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5/28/2020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485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9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5/28/2020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648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5/28/2020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388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5/28/2020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671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76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404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599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750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5/28/2020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7272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903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5/28/2020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0649918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84" r:id="rId6"/>
    <p:sldLayoutId id="2147483780" r:id="rId7"/>
    <p:sldLayoutId id="2147483781" r:id="rId8"/>
    <p:sldLayoutId id="2147483782" r:id="rId9"/>
    <p:sldLayoutId id="2147483783" r:id="rId10"/>
    <p:sldLayoutId id="2147483785"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Solar Value: Past, Present and Future | Greentech Media">
            <a:extLst>
              <a:ext uri="{FF2B5EF4-FFF2-40B4-BE49-F238E27FC236}">
                <a16:creationId xmlns:a16="http://schemas.microsoft.com/office/drawing/2014/main" id="{8FC2E985-F69B-47BF-9DD4-E4D4EB3DB1C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931166" y="1677465"/>
            <a:ext cx="6518800" cy="3797201"/>
          </a:xfrm>
          <a:prstGeom prst="rect">
            <a:avLst/>
          </a:prstGeom>
          <a:noFill/>
        </p:spPr>
      </p:pic>
      <p:sp>
        <p:nvSpPr>
          <p:cNvPr id="22" name="Rectangle 21">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3A64CF-537D-47DC-9A5D-BF91678EE0C3}"/>
              </a:ext>
            </a:extLst>
          </p:cNvPr>
          <p:cNvSpPr>
            <a:spLocks noGrp="1"/>
          </p:cNvSpPr>
          <p:nvPr>
            <p:ph type="ctrTitle"/>
          </p:nvPr>
        </p:nvSpPr>
        <p:spPr>
          <a:xfrm>
            <a:off x="8296275" y="1419225"/>
            <a:ext cx="3081576" cy="2085869"/>
          </a:xfrm>
        </p:spPr>
        <p:txBody>
          <a:bodyPr>
            <a:normAutofit/>
          </a:bodyPr>
          <a:lstStyle/>
          <a:p>
            <a:r>
              <a:rPr lang="en-US" dirty="0">
                <a:solidFill>
                  <a:srgbClr val="FFFFFF"/>
                </a:solidFill>
              </a:rPr>
              <a:t>Eph 2:1-7</a:t>
            </a:r>
          </a:p>
        </p:txBody>
      </p:sp>
      <p:sp>
        <p:nvSpPr>
          <p:cNvPr id="3" name="Subtitle 2">
            <a:extLst>
              <a:ext uri="{FF2B5EF4-FFF2-40B4-BE49-F238E27FC236}">
                <a16:creationId xmlns:a16="http://schemas.microsoft.com/office/drawing/2014/main" id="{85FEFDFD-F016-4A4F-BCF7-7B66ECAE1AB2}"/>
              </a:ext>
            </a:extLst>
          </p:cNvPr>
          <p:cNvSpPr>
            <a:spLocks noGrp="1"/>
          </p:cNvSpPr>
          <p:nvPr>
            <p:ph type="subTitle" idx="1"/>
          </p:nvPr>
        </p:nvSpPr>
        <p:spPr>
          <a:xfrm>
            <a:off x="8296275" y="3505095"/>
            <a:ext cx="3081576" cy="1733655"/>
          </a:xfrm>
        </p:spPr>
        <p:txBody>
          <a:bodyPr>
            <a:normAutofit/>
          </a:bodyPr>
          <a:lstStyle/>
          <a:p>
            <a:endParaRPr lang="en-US" dirty="0">
              <a:solidFill>
                <a:srgbClr val="FFFFFF">
                  <a:alpha val="75000"/>
                </a:srgbClr>
              </a:solidFill>
            </a:endParaRPr>
          </a:p>
        </p:txBody>
      </p:sp>
    </p:spTree>
    <p:extLst>
      <p:ext uri="{BB962C8B-B14F-4D97-AF65-F5344CB8AC3E}">
        <p14:creationId xmlns:p14="http://schemas.microsoft.com/office/powerpoint/2010/main" val="49066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050CED-C66E-4A68-B62A-3A7943D3F638}"/>
              </a:ext>
            </a:extLst>
          </p:cNvPr>
          <p:cNvSpPr>
            <a:spLocks noGrp="1"/>
          </p:cNvSpPr>
          <p:nvPr>
            <p:ph type="title"/>
          </p:nvPr>
        </p:nvSpPr>
        <p:spPr>
          <a:xfrm>
            <a:off x="4602822" y="938022"/>
            <a:ext cx="6658013" cy="1188720"/>
          </a:xfrm>
        </p:spPr>
        <p:txBody>
          <a:bodyPr>
            <a:normAutofit/>
          </a:bodyPr>
          <a:lstStyle/>
          <a:p>
            <a:r>
              <a:rPr lang="en-US">
                <a:solidFill>
                  <a:srgbClr val="FFFFFF"/>
                </a:solidFill>
              </a:rPr>
              <a:t>The present (4-6)</a:t>
            </a:r>
          </a:p>
        </p:txBody>
      </p:sp>
      <p:sp>
        <p:nvSpPr>
          <p:cNvPr id="15" name="Rectangle 14">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descr="Once Dead Now Alive - Women's Black Tshirt. - Recycled Heart">
            <a:extLst>
              <a:ext uri="{FF2B5EF4-FFF2-40B4-BE49-F238E27FC236}">
                <a16:creationId xmlns:a16="http://schemas.microsoft.com/office/drawing/2014/main" id="{D99B38BF-D225-4D40-AFFD-C9538FBB0DB6}"/>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774700" y="2049354"/>
            <a:ext cx="3053422" cy="3053422"/>
          </a:xfrm>
          <a:prstGeom prst="rect">
            <a:avLst/>
          </a:prstGeom>
          <a:noFill/>
        </p:spPr>
      </p:pic>
      <p:sp>
        <p:nvSpPr>
          <p:cNvPr id="8" name="Content Placeholder 7">
            <a:extLst>
              <a:ext uri="{FF2B5EF4-FFF2-40B4-BE49-F238E27FC236}">
                <a16:creationId xmlns:a16="http://schemas.microsoft.com/office/drawing/2014/main" id="{34CBA142-3E2B-48EA-A5AE-E0DEFA2E56BA}"/>
              </a:ext>
            </a:extLst>
          </p:cNvPr>
          <p:cNvSpPr>
            <a:spLocks noGrp="1"/>
          </p:cNvSpPr>
          <p:nvPr>
            <p:ph idx="1"/>
          </p:nvPr>
        </p:nvSpPr>
        <p:spPr>
          <a:xfrm>
            <a:off x="4602822" y="2340864"/>
            <a:ext cx="6658013" cy="3793237"/>
          </a:xfrm>
        </p:spPr>
        <p:txBody>
          <a:bodyPr>
            <a:normAutofit/>
          </a:bodyPr>
          <a:lstStyle/>
          <a:p>
            <a:r>
              <a:rPr lang="en-US" sz="2400" dirty="0">
                <a:solidFill>
                  <a:srgbClr val="FFFFFF"/>
                </a:solidFill>
              </a:rPr>
              <a:t>Gal 2:10 “</a:t>
            </a:r>
            <a:r>
              <a:rPr lang="en-US" sz="2400" baseline="30000" dirty="0"/>
              <a:t>20 </a:t>
            </a:r>
            <a:r>
              <a:rPr lang="en-US" sz="2400" dirty="0"/>
              <a:t>I have been crucified with Christ; it is no longer I who live, but Christ lives in me; and the </a:t>
            </a:r>
            <a:r>
              <a:rPr lang="en-US" sz="2400" i="1" dirty="0"/>
              <a:t>life</a:t>
            </a:r>
            <a:r>
              <a:rPr lang="en-US" sz="2400" dirty="0"/>
              <a:t> which I now live in the flesh I live by faith in the Son of God, who loved me and gave Himself for me.”</a:t>
            </a:r>
          </a:p>
          <a:p>
            <a:endParaRPr lang="en-US"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8129717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050CED-C66E-4A68-B62A-3A7943D3F638}"/>
              </a:ext>
            </a:extLst>
          </p:cNvPr>
          <p:cNvSpPr>
            <a:spLocks noGrp="1"/>
          </p:cNvSpPr>
          <p:nvPr>
            <p:ph type="title"/>
          </p:nvPr>
        </p:nvSpPr>
        <p:spPr>
          <a:xfrm>
            <a:off x="4602822" y="938022"/>
            <a:ext cx="6658013" cy="1188720"/>
          </a:xfrm>
        </p:spPr>
        <p:txBody>
          <a:bodyPr>
            <a:normAutofit/>
          </a:bodyPr>
          <a:lstStyle/>
          <a:p>
            <a:r>
              <a:rPr lang="en-US">
                <a:solidFill>
                  <a:srgbClr val="FFFFFF"/>
                </a:solidFill>
              </a:rPr>
              <a:t>The present (4-6)</a:t>
            </a:r>
          </a:p>
        </p:txBody>
      </p:sp>
      <p:sp>
        <p:nvSpPr>
          <p:cNvPr id="15" name="Rectangle 14">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descr="Once Dead Now Alive - Women's Black Tshirt. - Recycled Heart">
            <a:extLst>
              <a:ext uri="{FF2B5EF4-FFF2-40B4-BE49-F238E27FC236}">
                <a16:creationId xmlns:a16="http://schemas.microsoft.com/office/drawing/2014/main" id="{D99B38BF-D225-4D40-AFFD-C9538FBB0DB6}"/>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774700" y="2049354"/>
            <a:ext cx="3053422" cy="3053422"/>
          </a:xfrm>
          <a:prstGeom prst="rect">
            <a:avLst/>
          </a:prstGeom>
          <a:noFill/>
        </p:spPr>
      </p:pic>
      <p:sp>
        <p:nvSpPr>
          <p:cNvPr id="8" name="Content Placeholder 7">
            <a:extLst>
              <a:ext uri="{FF2B5EF4-FFF2-40B4-BE49-F238E27FC236}">
                <a16:creationId xmlns:a16="http://schemas.microsoft.com/office/drawing/2014/main" id="{34CBA142-3E2B-48EA-A5AE-E0DEFA2E56BA}"/>
              </a:ext>
            </a:extLst>
          </p:cNvPr>
          <p:cNvSpPr>
            <a:spLocks noGrp="1"/>
          </p:cNvSpPr>
          <p:nvPr>
            <p:ph idx="1"/>
          </p:nvPr>
        </p:nvSpPr>
        <p:spPr>
          <a:xfrm>
            <a:off x="4602822" y="2340864"/>
            <a:ext cx="6658013" cy="3793237"/>
          </a:xfrm>
        </p:spPr>
        <p:txBody>
          <a:bodyPr>
            <a:normAutofit fontScale="92500" lnSpcReduction="20000"/>
          </a:bodyPr>
          <a:lstStyle/>
          <a:p>
            <a:pPr marL="0" indent="0">
              <a:buNone/>
            </a:pPr>
            <a:endParaRPr lang="en-US" sz="2400" dirty="0">
              <a:solidFill>
                <a:srgbClr val="FFFFFF"/>
              </a:solidFill>
            </a:endParaRPr>
          </a:p>
          <a:p>
            <a:r>
              <a:rPr lang="en-US" sz="2400" dirty="0">
                <a:solidFill>
                  <a:srgbClr val="FFFFFF"/>
                </a:solidFill>
              </a:rPr>
              <a:t>Col 2:11-13 “</a:t>
            </a:r>
            <a:r>
              <a:rPr lang="en-US" sz="2400" baseline="30000" dirty="0"/>
              <a:t>11 </a:t>
            </a:r>
            <a:r>
              <a:rPr lang="en-US" sz="2400" dirty="0"/>
              <a:t>In Him you were also circumcised with the circumcision made without hands, by putting off the body of the sins of the flesh, by the circumcision of Christ, </a:t>
            </a:r>
            <a:r>
              <a:rPr lang="en-US" sz="2400" baseline="30000" dirty="0"/>
              <a:t>12 </a:t>
            </a:r>
            <a:r>
              <a:rPr lang="en-US" sz="2400" dirty="0"/>
              <a:t>buried with Him in baptism, in which you also were raised with </a:t>
            </a:r>
            <a:r>
              <a:rPr lang="en-US" sz="2400" i="1" dirty="0"/>
              <a:t>Him</a:t>
            </a:r>
            <a:r>
              <a:rPr lang="en-US" sz="2400" dirty="0"/>
              <a:t> through faith in the working of God, who raised Him from the dead. </a:t>
            </a:r>
            <a:r>
              <a:rPr lang="en-US" sz="2400" baseline="30000" dirty="0"/>
              <a:t>13 </a:t>
            </a:r>
            <a:r>
              <a:rPr lang="en-US" sz="2400" dirty="0"/>
              <a:t>And you, being dead in your trespasses and the uncircumcision of your flesh, He has made alive together with Him, having forgiven you all trespasses,”</a:t>
            </a:r>
          </a:p>
          <a:p>
            <a:endParaRPr lang="en-US" sz="2400" dirty="0"/>
          </a:p>
          <a:p>
            <a:endParaRPr lang="en-US"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19758009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9891F3-03A6-4C49-A9D1-1A0887EE1384}"/>
              </a:ext>
            </a:extLst>
          </p:cNvPr>
          <p:cNvSpPr>
            <a:spLocks noGrp="1"/>
          </p:cNvSpPr>
          <p:nvPr>
            <p:ph type="title"/>
          </p:nvPr>
        </p:nvSpPr>
        <p:spPr>
          <a:xfrm>
            <a:off x="4602822" y="938022"/>
            <a:ext cx="6658013" cy="1188720"/>
          </a:xfrm>
        </p:spPr>
        <p:txBody>
          <a:bodyPr>
            <a:normAutofit/>
          </a:bodyPr>
          <a:lstStyle/>
          <a:p>
            <a:r>
              <a:rPr lang="en-US">
                <a:solidFill>
                  <a:srgbClr val="FFFFFF"/>
                </a:solidFill>
              </a:rPr>
              <a:t>The future (7)</a:t>
            </a:r>
          </a:p>
        </p:txBody>
      </p:sp>
      <p:sp>
        <p:nvSpPr>
          <p:cNvPr id="20" name="Rectangle 19">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9" name="Content Placeholder 8" descr="A close up of a sign&#10;&#10;Description automatically generated">
            <a:extLst>
              <a:ext uri="{FF2B5EF4-FFF2-40B4-BE49-F238E27FC236}">
                <a16:creationId xmlns:a16="http://schemas.microsoft.com/office/drawing/2014/main" id="{8AD896FA-9B41-47E5-AEBE-774D6B6A2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2049354"/>
            <a:ext cx="3053422" cy="3053422"/>
          </a:xfrm>
          <a:prstGeom prst="rect">
            <a:avLst/>
          </a:prstGeom>
        </p:spPr>
      </p:pic>
      <p:sp>
        <p:nvSpPr>
          <p:cNvPr id="13" name="Content Placeholder 12">
            <a:extLst>
              <a:ext uri="{FF2B5EF4-FFF2-40B4-BE49-F238E27FC236}">
                <a16:creationId xmlns:a16="http://schemas.microsoft.com/office/drawing/2014/main" id="{F70892AF-8510-4E73-8500-4FEC904C5268}"/>
              </a:ext>
            </a:extLst>
          </p:cNvPr>
          <p:cNvSpPr>
            <a:spLocks noGrp="1"/>
          </p:cNvSpPr>
          <p:nvPr>
            <p:ph idx="1"/>
          </p:nvPr>
        </p:nvSpPr>
        <p:spPr>
          <a:xfrm>
            <a:off x="4602822" y="2340864"/>
            <a:ext cx="6658013" cy="3793237"/>
          </a:xfrm>
        </p:spPr>
        <p:txBody>
          <a:bodyPr>
            <a:normAutofit/>
          </a:bodyPr>
          <a:lstStyle/>
          <a:p>
            <a:r>
              <a:rPr lang="en-US" sz="2000" dirty="0">
                <a:solidFill>
                  <a:srgbClr val="FFFFFF"/>
                </a:solidFill>
              </a:rPr>
              <a:t>“</a:t>
            </a:r>
            <a:r>
              <a:rPr lang="en-US" sz="2000" baseline="30000" dirty="0"/>
              <a:t>7 </a:t>
            </a:r>
            <a:r>
              <a:rPr lang="en-US" sz="2000" dirty="0"/>
              <a:t>that in the ages to come He might show the exceeding riches of His grace in </a:t>
            </a:r>
            <a:r>
              <a:rPr lang="en-US" sz="2000" i="1" dirty="0"/>
              <a:t>His</a:t>
            </a:r>
            <a:r>
              <a:rPr lang="en-US" sz="2000" dirty="0"/>
              <a:t> kindness toward us in Christ Jesus.”</a:t>
            </a:r>
          </a:p>
          <a:p>
            <a:endParaRPr lang="en-US" sz="2000" dirty="0">
              <a:solidFill>
                <a:srgbClr val="FFFFFF"/>
              </a:solidFill>
            </a:endParaRPr>
          </a:p>
          <a:p>
            <a:r>
              <a:rPr lang="en-US" sz="2000" dirty="0">
                <a:solidFill>
                  <a:srgbClr val="FFFFFF"/>
                </a:solidFill>
              </a:rPr>
              <a:t>We can expect more in “the ages to come”</a:t>
            </a:r>
          </a:p>
          <a:p>
            <a:endParaRPr lang="en-US" sz="2000" dirty="0">
              <a:solidFill>
                <a:srgbClr val="FFFFFF"/>
              </a:solidFill>
            </a:endParaRPr>
          </a:p>
          <a:p>
            <a:r>
              <a:rPr lang="en-US" sz="2000" dirty="0">
                <a:solidFill>
                  <a:srgbClr val="FFFFFF"/>
                </a:solidFill>
              </a:rPr>
              <a:t>There are “exceeding riches of His grace in His kindness toward us” yet to be shown in Christ Jesus</a:t>
            </a:r>
          </a:p>
        </p:txBody>
      </p:sp>
    </p:spTree>
    <p:extLst>
      <p:ext uri="{BB962C8B-B14F-4D97-AF65-F5344CB8AC3E}">
        <p14:creationId xmlns:p14="http://schemas.microsoft.com/office/powerpoint/2010/main" val="21595241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left)">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905E522-E8F9-406E-B606-6910203D3E46}"/>
              </a:ext>
            </a:extLst>
          </p:cNvPr>
          <p:cNvSpPr>
            <a:spLocks noGrp="1"/>
          </p:cNvSpPr>
          <p:nvPr>
            <p:ph type="title"/>
          </p:nvPr>
        </p:nvSpPr>
        <p:spPr>
          <a:xfrm>
            <a:off x="4602822" y="938022"/>
            <a:ext cx="6658013" cy="1188720"/>
          </a:xfrm>
        </p:spPr>
        <p:txBody>
          <a:bodyPr>
            <a:normAutofit/>
          </a:bodyPr>
          <a:lstStyle/>
          <a:p>
            <a:r>
              <a:rPr lang="en-US" dirty="0">
                <a:solidFill>
                  <a:srgbClr val="FFFFFF"/>
                </a:solidFill>
              </a:rPr>
              <a:t>The Past (1-3)</a:t>
            </a:r>
          </a:p>
        </p:txBody>
      </p:sp>
      <p:sp>
        <p:nvSpPr>
          <p:cNvPr id="42" name="Rectangle 41">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 name="Content Placeholder 6" descr="What does it mean to be dead in sin? Ephesians 2:1-3">
            <a:extLst>
              <a:ext uri="{FF2B5EF4-FFF2-40B4-BE49-F238E27FC236}">
                <a16:creationId xmlns:a16="http://schemas.microsoft.com/office/drawing/2014/main" id="{34D83911-B2B0-4E1B-961F-2F58E466391A}"/>
              </a:ext>
            </a:extLst>
          </p:cNvPr>
          <p:cNvPicPr>
            <a:picLocks/>
          </p:cNvPicPr>
          <p:nvPr/>
        </p:nvPicPr>
        <p:blipFill rotWithShape="1">
          <a:blip r:embed="rId2">
            <a:extLst>
              <a:ext uri="{28A0092B-C50C-407E-A947-70E740481C1C}">
                <a14:useLocalDpi xmlns:a14="http://schemas.microsoft.com/office/drawing/2010/main" val="0"/>
              </a:ext>
            </a:extLst>
          </a:blip>
          <a:srcRect t="3345" r="-1" b="5672"/>
          <a:stretch/>
        </p:blipFill>
        <p:spPr bwMode="auto">
          <a:xfrm>
            <a:off x="774700" y="2187032"/>
            <a:ext cx="3053422" cy="2778067"/>
          </a:xfrm>
          <a:prstGeom prst="rect">
            <a:avLst/>
          </a:prstGeom>
          <a:noFill/>
        </p:spPr>
      </p:pic>
      <p:sp>
        <p:nvSpPr>
          <p:cNvPr id="22" name="Content Placeholder 10">
            <a:extLst>
              <a:ext uri="{FF2B5EF4-FFF2-40B4-BE49-F238E27FC236}">
                <a16:creationId xmlns:a16="http://schemas.microsoft.com/office/drawing/2014/main" id="{7F2D0210-8500-4522-99FD-A01338D6C026}"/>
              </a:ext>
            </a:extLst>
          </p:cNvPr>
          <p:cNvSpPr>
            <a:spLocks noGrp="1"/>
          </p:cNvSpPr>
          <p:nvPr>
            <p:ph idx="1"/>
          </p:nvPr>
        </p:nvSpPr>
        <p:spPr>
          <a:xfrm>
            <a:off x="4602822" y="2340864"/>
            <a:ext cx="6658013" cy="3793237"/>
          </a:xfrm>
        </p:spPr>
        <p:txBody>
          <a:bodyPr>
            <a:normAutofit fontScale="77500" lnSpcReduction="20000"/>
          </a:bodyPr>
          <a:lstStyle/>
          <a:p>
            <a:endParaRPr lang="en-US" sz="2000" dirty="0">
              <a:solidFill>
                <a:srgbClr val="FFFFFF"/>
              </a:solidFill>
            </a:endParaRPr>
          </a:p>
          <a:p>
            <a:endParaRPr lang="en-US" sz="2000" dirty="0">
              <a:solidFill>
                <a:srgbClr val="FFFFFF"/>
              </a:solidFill>
            </a:endParaRPr>
          </a:p>
          <a:p>
            <a:r>
              <a:rPr lang="en-US" sz="2600" dirty="0">
                <a:solidFill>
                  <a:srgbClr val="FFFFFF"/>
                </a:solidFill>
              </a:rPr>
              <a:t>Spiritual death exists when we are separated from God</a:t>
            </a:r>
          </a:p>
          <a:p>
            <a:pPr lvl="1"/>
            <a:r>
              <a:rPr lang="en-US" sz="2600" dirty="0">
                <a:solidFill>
                  <a:srgbClr val="FFFFFF"/>
                </a:solidFill>
              </a:rPr>
              <a:t>Is 59:1-2 “59 Behold, the </a:t>
            </a:r>
            <a:r>
              <a:rPr lang="en-US" sz="2600" cap="small" dirty="0">
                <a:solidFill>
                  <a:srgbClr val="FFFFFF"/>
                </a:solidFill>
              </a:rPr>
              <a:t>Lord</a:t>
            </a:r>
            <a:r>
              <a:rPr lang="en-US" sz="2600" dirty="0">
                <a:solidFill>
                  <a:srgbClr val="FFFFFF"/>
                </a:solidFill>
              </a:rPr>
              <a:t>’s hand is not shortened, That it cannot save; Nor His ear heavy, That it cannot hear. </a:t>
            </a:r>
            <a:r>
              <a:rPr lang="en-US" sz="2600" baseline="30000" dirty="0">
                <a:solidFill>
                  <a:srgbClr val="FFFFFF"/>
                </a:solidFill>
              </a:rPr>
              <a:t>2 </a:t>
            </a:r>
            <a:r>
              <a:rPr lang="en-US" sz="2600" dirty="0">
                <a:solidFill>
                  <a:srgbClr val="FFFFFF"/>
                </a:solidFill>
              </a:rPr>
              <a:t>But your iniquities have separated you from your God; And your sins have hidden </a:t>
            </a:r>
            <a:r>
              <a:rPr lang="en-US" sz="2600" i="1" dirty="0">
                <a:solidFill>
                  <a:srgbClr val="FFFFFF"/>
                </a:solidFill>
              </a:rPr>
              <a:t>His</a:t>
            </a:r>
            <a:r>
              <a:rPr lang="en-US" sz="2600" dirty="0">
                <a:solidFill>
                  <a:srgbClr val="FFFFFF"/>
                </a:solidFill>
              </a:rPr>
              <a:t> face from you, So that He will not hear.”</a:t>
            </a:r>
          </a:p>
          <a:p>
            <a:pPr lvl="1"/>
            <a:endParaRPr lang="en-US" sz="2600" dirty="0">
              <a:solidFill>
                <a:srgbClr val="FFFFFF"/>
              </a:solidFill>
            </a:endParaRPr>
          </a:p>
          <a:p>
            <a:pPr lvl="1"/>
            <a:r>
              <a:rPr lang="en-US" sz="2600" dirty="0">
                <a:solidFill>
                  <a:srgbClr val="FFFFFF"/>
                </a:solidFill>
              </a:rPr>
              <a:t>Rom 6:23 “</a:t>
            </a:r>
            <a:r>
              <a:rPr lang="en-US" sz="2600" baseline="30000" dirty="0">
                <a:solidFill>
                  <a:srgbClr val="FFFFFF"/>
                </a:solidFill>
              </a:rPr>
              <a:t>23 </a:t>
            </a:r>
            <a:r>
              <a:rPr lang="en-US" sz="2600" dirty="0">
                <a:solidFill>
                  <a:srgbClr val="FFFFFF"/>
                </a:solidFill>
              </a:rPr>
              <a:t>For the wages of sin </a:t>
            </a:r>
            <a:r>
              <a:rPr lang="en-US" sz="2600" i="1" dirty="0">
                <a:solidFill>
                  <a:srgbClr val="FFFFFF"/>
                </a:solidFill>
              </a:rPr>
              <a:t>is</a:t>
            </a:r>
            <a:r>
              <a:rPr lang="en-US" sz="2600" dirty="0">
                <a:solidFill>
                  <a:srgbClr val="FFFFFF"/>
                </a:solidFill>
              </a:rPr>
              <a:t> death, but the gift of God </a:t>
            </a:r>
            <a:r>
              <a:rPr lang="en-US" sz="2600" i="1" dirty="0">
                <a:solidFill>
                  <a:srgbClr val="FFFFFF"/>
                </a:solidFill>
              </a:rPr>
              <a:t>is</a:t>
            </a:r>
            <a:r>
              <a:rPr lang="en-US" sz="2600" dirty="0">
                <a:solidFill>
                  <a:srgbClr val="FFFFFF"/>
                </a:solidFill>
              </a:rPr>
              <a:t> eternal life in Christ Jesus our Lord.”</a:t>
            </a:r>
          </a:p>
          <a:p>
            <a:pPr lvl="1"/>
            <a:endParaRPr lang="en-US" dirty="0">
              <a:solidFill>
                <a:srgbClr val="FFFFFF"/>
              </a:solidFill>
            </a:endParaRPr>
          </a:p>
          <a:p>
            <a:pPr lvl="1"/>
            <a:endParaRPr lang="en-US" dirty="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610022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animEffect transition="in" filter="wipe(left)">
                                      <p:cBhvr>
                                        <p:cTn id="7" dur="500"/>
                                        <p:tgtEl>
                                          <p:spTgt spid="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3" end="3"/>
                                            </p:txEl>
                                          </p:spTgt>
                                        </p:tgtEl>
                                        <p:attrNameLst>
                                          <p:attrName>style.visibility</p:attrName>
                                        </p:attrNameLst>
                                      </p:cBhvr>
                                      <p:to>
                                        <p:strVal val="visible"/>
                                      </p:to>
                                    </p:set>
                                    <p:animEffect transition="in" filter="wipe(left)">
                                      <p:cBhvr>
                                        <p:cTn id="12" dur="500"/>
                                        <p:tgtEl>
                                          <p:spTgt spid="2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5" end="5"/>
                                            </p:txEl>
                                          </p:spTgt>
                                        </p:tgtEl>
                                        <p:attrNameLst>
                                          <p:attrName>style.visibility</p:attrName>
                                        </p:attrNameLst>
                                      </p:cBhvr>
                                      <p:to>
                                        <p:strVal val="visible"/>
                                      </p:to>
                                    </p:set>
                                    <p:animEffect transition="in" filter="wipe(left)">
                                      <p:cBhvr>
                                        <p:cTn id="1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1B918EB-40F3-4584-A1CC-B53D0A0254DC}"/>
              </a:ext>
            </a:extLst>
          </p:cNvPr>
          <p:cNvSpPr>
            <a:spLocks noGrp="1"/>
          </p:cNvSpPr>
          <p:nvPr>
            <p:ph type="title"/>
          </p:nvPr>
        </p:nvSpPr>
        <p:spPr>
          <a:xfrm>
            <a:off x="4602822" y="938022"/>
            <a:ext cx="6658013" cy="1188720"/>
          </a:xfrm>
        </p:spPr>
        <p:txBody>
          <a:bodyPr>
            <a:normAutofit/>
          </a:bodyPr>
          <a:lstStyle/>
          <a:p>
            <a:r>
              <a:rPr lang="en-US" dirty="0">
                <a:solidFill>
                  <a:srgbClr val="FFFFFF"/>
                </a:solidFill>
              </a:rPr>
              <a:t>The Past 1-3</a:t>
            </a:r>
          </a:p>
        </p:txBody>
      </p:sp>
      <p:sp>
        <p:nvSpPr>
          <p:cNvPr id="38" name="Rectangle 37">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drawing&#10;&#10;Description automatically generated">
            <a:extLst>
              <a:ext uri="{FF2B5EF4-FFF2-40B4-BE49-F238E27FC236}">
                <a16:creationId xmlns:a16="http://schemas.microsoft.com/office/drawing/2014/main" id="{9D200534-814A-4D72-BDD6-77E6BE2B6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2526452"/>
            <a:ext cx="3053422" cy="2099227"/>
          </a:xfrm>
          <a:prstGeom prst="rect">
            <a:avLst/>
          </a:prstGeom>
        </p:spPr>
      </p:pic>
      <p:sp>
        <p:nvSpPr>
          <p:cNvPr id="9" name="Content Placeholder 8">
            <a:extLst>
              <a:ext uri="{FF2B5EF4-FFF2-40B4-BE49-F238E27FC236}">
                <a16:creationId xmlns:a16="http://schemas.microsoft.com/office/drawing/2014/main" id="{D4A09167-D4C5-41ED-B828-D621094D08B2}"/>
              </a:ext>
            </a:extLst>
          </p:cNvPr>
          <p:cNvSpPr>
            <a:spLocks noGrp="1"/>
          </p:cNvSpPr>
          <p:nvPr>
            <p:ph idx="1"/>
          </p:nvPr>
        </p:nvSpPr>
        <p:spPr>
          <a:xfrm>
            <a:off x="4602822" y="2340864"/>
            <a:ext cx="6658013" cy="3793237"/>
          </a:xfrm>
        </p:spPr>
        <p:txBody>
          <a:bodyPr>
            <a:noAutofit/>
          </a:bodyPr>
          <a:lstStyle/>
          <a:p>
            <a:r>
              <a:rPr lang="en-US" dirty="0">
                <a:solidFill>
                  <a:srgbClr val="FFFFFF"/>
                </a:solidFill>
              </a:rPr>
              <a:t>Rom 3:23 “</a:t>
            </a:r>
            <a:r>
              <a:rPr lang="en-US" baseline="30000" dirty="0">
                <a:solidFill>
                  <a:srgbClr val="FFFFFF"/>
                </a:solidFill>
              </a:rPr>
              <a:t>23 </a:t>
            </a:r>
            <a:r>
              <a:rPr lang="en-US" dirty="0">
                <a:solidFill>
                  <a:srgbClr val="FFFFFF"/>
                </a:solidFill>
              </a:rPr>
              <a:t>for all have sinned and fall short of the glory of God, “</a:t>
            </a:r>
          </a:p>
          <a:p>
            <a:endParaRPr lang="en-US" dirty="0">
              <a:solidFill>
                <a:srgbClr val="FFFFFF"/>
              </a:solidFill>
            </a:endParaRPr>
          </a:p>
          <a:p>
            <a:r>
              <a:rPr lang="en-US" dirty="0">
                <a:solidFill>
                  <a:srgbClr val="FFFFFF"/>
                </a:solidFill>
              </a:rPr>
              <a:t>1 Jn 1:8 “</a:t>
            </a:r>
            <a:r>
              <a:rPr lang="en-US" baseline="30000" dirty="0">
                <a:solidFill>
                  <a:srgbClr val="FFFFFF"/>
                </a:solidFill>
              </a:rPr>
              <a:t>9 </a:t>
            </a:r>
            <a:r>
              <a:rPr lang="en-US" dirty="0">
                <a:solidFill>
                  <a:srgbClr val="FFFFFF"/>
                </a:solidFill>
              </a:rPr>
              <a:t>If we confess our sins, He is faithful and just to forgive us </a:t>
            </a:r>
            <a:r>
              <a:rPr lang="en-US" i="1" dirty="0">
                <a:solidFill>
                  <a:srgbClr val="FFFFFF"/>
                </a:solidFill>
              </a:rPr>
              <a:t>our</a:t>
            </a:r>
            <a:r>
              <a:rPr lang="en-US" dirty="0">
                <a:solidFill>
                  <a:srgbClr val="FFFFFF"/>
                </a:solidFill>
              </a:rPr>
              <a:t> sins and to cleanse us from all unrighteousness.“</a:t>
            </a:r>
          </a:p>
          <a:p>
            <a:endParaRPr lang="en-US" dirty="0">
              <a:solidFill>
                <a:srgbClr val="FFFFFF"/>
              </a:solidFill>
            </a:endParaRPr>
          </a:p>
          <a:p>
            <a:r>
              <a:rPr lang="en-US" dirty="0" err="1">
                <a:solidFill>
                  <a:srgbClr val="FFFFFF"/>
                </a:solidFill>
              </a:rPr>
              <a:t>Ezek</a:t>
            </a:r>
            <a:r>
              <a:rPr lang="en-US" dirty="0">
                <a:solidFill>
                  <a:srgbClr val="FFFFFF"/>
                </a:solidFill>
              </a:rPr>
              <a:t> 18:20 “</a:t>
            </a:r>
            <a:r>
              <a:rPr lang="en-US" baseline="30000" dirty="0">
                <a:solidFill>
                  <a:srgbClr val="FFFFFF"/>
                </a:solidFill>
              </a:rPr>
              <a:t>20 </a:t>
            </a:r>
            <a:r>
              <a:rPr lang="en-US" dirty="0">
                <a:solidFill>
                  <a:srgbClr val="FFFFFF"/>
                </a:solidFill>
              </a:rPr>
              <a:t>The soul who sins shall die. The son shall not bear the guilt of the father, nor the father bear the guilt of the son. The righteousness of the righteous shall be upon himself, and the wickedness of the wicked shall be upon himself.”</a:t>
            </a:r>
          </a:p>
        </p:txBody>
      </p:sp>
    </p:spTree>
    <p:extLst>
      <p:ext uri="{BB962C8B-B14F-4D97-AF65-F5344CB8AC3E}">
        <p14:creationId xmlns:p14="http://schemas.microsoft.com/office/powerpoint/2010/main" val="2700423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62A049-3559-46D1-8B7D-67E920C6DBEB}"/>
              </a:ext>
            </a:extLst>
          </p:cNvPr>
          <p:cNvSpPr>
            <a:spLocks noGrp="1"/>
          </p:cNvSpPr>
          <p:nvPr>
            <p:ph type="title"/>
          </p:nvPr>
        </p:nvSpPr>
        <p:spPr>
          <a:xfrm>
            <a:off x="4602822" y="938022"/>
            <a:ext cx="6658013" cy="1188720"/>
          </a:xfrm>
        </p:spPr>
        <p:txBody>
          <a:bodyPr>
            <a:normAutofit/>
          </a:bodyPr>
          <a:lstStyle/>
          <a:p>
            <a:r>
              <a:rPr lang="en-US">
                <a:solidFill>
                  <a:srgbClr val="FFFFFF"/>
                </a:solidFill>
              </a:rPr>
              <a:t>The past (1-3)</a:t>
            </a:r>
          </a:p>
        </p:txBody>
      </p:sp>
      <p:sp>
        <p:nvSpPr>
          <p:cNvPr id="16" name="Rectangle 15">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screenshot of a cell phone&#10;&#10;Description automatically generated">
            <a:extLst>
              <a:ext uri="{FF2B5EF4-FFF2-40B4-BE49-F238E27FC236}">
                <a16:creationId xmlns:a16="http://schemas.microsoft.com/office/drawing/2014/main" id="{D21ECAF4-6895-42C0-80CC-160CDA36FECD}"/>
              </a:ext>
            </a:extLst>
          </p:cNvPr>
          <p:cNvPicPr>
            <a:picLocks noChangeAspect="1"/>
          </p:cNvPicPr>
          <p:nvPr/>
        </p:nvPicPr>
        <p:blipFill rotWithShape="1">
          <a:blip r:embed="rId2">
            <a:extLst>
              <a:ext uri="{28A0092B-C50C-407E-A947-70E740481C1C}">
                <a14:useLocalDpi xmlns:a14="http://schemas.microsoft.com/office/drawing/2010/main" val="0"/>
              </a:ext>
            </a:extLst>
          </a:blip>
          <a:srcRect t="57371" b="8775"/>
          <a:stretch/>
        </p:blipFill>
        <p:spPr>
          <a:xfrm>
            <a:off x="774700" y="2431032"/>
            <a:ext cx="3053422" cy="2290066"/>
          </a:xfrm>
          <a:prstGeom prst="rect">
            <a:avLst/>
          </a:prstGeom>
        </p:spPr>
      </p:pic>
      <p:sp>
        <p:nvSpPr>
          <p:cNvPr id="9" name="Content Placeholder 8">
            <a:extLst>
              <a:ext uri="{FF2B5EF4-FFF2-40B4-BE49-F238E27FC236}">
                <a16:creationId xmlns:a16="http://schemas.microsoft.com/office/drawing/2014/main" id="{B7BAA64C-0BE7-44D1-8174-6A81AB988E69}"/>
              </a:ext>
            </a:extLst>
          </p:cNvPr>
          <p:cNvSpPr>
            <a:spLocks noGrp="1"/>
          </p:cNvSpPr>
          <p:nvPr>
            <p:ph idx="1"/>
          </p:nvPr>
        </p:nvSpPr>
        <p:spPr>
          <a:xfrm>
            <a:off x="4602822" y="2340864"/>
            <a:ext cx="6658013" cy="3793237"/>
          </a:xfrm>
        </p:spPr>
        <p:txBody>
          <a:bodyPr>
            <a:normAutofit/>
          </a:bodyPr>
          <a:lstStyle/>
          <a:p>
            <a:endParaRPr lang="en-US" sz="2000" dirty="0">
              <a:solidFill>
                <a:srgbClr val="FFFFFF"/>
              </a:solidFill>
            </a:endParaRPr>
          </a:p>
          <a:p>
            <a:r>
              <a:rPr lang="en-US" sz="2000" dirty="0">
                <a:solidFill>
                  <a:srgbClr val="FFFFFF"/>
                </a:solidFill>
              </a:rPr>
              <a:t>Eph 4:17-19 “</a:t>
            </a:r>
            <a:r>
              <a:rPr lang="en-US" sz="2000" baseline="30000" dirty="0"/>
              <a:t>17 </a:t>
            </a:r>
            <a:r>
              <a:rPr lang="en-US" sz="2000" dirty="0"/>
              <a:t>This I say, therefore, and testify in the Lord, that you should no longer walk as the rest of the Gentiles walk, in the futility of their mind, </a:t>
            </a:r>
            <a:r>
              <a:rPr lang="en-US" sz="2000" baseline="30000" dirty="0"/>
              <a:t>18 </a:t>
            </a:r>
            <a:r>
              <a:rPr lang="en-US" sz="2000" dirty="0"/>
              <a:t>having their understanding darkened, being alienated from the life of God, because of the ignorance that is in them, because of the blindness of their heart; </a:t>
            </a:r>
            <a:r>
              <a:rPr lang="en-US" sz="2000" baseline="30000" dirty="0"/>
              <a:t>19 </a:t>
            </a:r>
            <a:r>
              <a:rPr lang="en-US" sz="2000" dirty="0"/>
              <a:t>who, being past feeling, have given themselves over to lewdness, to work all uncleanness with greediness.”</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898100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62A049-3559-46D1-8B7D-67E920C6DBEB}"/>
              </a:ext>
            </a:extLst>
          </p:cNvPr>
          <p:cNvSpPr>
            <a:spLocks noGrp="1"/>
          </p:cNvSpPr>
          <p:nvPr>
            <p:ph type="title"/>
          </p:nvPr>
        </p:nvSpPr>
        <p:spPr>
          <a:xfrm>
            <a:off x="4602822" y="938022"/>
            <a:ext cx="6658013" cy="1188720"/>
          </a:xfrm>
        </p:spPr>
        <p:txBody>
          <a:bodyPr>
            <a:normAutofit/>
          </a:bodyPr>
          <a:lstStyle/>
          <a:p>
            <a:r>
              <a:rPr lang="en-US">
                <a:solidFill>
                  <a:srgbClr val="FFFFFF"/>
                </a:solidFill>
              </a:rPr>
              <a:t>The past (1-3)</a:t>
            </a:r>
          </a:p>
        </p:txBody>
      </p:sp>
      <p:sp>
        <p:nvSpPr>
          <p:cNvPr id="16" name="Rectangle 15">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screenshot of a cell phone&#10;&#10;Description automatically generated">
            <a:extLst>
              <a:ext uri="{FF2B5EF4-FFF2-40B4-BE49-F238E27FC236}">
                <a16:creationId xmlns:a16="http://schemas.microsoft.com/office/drawing/2014/main" id="{D21ECAF4-6895-42C0-80CC-160CDA36FECD}"/>
              </a:ext>
            </a:extLst>
          </p:cNvPr>
          <p:cNvPicPr>
            <a:picLocks noChangeAspect="1"/>
          </p:cNvPicPr>
          <p:nvPr/>
        </p:nvPicPr>
        <p:blipFill rotWithShape="1">
          <a:blip r:embed="rId2">
            <a:extLst>
              <a:ext uri="{28A0092B-C50C-407E-A947-70E740481C1C}">
                <a14:useLocalDpi xmlns:a14="http://schemas.microsoft.com/office/drawing/2010/main" val="0"/>
              </a:ext>
            </a:extLst>
          </a:blip>
          <a:srcRect t="57371" b="8775"/>
          <a:stretch/>
        </p:blipFill>
        <p:spPr>
          <a:xfrm>
            <a:off x="774700" y="2431032"/>
            <a:ext cx="3053422" cy="2290066"/>
          </a:xfrm>
          <a:prstGeom prst="rect">
            <a:avLst/>
          </a:prstGeom>
        </p:spPr>
      </p:pic>
      <p:sp>
        <p:nvSpPr>
          <p:cNvPr id="9" name="Content Placeholder 8">
            <a:extLst>
              <a:ext uri="{FF2B5EF4-FFF2-40B4-BE49-F238E27FC236}">
                <a16:creationId xmlns:a16="http://schemas.microsoft.com/office/drawing/2014/main" id="{B7BAA64C-0BE7-44D1-8174-6A81AB988E69}"/>
              </a:ext>
            </a:extLst>
          </p:cNvPr>
          <p:cNvSpPr>
            <a:spLocks noGrp="1"/>
          </p:cNvSpPr>
          <p:nvPr>
            <p:ph idx="1"/>
          </p:nvPr>
        </p:nvSpPr>
        <p:spPr>
          <a:xfrm>
            <a:off x="4602822" y="2340864"/>
            <a:ext cx="6658013" cy="3793237"/>
          </a:xfrm>
        </p:spPr>
        <p:txBody>
          <a:bodyPr>
            <a:normAutofit/>
          </a:bodyPr>
          <a:lstStyle/>
          <a:p>
            <a:endParaRPr lang="en-US" sz="2000" dirty="0">
              <a:solidFill>
                <a:srgbClr val="FFFFFF"/>
              </a:solidFill>
            </a:endParaRPr>
          </a:p>
          <a:p>
            <a:r>
              <a:rPr lang="en-US" sz="2000" dirty="0">
                <a:solidFill>
                  <a:srgbClr val="FFFFFF"/>
                </a:solidFill>
              </a:rPr>
              <a:t>1 Jn 2:15-17 “</a:t>
            </a:r>
            <a:r>
              <a:rPr lang="en-US" sz="2000" baseline="30000" dirty="0"/>
              <a:t>15 </a:t>
            </a:r>
            <a:r>
              <a:rPr lang="en-US" sz="2000" dirty="0"/>
              <a:t>Do not love the world or the things in the world. If anyone loves the world, the love of the Father is not in him. </a:t>
            </a:r>
            <a:r>
              <a:rPr lang="en-US" sz="2000" baseline="30000" dirty="0"/>
              <a:t>16 </a:t>
            </a:r>
            <a:r>
              <a:rPr lang="en-US" sz="2000" dirty="0"/>
              <a:t>For all that </a:t>
            </a:r>
            <a:r>
              <a:rPr lang="en-US" sz="2000" i="1" dirty="0"/>
              <a:t>is</a:t>
            </a:r>
            <a:r>
              <a:rPr lang="en-US" sz="2000" dirty="0"/>
              <a:t> in the world—the lust of the flesh, the lust of the eyes, and the pride of life—is not of the Father but is of the world. </a:t>
            </a:r>
            <a:r>
              <a:rPr lang="en-US" sz="2000" baseline="30000" dirty="0"/>
              <a:t>17 </a:t>
            </a:r>
            <a:r>
              <a:rPr lang="en-US" sz="2000" dirty="0"/>
              <a:t>And the world is passing away, and the lust of it; but he who does the will of God abides forever.”</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5519135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A47B58-1E5E-4A8A-B451-44CB9A77D0AD}"/>
              </a:ext>
            </a:extLst>
          </p:cNvPr>
          <p:cNvSpPr>
            <a:spLocks noGrp="1"/>
          </p:cNvSpPr>
          <p:nvPr>
            <p:ph type="title"/>
          </p:nvPr>
        </p:nvSpPr>
        <p:spPr>
          <a:xfrm>
            <a:off x="4602822" y="938022"/>
            <a:ext cx="6658013" cy="1188720"/>
          </a:xfrm>
        </p:spPr>
        <p:txBody>
          <a:bodyPr>
            <a:normAutofit/>
          </a:bodyPr>
          <a:lstStyle/>
          <a:p>
            <a:r>
              <a:rPr lang="en-US">
                <a:solidFill>
                  <a:srgbClr val="FFFFFF"/>
                </a:solidFill>
              </a:rPr>
              <a:t>The past (1-3)</a:t>
            </a:r>
          </a:p>
        </p:txBody>
      </p:sp>
      <p:sp>
        <p:nvSpPr>
          <p:cNvPr id="31" name="Rectangle 30">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 name="Content Placeholder 6">
            <a:extLst>
              <a:ext uri="{FF2B5EF4-FFF2-40B4-BE49-F238E27FC236}">
                <a16:creationId xmlns:a16="http://schemas.microsoft.com/office/drawing/2014/main" id="{45BCCEED-B558-404F-85EA-647BB28AF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33" y="2221740"/>
            <a:ext cx="3353785" cy="2898900"/>
          </a:xfrm>
          <a:prstGeom prst="rect">
            <a:avLst/>
          </a:prstGeom>
        </p:spPr>
      </p:pic>
      <p:sp>
        <p:nvSpPr>
          <p:cNvPr id="24" name="Content Placeholder 23">
            <a:extLst>
              <a:ext uri="{FF2B5EF4-FFF2-40B4-BE49-F238E27FC236}">
                <a16:creationId xmlns:a16="http://schemas.microsoft.com/office/drawing/2014/main" id="{8AD34135-8700-4F71-98AE-9184FEB1D95A}"/>
              </a:ext>
            </a:extLst>
          </p:cNvPr>
          <p:cNvSpPr>
            <a:spLocks noGrp="1"/>
          </p:cNvSpPr>
          <p:nvPr>
            <p:ph idx="1"/>
          </p:nvPr>
        </p:nvSpPr>
        <p:spPr>
          <a:xfrm>
            <a:off x="4602822" y="2340864"/>
            <a:ext cx="6658013" cy="3793237"/>
          </a:xfrm>
        </p:spPr>
        <p:txBody>
          <a:bodyPr>
            <a:normAutofit/>
          </a:bodyPr>
          <a:lstStyle/>
          <a:p>
            <a:r>
              <a:rPr lang="en-US" sz="2000" dirty="0">
                <a:solidFill>
                  <a:srgbClr val="FFFFFF"/>
                </a:solidFill>
              </a:rPr>
              <a:t>1 Pet 5:8 “</a:t>
            </a:r>
            <a:r>
              <a:rPr lang="en-US" sz="2000" baseline="30000" dirty="0"/>
              <a:t>8 </a:t>
            </a:r>
            <a:r>
              <a:rPr lang="en-US" sz="2000" dirty="0"/>
              <a:t>Be sober, be vigilant; because your adversary the devil walks about like a roaring lion, seeking whom he may devour.”</a:t>
            </a:r>
          </a:p>
          <a:p>
            <a:endParaRPr lang="en-US" sz="2000" dirty="0">
              <a:solidFill>
                <a:srgbClr val="FFFFFF"/>
              </a:solidFill>
            </a:endParaRPr>
          </a:p>
          <a:p>
            <a:r>
              <a:rPr lang="en-US" sz="2000" dirty="0">
                <a:solidFill>
                  <a:srgbClr val="FFFFFF"/>
                </a:solidFill>
              </a:rPr>
              <a:t>1 Jn 5:19 “</a:t>
            </a:r>
            <a:r>
              <a:rPr lang="en-US" sz="2000" baseline="30000" dirty="0"/>
              <a:t>19 </a:t>
            </a:r>
            <a:r>
              <a:rPr lang="en-US" sz="2000" dirty="0"/>
              <a:t>We know that we are of God, and the whole world lies </a:t>
            </a:r>
            <a:r>
              <a:rPr lang="en-US" sz="2000" i="1" dirty="0"/>
              <a:t>under the sway of</a:t>
            </a:r>
            <a:r>
              <a:rPr lang="en-US" sz="2000" dirty="0"/>
              <a:t> the wicked one.”</a:t>
            </a:r>
            <a:endParaRPr lang="en-US" sz="2000" dirty="0">
              <a:solidFill>
                <a:srgbClr val="FFFFFF"/>
              </a:solidFill>
            </a:endParaRPr>
          </a:p>
        </p:txBody>
      </p:sp>
    </p:spTree>
    <p:extLst>
      <p:ext uri="{BB962C8B-B14F-4D97-AF65-F5344CB8AC3E}">
        <p14:creationId xmlns:p14="http://schemas.microsoft.com/office/powerpoint/2010/main" val="23300439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drawing&#10;&#10;Description automatically generated">
            <a:extLst>
              <a:ext uri="{FF2B5EF4-FFF2-40B4-BE49-F238E27FC236}">
                <a16:creationId xmlns:a16="http://schemas.microsoft.com/office/drawing/2014/main" id="{1F72F38B-7F40-49A0-BD52-7F3FBD847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36" y="1811020"/>
            <a:ext cx="5476375" cy="3436425"/>
          </a:xfrm>
          <a:prstGeom prst="rect">
            <a:avLst/>
          </a:prstGeom>
        </p:spPr>
      </p:pic>
      <p:sp>
        <p:nvSpPr>
          <p:cNvPr id="16" name="Rectangle 15">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B7DD57C-AF10-4DA3-9B4F-F6F6C572B6A6}"/>
              </a:ext>
            </a:extLst>
          </p:cNvPr>
          <p:cNvSpPr>
            <a:spLocks noGrp="1"/>
          </p:cNvSpPr>
          <p:nvPr>
            <p:ph type="title"/>
          </p:nvPr>
        </p:nvSpPr>
        <p:spPr>
          <a:xfrm>
            <a:off x="6873606" y="938022"/>
            <a:ext cx="4597758" cy="1188720"/>
          </a:xfrm>
        </p:spPr>
        <p:txBody>
          <a:bodyPr>
            <a:normAutofit/>
          </a:bodyPr>
          <a:lstStyle/>
          <a:p>
            <a:r>
              <a:rPr lang="en-US">
                <a:solidFill>
                  <a:srgbClr val="FFFFFF"/>
                </a:solidFill>
              </a:rPr>
              <a:t>The past (1-3)</a:t>
            </a:r>
          </a:p>
        </p:txBody>
      </p:sp>
      <p:sp>
        <p:nvSpPr>
          <p:cNvPr id="9" name="Content Placeholder 8">
            <a:extLst>
              <a:ext uri="{FF2B5EF4-FFF2-40B4-BE49-F238E27FC236}">
                <a16:creationId xmlns:a16="http://schemas.microsoft.com/office/drawing/2014/main" id="{9AFAF03D-E35D-4768-8869-524161F8EB23}"/>
              </a:ext>
            </a:extLst>
          </p:cNvPr>
          <p:cNvSpPr>
            <a:spLocks noGrp="1"/>
          </p:cNvSpPr>
          <p:nvPr>
            <p:ph idx="1"/>
          </p:nvPr>
        </p:nvSpPr>
        <p:spPr>
          <a:xfrm>
            <a:off x="6873606" y="2340864"/>
            <a:ext cx="4597758" cy="3793237"/>
          </a:xfrm>
        </p:spPr>
        <p:txBody>
          <a:bodyPr>
            <a:normAutofit/>
          </a:bodyPr>
          <a:lstStyle/>
          <a:p>
            <a:r>
              <a:rPr lang="en-US" sz="2400" dirty="0">
                <a:solidFill>
                  <a:srgbClr val="FFFFFF"/>
                </a:solidFill>
              </a:rPr>
              <a:t>“</a:t>
            </a:r>
            <a:r>
              <a:rPr lang="en-US" sz="2400" baseline="30000" dirty="0"/>
              <a:t>3 </a:t>
            </a:r>
            <a:r>
              <a:rPr lang="en-US" sz="2400" dirty="0"/>
              <a:t>among whom also we all once conducted ourselves in the lusts of our flesh, fulfilling the desires of the flesh and of the mind, and were by nature children of wrath, just as the others.”</a:t>
            </a:r>
            <a:endParaRPr lang="en-US" sz="2400" dirty="0">
              <a:solidFill>
                <a:srgbClr val="FFFFFF"/>
              </a:solidFill>
            </a:endParaRPr>
          </a:p>
        </p:txBody>
      </p:sp>
    </p:spTree>
    <p:extLst>
      <p:ext uri="{BB962C8B-B14F-4D97-AF65-F5344CB8AC3E}">
        <p14:creationId xmlns:p14="http://schemas.microsoft.com/office/powerpoint/2010/main" val="30679737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112A449-B2E4-4632-941E-FF10471F5CBC}"/>
              </a:ext>
            </a:extLst>
          </p:cNvPr>
          <p:cNvSpPr>
            <a:spLocks noGrp="1"/>
          </p:cNvSpPr>
          <p:nvPr>
            <p:ph type="title"/>
          </p:nvPr>
        </p:nvSpPr>
        <p:spPr>
          <a:xfrm>
            <a:off x="4602822" y="938022"/>
            <a:ext cx="6658013" cy="1188720"/>
          </a:xfrm>
        </p:spPr>
        <p:txBody>
          <a:bodyPr>
            <a:normAutofit/>
          </a:bodyPr>
          <a:lstStyle/>
          <a:p>
            <a:r>
              <a:rPr lang="en-US">
                <a:solidFill>
                  <a:srgbClr val="FFFFFF"/>
                </a:solidFill>
              </a:rPr>
              <a:t>The present (4-6)</a:t>
            </a:r>
          </a:p>
        </p:txBody>
      </p:sp>
      <p:sp>
        <p:nvSpPr>
          <p:cNvPr id="29" name="Rectangle 28">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9" name="Content Placeholder 8" descr="A bridge over a body of water&#10;&#10;Description automatically generated">
            <a:extLst>
              <a:ext uri="{FF2B5EF4-FFF2-40B4-BE49-F238E27FC236}">
                <a16:creationId xmlns:a16="http://schemas.microsoft.com/office/drawing/2014/main" id="{42DA2F25-968B-45EB-956A-B5605783EDCF}"/>
              </a:ext>
            </a:extLst>
          </p:cNvPr>
          <p:cNvPicPr>
            <a:picLocks noChangeAspect="1"/>
          </p:cNvPicPr>
          <p:nvPr/>
        </p:nvPicPr>
        <p:blipFill rotWithShape="1">
          <a:blip r:embed="rId2">
            <a:extLst>
              <a:ext uri="{28A0092B-C50C-407E-A947-70E740481C1C}">
                <a14:useLocalDpi xmlns:a14="http://schemas.microsoft.com/office/drawing/2010/main" val="0"/>
              </a:ext>
            </a:extLst>
          </a:blip>
          <a:srcRect l="9094" t="46282" r="37012"/>
          <a:stretch/>
        </p:blipFill>
        <p:spPr>
          <a:xfrm>
            <a:off x="774700" y="2145643"/>
            <a:ext cx="3053422" cy="2860844"/>
          </a:xfrm>
          <a:prstGeom prst="rect">
            <a:avLst/>
          </a:prstGeom>
        </p:spPr>
      </p:pic>
      <p:sp>
        <p:nvSpPr>
          <p:cNvPr id="13" name="Content Placeholder 12">
            <a:extLst>
              <a:ext uri="{FF2B5EF4-FFF2-40B4-BE49-F238E27FC236}">
                <a16:creationId xmlns:a16="http://schemas.microsoft.com/office/drawing/2014/main" id="{0813B63D-D2FA-4831-8773-6614C4167A49}"/>
              </a:ext>
            </a:extLst>
          </p:cNvPr>
          <p:cNvSpPr>
            <a:spLocks noGrp="1"/>
          </p:cNvSpPr>
          <p:nvPr>
            <p:ph idx="1"/>
          </p:nvPr>
        </p:nvSpPr>
        <p:spPr>
          <a:xfrm>
            <a:off x="4602822" y="2340864"/>
            <a:ext cx="6658013" cy="3793237"/>
          </a:xfrm>
        </p:spPr>
        <p:txBody>
          <a:bodyPr>
            <a:noAutofit/>
          </a:bodyPr>
          <a:lstStyle/>
          <a:p>
            <a:r>
              <a:rPr lang="en-US" sz="2000" dirty="0">
                <a:solidFill>
                  <a:srgbClr val="FFFFFF"/>
                </a:solidFill>
              </a:rPr>
              <a:t>Rich in His mercy</a:t>
            </a:r>
          </a:p>
          <a:p>
            <a:pPr lvl="1"/>
            <a:r>
              <a:rPr lang="en-US" sz="2000" dirty="0">
                <a:solidFill>
                  <a:srgbClr val="FFFFFF"/>
                </a:solidFill>
              </a:rPr>
              <a:t>Mercy (</a:t>
            </a:r>
            <a:r>
              <a:rPr lang="en-US" sz="2000" dirty="0" err="1">
                <a:solidFill>
                  <a:srgbClr val="FFFFFF"/>
                </a:solidFill>
              </a:rPr>
              <a:t>eleos</a:t>
            </a:r>
            <a:r>
              <a:rPr lang="en-US" sz="2000" dirty="0">
                <a:solidFill>
                  <a:srgbClr val="FFFFFF"/>
                </a:solidFill>
              </a:rPr>
              <a:t>): defined by Vine’s Expository Dictionary as “the outward manifestation of pity”</a:t>
            </a:r>
          </a:p>
          <a:p>
            <a:pPr lvl="1"/>
            <a:r>
              <a:rPr lang="en-US" sz="2000" dirty="0"/>
              <a:t>Mercy, then, is compassion that one has for those in trouble</a:t>
            </a:r>
          </a:p>
          <a:p>
            <a:pPr lvl="1"/>
            <a:endParaRPr lang="en-US" sz="2000" dirty="0">
              <a:solidFill>
                <a:srgbClr val="FFFFFF"/>
              </a:solidFill>
            </a:endParaRPr>
          </a:p>
          <a:p>
            <a:r>
              <a:rPr lang="en-US" sz="2000" dirty="0">
                <a:solidFill>
                  <a:srgbClr val="FFFFFF"/>
                </a:solidFill>
              </a:rPr>
              <a:t>Ps 86:5 “</a:t>
            </a:r>
            <a:r>
              <a:rPr lang="en-US" sz="2000" dirty="0"/>
              <a:t>For You, Lord, </a:t>
            </a:r>
            <a:r>
              <a:rPr lang="en-US" sz="2000" i="1" dirty="0"/>
              <a:t>are</a:t>
            </a:r>
            <a:r>
              <a:rPr lang="en-US" sz="2000" dirty="0"/>
              <a:t> good, and ready to forgive, And abundant in mercy to all those who call upon You.”</a:t>
            </a:r>
            <a:endParaRPr lang="en-US" sz="2000" dirty="0">
              <a:solidFill>
                <a:srgbClr val="FFFFFF"/>
              </a:solidFill>
            </a:endParaRPr>
          </a:p>
        </p:txBody>
      </p:sp>
    </p:spTree>
    <p:extLst>
      <p:ext uri="{BB962C8B-B14F-4D97-AF65-F5344CB8AC3E}">
        <p14:creationId xmlns:p14="http://schemas.microsoft.com/office/powerpoint/2010/main" val="28886297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wipe(left)">
                                      <p:cBhvr>
                                        <p:cTn id="2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112A449-B2E4-4632-941E-FF10471F5CBC}"/>
              </a:ext>
            </a:extLst>
          </p:cNvPr>
          <p:cNvSpPr>
            <a:spLocks noGrp="1"/>
          </p:cNvSpPr>
          <p:nvPr>
            <p:ph type="title"/>
          </p:nvPr>
        </p:nvSpPr>
        <p:spPr>
          <a:xfrm>
            <a:off x="4602822" y="938022"/>
            <a:ext cx="6658013" cy="1188720"/>
          </a:xfrm>
        </p:spPr>
        <p:txBody>
          <a:bodyPr>
            <a:normAutofit/>
          </a:bodyPr>
          <a:lstStyle/>
          <a:p>
            <a:r>
              <a:rPr lang="en-US">
                <a:solidFill>
                  <a:srgbClr val="FFFFFF"/>
                </a:solidFill>
              </a:rPr>
              <a:t>The present (4-6)</a:t>
            </a:r>
          </a:p>
        </p:txBody>
      </p:sp>
      <p:sp>
        <p:nvSpPr>
          <p:cNvPr id="29" name="Rectangle 28">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9" name="Content Placeholder 8" descr="A bridge over a body of water&#10;&#10;Description automatically generated">
            <a:extLst>
              <a:ext uri="{FF2B5EF4-FFF2-40B4-BE49-F238E27FC236}">
                <a16:creationId xmlns:a16="http://schemas.microsoft.com/office/drawing/2014/main" id="{42DA2F25-968B-45EB-956A-B5605783EDCF}"/>
              </a:ext>
            </a:extLst>
          </p:cNvPr>
          <p:cNvPicPr>
            <a:picLocks noChangeAspect="1"/>
          </p:cNvPicPr>
          <p:nvPr/>
        </p:nvPicPr>
        <p:blipFill rotWithShape="1">
          <a:blip r:embed="rId2">
            <a:extLst>
              <a:ext uri="{28A0092B-C50C-407E-A947-70E740481C1C}">
                <a14:useLocalDpi xmlns:a14="http://schemas.microsoft.com/office/drawing/2010/main" val="0"/>
              </a:ext>
            </a:extLst>
          </a:blip>
          <a:srcRect l="9094" t="46282" r="37012"/>
          <a:stretch/>
        </p:blipFill>
        <p:spPr>
          <a:xfrm>
            <a:off x="774700" y="2145643"/>
            <a:ext cx="3053422" cy="2860844"/>
          </a:xfrm>
          <a:prstGeom prst="rect">
            <a:avLst/>
          </a:prstGeom>
        </p:spPr>
      </p:pic>
      <p:sp>
        <p:nvSpPr>
          <p:cNvPr id="13" name="Content Placeholder 12">
            <a:extLst>
              <a:ext uri="{FF2B5EF4-FFF2-40B4-BE49-F238E27FC236}">
                <a16:creationId xmlns:a16="http://schemas.microsoft.com/office/drawing/2014/main" id="{0813B63D-D2FA-4831-8773-6614C4167A49}"/>
              </a:ext>
            </a:extLst>
          </p:cNvPr>
          <p:cNvSpPr>
            <a:spLocks noGrp="1"/>
          </p:cNvSpPr>
          <p:nvPr>
            <p:ph idx="1"/>
          </p:nvPr>
        </p:nvSpPr>
        <p:spPr>
          <a:xfrm>
            <a:off x="4602822" y="2340864"/>
            <a:ext cx="6658013" cy="3793237"/>
          </a:xfrm>
        </p:spPr>
        <p:txBody>
          <a:bodyPr>
            <a:noAutofit/>
          </a:bodyPr>
          <a:lstStyle/>
          <a:p>
            <a:r>
              <a:rPr lang="en-US" sz="1800" dirty="0">
                <a:solidFill>
                  <a:srgbClr val="FFFFFF"/>
                </a:solidFill>
              </a:rPr>
              <a:t>Rich in His mercy</a:t>
            </a:r>
          </a:p>
          <a:p>
            <a:endParaRPr lang="en-US" sz="1800" dirty="0">
              <a:solidFill>
                <a:srgbClr val="FFFFFF"/>
              </a:solidFill>
            </a:endParaRPr>
          </a:p>
          <a:p>
            <a:r>
              <a:rPr lang="en-US" sz="1800" dirty="0">
                <a:solidFill>
                  <a:srgbClr val="FFFFFF"/>
                </a:solidFill>
              </a:rPr>
              <a:t>Lk 6:36 “</a:t>
            </a:r>
            <a:r>
              <a:rPr lang="en-US" sz="1800" baseline="30000" dirty="0"/>
              <a:t>36 </a:t>
            </a:r>
            <a:r>
              <a:rPr lang="en-US" sz="1800" dirty="0"/>
              <a:t>Therefore be merciful, just as your Father also is merciful.”</a:t>
            </a:r>
          </a:p>
          <a:p>
            <a:endParaRPr lang="en-US" sz="1800" dirty="0"/>
          </a:p>
          <a:p>
            <a:r>
              <a:rPr lang="en-US" sz="1800" dirty="0"/>
              <a:t>1 Pet 1:3 “</a:t>
            </a:r>
            <a:r>
              <a:rPr lang="en-US" sz="1800" baseline="30000" dirty="0"/>
              <a:t>3 </a:t>
            </a:r>
            <a:r>
              <a:rPr lang="en-US" sz="1800" dirty="0"/>
              <a:t>Blessed </a:t>
            </a:r>
            <a:r>
              <a:rPr lang="en-US" sz="1800" i="1" dirty="0"/>
              <a:t>be</a:t>
            </a:r>
            <a:r>
              <a:rPr lang="en-US" sz="1800" dirty="0"/>
              <a:t> the God and Father of our Lord Jesus Christ, who according to His abundant mercy has begotten us again to a living hope through the resurrection of Jesus Christ from the dead,”</a:t>
            </a:r>
          </a:p>
          <a:p>
            <a:endParaRPr lang="en-US" sz="2000" dirty="0">
              <a:solidFill>
                <a:srgbClr val="FFFFFF"/>
              </a:solidFill>
            </a:endParaRPr>
          </a:p>
        </p:txBody>
      </p:sp>
    </p:spTree>
    <p:extLst>
      <p:ext uri="{BB962C8B-B14F-4D97-AF65-F5344CB8AC3E}">
        <p14:creationId xmlns:p14="http://schemas.microsoft.com/office/powerpoint/2010/main" val="42183455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wipe(left)">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wipe(left)">
                                      <p:cBhvr>
                                        <p:cTn id="1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15</TotalTime>
  <Words>857</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Avenir Next LT Pro</vt:lpstr>
      <vt:lpstr>Wingdings 2</vt:lpstr>
      <vt:lpstr>DividendVTI</vt:lpstr>
      <vt:lpstr>Eph 2:1-7</vt:lpstr>
      <vt:lpstr>The Past (1-3)</vt:lpstr>
      <vt:lpstr>The Past 1-3</vt:lpstr>
      <vt:lpstr>The past (1-3)</vt:lpstr>
      <vt:lpstr>The past (1-3)</vt:lpstr>
      <vt:lpstr>The past (1-3)</vt:lpstr>
      <vt:lpstr>The past (1-3)</vt:lpstr>
      <vt:lpstr>The present (4-6)</vt:lpstr>
      <vt:lpstr>The present (4-6)</vt:lpstr>
      <vt:lpstr>The present (4-6)</vt:lpstr>
      <vt:lpstr>The present (4-6)</vt:lpstr>
      <vt:lpstr>The future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 2:1-7</dc:title>
  <dc:creator>Rob Miller</dc:creator>
  <cp:lastModifiedBy>Rob Miller</cp:lastModifiedBy>
  <cp:revision>3</cp:revision>
  <dcterms:created xsi:type="dcterms:W3CDTF">2020-05-29T02:51:08Z</dcterms:created>
  <dcterms:modified xsi:type="dcterms:W3CDTF">2020-05-29T03:07:03Z</dcterms:modified>
</cp:coreProperties>
</file>