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2"/>
  </p:notesMasterIdLst>
  <p:sldIdLst>
    <p:sldId id="256" r:id="rId2"/>
    <p:sldId id="257" r:id="rId3"/>
    <p:sldId id="258" r:id="rId4"/>
    <p:sldId id="260" r:id="rId5"/>
    <p:sldId id="259" r:id="rId6"/>
    <p:sldId id="261" r:id="rId7"/>
    <p:sldId id="262" r:id="rId8"/>
    <p:sldId id="265" r:id="rId9"/>
    <p:sldId id="264" r:id="rId10"/>
    <p:sldId id="266" r:id="rId11"/>
    <p:sldId id="267" r:id="rId12"/>
    <p:sldId id="268" r:id="rId13"/>
    <p:sldId id="269" r:id="rId14"/>
    <p:sldId id="270" r:id="rId15"/>
    <p:sldId id="271" r:id="rId16"/>
    <p:sldId id="273" r:id="rId17"/>
    <p:sldId id="274" r:id="rId18"/>
    <p:sldId id="276" r:id="rId19"/>
    <p:sldId id="277" r:id="rId20"/>
    <p:sldId id="278" r:id="rId21"/>
    <p:sldId id="280" r:id="rId22"/>
    <p:sldId id="279"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2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8FAFF-11B4-457F-8FEF-D3F4A653491D}" type="datetimeFigureOut">
              <a:rPr lang="en-US" smtClean="0"/>
              <a:t>8/15/2020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2DCA0-21DE-4C0C-8FBB-FC819978F491}" type="slidenum">
              <a:rPr lang="en-US" smtClean="0"/>
              <a:t>‹#›</a:t>
            </a:fld>
            <a:endParaRPr lang="en-US"/>
          </a:p>
        </p:txBody>
      </p:sp>
    </p:spTree>
    <p:extLst>
      <p:ext uri="{BB962C8B-B14F-4D97-AF65-F5344CB8AC3E}">
        <p14:creationId xmlns:p14="http://schemas.microsoft.com/office/powerpoint/2010/main" val="361846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tudylight.org/concordances/tcr/f/fear-nots.html" TargetMode="External"/><Relationship Id="rId3" Type="http://schemas.openxmlformats.org/officeDocument/2006/relationships/hyperlink" Target="https://www.studylight.org/dictionaries/hbd/f/fear.html?print=yes" TargetMode="External"/><Relationship Id="rId7" Type="http://schemas.openxmlformats.org/officeDocument/2006/relationships/hyperlink" Target="https://www.studylight.org/concordances/tcr/f/fear.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tudylight.org/concordances/sri/f/fear-of-the-lord.html" TargetMode="External"/><Relationship Id="rId5" Type="http://schemas.openxmlformats.org/officeDocument/2006/relationships/hyperlink" Target="https://www.studylight.org/concordances/ntb/f/fear.html" TargetMode="External"/><Relationship Id="rId10" Type="http://schemas.openxmlformats.org/officeDocument/2006/relationships/hyperlink" Target="https://www.studylight.org/concordances/top/f/fear.html" TargetMode="External"/><Relationship Id="rId4" Type="http://schemas.openxmlformats.org/officeDocument/2006/relationships/hyperlink" Target="https://www.studylight.org/concordances/ntb/f/fear-of-god.html" TargetMode="External"/><Relationship Id="rId9" Type="http://schemas.openxmlformats.org/officeDocument/2006/relationships/hyperlink" Target="https://www.studylight.org/concordances/tcr/f/fear-of-god.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Fear</a:t>
            </a:r>
          </a:p>
          <a:p>
            <a:r>
              <a:rPr lang="en-US" dirty="0">
                <a:effectLst/>
              </a:rPr>
              <a:t>Resource Toolbox</a:t>
            </a:r>
          </a:p>
          <a:p>
            <a:pPr>
              <a:buFont typeface="Arial" panose="020B0604020202020204" pitchFamily="34" charset="0"/>
              <a:buChar char="•"/>
            </a:pPr>
            <a:r>
              <a:rPr lang="en-US" dirty="0">
                <a:effectLst/>
                <a:hlinkClick r:id="rId3"/>
              </a:rPr>
              <a:t>Print Article</a:t>
            </a:r>
            <a:endParaRPr lang="en-US" dirty="0">
              <a:effectLst/>
            </a:endParaRPr>
          </a:p>
          <a:p>
            <a:r>
              <a:rPr lang="en-US" dirty="0">
                <a:effectLst/>
              </a:rPr>
              <a:t>Additional Links</a:t>
            </a:r>
          </a:p>
          <a:p>
            <a:pPr>
              <a:buFont typeface="Arial" panose="020B0604020202020204" pitchFamily="34" charset="0"/>
              <a:buChar char="•"/>
            </a:pPr>
            <a:r>
              <a:rPr lang="en-US" dirty="0">
                <a:effectLst/>
              </a:rPr>
              <a:t>Concordance Nave Topical Bible </a:t>
            </a:r>
            <a:r>
              <a:rPr lang="en-US" dirty="0">
                <a:effectLst/>
                <a:hlinkClick r:id="rId4"/>
              </a:rPr>
              <a:t>Fear of God</a:t>
            </a:r>
            <a:endParaRPr lang="en-US" dirty="0">
              <a:effectLst/>
            </a:endParaRPr>
          </a:p>
          <a:p>
            <a:pPr>
              <a:buFont typeface="Arial" panose="020B0604020202020204" pitchFamily="34" charset="0"/>
              <a:buChar char="•"/>
            </a:pPr>
            <a:r>
              <a:rPr lang="en-US" dirty="0">
                <a:effectLst/>
                <a:hlinkClick r:id="rId5"/>
              </a:rPr>
              <a:t>Fear</a:t>
            </a:r>
            <a:endParaRPr lang="en-US" dirty="0">
              <a:effectLst/>
            </a:endParaRPr>
          </a:p>
          <a:p>
            <a:pPr>
              <a:buFont typeface="Arial" panose="020B0604020202020204" pitchFamily="34" charset="0"/>
              <a:buChar char="•"/>
            </a:pPr>
            <a:r>
              <a:rPr lang="en-US" dirty="0">
                <a:effectLst/>
              </a:rPr>
              <a:t>Scofield Reference Index </a:t>
            </a:r>
            <a:r>
              <a:rPr lang="en-US" dirty="0">
                <a:effectLst/>
                <a:hlinkClick r:id="rId6"/>
              </a:rPr>
              <a:t>Fear of the Lord</a:t>
            </a:r>
            <a:endParaRPr lang="en-US" dirty="0">
              <a:effectLst/>
            </a:endParaRPr>
          </a:p>
          <a:p>
            <a:pPr>
              <a:buFont typeface="Arial" panose="020B0604020202020204" pitchFamily="34" charset="0"/>
              <a:buChar char="•"/>
            </a:pPr>
            <a:r>
              <a:rPr lang="en-US" dirty="0">
                <a:effectLst/>
              </a:rPr>
              <a:t>Thompson Chain Reference </a:t>
            </a:r>
            <a:r>
              <a:rPr lang="en-US" dirty="0">
                <a:effectLst/>
                <a:hlinkClick r:id="rId7"/>
              </a:rPr>
              <a:t>Fear</a:t>
            </a:r>
            <a:endParaRPr lang="en-US" dirty="0">
              <a:effectLst/>
            </a:endParaRPr>
          </a:p>
          <a:p>
            <a:pPr>
              <a:buFont typeface="Arial" panose="020B0604020202020204" pitchFamily="34" charset="0"/>
              <a:buChar char="•"/>
            </a:pPr>
            <a:r>
              <a:rPr lang="en-US" dirty="0">
                <a:effectLst/>
                <a:hlinkClick r:id="rId8"/>
              </a:rPr>
              <a:t>Fear Nots</a:t>
            </a:r>
            <a:endParaRPr lang="en-US" dirty="0">
              <a:effectLst/>
            </a:endParaRPr>
          </a:p>
          <a:p>
            <a:pPr>
              <a:buFont typeface="Arial" panose="020B0604020202020204" pitchFamily="34" charset="0"/>
              <a:buChar char="•"/>
            </a:pPr>
            <a:r>
              <a:rPr lang="en-US" dirty="0">
                <a:effectLst/>
                <a:hlinkClick r:id="rId9"/>
              </a:rPr>
              <a:t>Fear of God</a:t>
            </a:r>
            <a:endParaRPr lang="en-US" dirty="0">
              <a:effectLst/>
            </a:endParaRPr>
          </a:p>
          <a:p>
            <a:pPr>
              <a:buFont typeface="Arial" panose="020B0604020202020204" pitchFamily="34" charset="0"/>
              <a:buChar char="•"/>
            </a:pPr>
            <a:r>
              <a:rPr lang="en-US" i="1" dirty="0">
                <a:effectLst/>
              </a:rPr>
              <a:t>(only first 3 shown)</a:t>
            </a:r>
            <a:endParaRPr lang="en-US" dirty="0">
              <a:effectLst/>
            </a:endParaRPr>
          </a:p>
          <a:p>
            <a:pPr>
              <a:buFont typeface="Arial" panose="020B0604020202020204" pitchFamily="34" charset="0"/>
              <a:buChar char="•"/>
            </a:pPr>
            <a:r>
              <a:rPr lang="en-US" dirty="0">
                <a:effectLst/>
              </a:rPr>
              <a:t>The Topic Concordance </a:t>
            </a:r>
            <a:r>
              <a:rPr lang="en-US" dirty="0">
                <a:effectLst/>
                <a:hlinkClick r:id="rId10"/>
              </a:rPr>
              <a:t>Fear</a:t>
            </a:r>
            <a:endParaRPr lang="en-US" dirty="0">
              <a:effectLst/>
            </a:endParaRPr>
          </a:p>
          <a:p>
            <a:r>
              <a:rPr lang="en-US" dirty="0">
                <a:effectLst/>
              </a:rPr>
              <a:t>Dictionary Encyclopedia Lexicons Synonyms </a:t>
            </a:r>
          </a:p>
          <a:p>
            <a:r>
              <a:rPr lang="en-US" dirty="0"/>
              <a:t>A broad range of emotions that embrace both the secular and the religious worlds. Secular fear is the natural feeling of alarm caused by the expectation of imminent danger, pain, or disaster. Religious fear appears as the result of awe and reverence toward a supreme power.</a:t>
            </a:r>
          </a:p>
          <a:p>
            <a:r>
              <a:rPr lang="en-US" dirty="0"/>
              <a:t>Holman Bible Dictionary</a:t>
            </a:r>
          </a:p>
        </p:txBody>
      </p:sp>
      <p:sp>
        <p:nvSpPr>
          <p:cNvPr id="4" name="Slide Number Placeholder 3"/>
          <p:cNvSpPr>
            <a:spLocks noGrp="1"/>
          </p:cNvSpPr>
          <p:nvPr>
            <p:ph type="sldNum" sz="quarter" idx="5"/>
          </p:nvPr>
        </p:nvSpPr>
        <p:spPr/>
        <p:txBody>
          <a:bodyPr/>
          <a:lstStyle/>
          <a:p>
            <a:fld id="{E0A2DCA0-21DE-4C0C-8FBB-FC819978F491}" type="slidenum">
              <a:rPr lang="en-US" smtClean="0"/>
              <a:t>2</a:t>
            </a:fld>
            <a:endParaRPr lang="en-US"/>
          </a:p>
        </p:txBody>
      </p:sp>
    </p:spTree>
    <p:extLst>
      <p:ext uri="{BB962C8B-B14F-4D97-AF65-F5344CB8AC3E}">
        <p14:creationId xmlns:p14="http://schemas.microsoft.com/office/powerpoint/2010/main" val="60784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Abhor is to hate</a:t>
            </a:r>
          </a:p>
        </p:txBody>
      </p:sp>
      <p:sp>
        <p:nvSpPr>
          <p:cNvPr id="4" name="Slide Number Placeholder 3"/>
          <p:cNvSpPr>
            <a:spLocks noGrp="1"/>
          </p:cNvSpPr>
          <p:nvPr>
            <p:ph type="sldNum" sz="quarter" idx="5"/>
          </p:nvPr>
        </p:nvSpPr>
        <p:spPr/>
        <p:txBody>
          <a:bodyPr/>
          <a:lstStyle/>
          <a:p>
            <a:fld id="{E0A2DCA0-21DE-4C0C-8FBB-FC819978F491}" type="slidenum">
              <a:rPr lang="en-US" smtClean="0"/>
              <a:t>6</a:t>
            </a:fld>
            <a:endParaRPr lang="en-US"/>
          </a:p>
        </p:txBody>
      </p:sp>
    </p:spTree>
    <p:extLst>
      <p:ext uri="{BB962C8B-B14F-4D97-AF65-F5344CB8AC3E}">
        <p14:creationId xmlns:p14="http://schemas.microsoft.com/office/powerpoint/2010/main" val="221943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8/15/2020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927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620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8/15/2020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617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8/15/2020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335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8/15/2020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49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27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081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017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406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8/15/2020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2619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191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8/15/2020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2312204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023050-D130-441E-8563-01A7202D5416}"/>
              </a:ext>
            </a:extLst>
          </p:cNvPr>
          <p:cNvSpPr>
            <a:spLocks noGrp="1"/>
          </p:cNvSpPr>
          <p:nvPr>
            <p:ph type="ctrTitle"/>
          </p:nvPr>
        </p:nvSpPr>
        <p:spPr>
          <a:xfrm>
            <a:off x="8109235" y="863695"/>
            <a:ext cx="3511233" cy="3779995"/>
          </a:xfrm>
        </p:spPr>
        <p:txBody>
          <a:bodyPr anchor="ctr">
            <a:normAutofit/>
          </a:bodyPr>
          <a:lstStyle/>
          <a:p>
            <a:r>
              <a:rPr lang="en-US">
                <a:solidFill>
                  <a:schemeClr val="tx1"/>
                </a:solidFill>
              </a:rPr>
              <a:t>How to measure our Love for God</a:t>
            </a:r>
          </a:p>
        </p:txBody>
      </p:sp>
      <p:sp>
        <p:nvSpPr>
          <p:cNvPr id="3" name="Subtitle 2">
            <a:extLst>
              <a:ext uri="{FF2B5EF4-FFF2-40B4-BE49-F238E27FC236}">
                <a16:creationId xmlns:a16="http://schemas.microsoft.com/office/drawing/2014/main" id="{21ACEF8C-FCEE-4948-A939-5A5460268015}"/>
              </a:ext>
            </a:extLst>
          </p:cNvPr>
          <p:cNvSpPr>
            <a:spLocks noGrp="1"/>
          </p:cNvSpPr>
          <p:nvPr>
            <p:ph type="subTitle" idx="1"/>
          </p:nvPr>
        </p:nvSpPr>
        <p:spPr>
          <a:xfrm>
            <a:off x="8109236" y="4739780"/>
            <a:ext cx="3511233" cy="1147054"/>
          </a:xfrm>
        </p:spPr>
        <p:txBody>
          <a:bodyPr anchor="t">
            <a:normAutofit/>
          </a:bodyPr>
          <a:lstStyle/>
          <a:p>
            <a:r>
              <a:rPr lang="en-US" sz="2000"/>
              <a:t>It’s all about our attitude</a:t>
            </a:r>
          </a:p>
        </p:txBody>
      </p:sp>
      <p:pic>
        <p:nvPicPr>
          <p:cNvPr id="5" name="Picture 4" descr="A picture containing text, book&#10;&#10;Description automatically generated">
            <a:extLst>
              <a:ext uri="{FF2B5EF4-FFF2-40B4-BE49-F238E27FC236}">
                <a16:creationId xmlns:a16="http://schemas.microsoft.com/office/drawing/2014/main" id="{0239EEC3-E96B-4B89-97A3-B4A68AB83030}"/>
              </a:ext>
            </a:extLst>
          </p:cNvPr>
          <p:cNvPicPr>
            <a:picLocks noChangeAspect="1"/>
          </p:cNvPicPr>
          <p:nvPr/>
        </p:nvPicPr>
        <p:blipFill rotWithShape="1">
          <a:blip r:embed="rId2">
            <a:extLst>
              <a:ext uri="{28A0092B-C50C-407E-A947-70E740481C1C}">
                <a14:useLocalDpi xmlns:a14="http://schemas.microsoft.com/office/drawing/2010/main" val="0"/>
              </a:ext>
            </a:extLst>
          </a:blip>
          <a:srcRect r="-1" b="9016"/>
          <a:stretch/>
        </p:blipFill>
        <p:spPr>
          <a:xfrm>
            <a:off x="20" y="10"/>
            <a:ext cx="7537685" cy="6857990"/>
          </a:xfrm>
          <a:prstGeom prst="rect">
            <a:avLst/>
          </a:prstGeom>
        </p:spPr>
      </p:pic>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2916680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god’s word</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pic>
        <p:nvPicPr>
          <p:cNvPr id="5" name="Content Placeholder 4" descr="A close up of a piece of paper&#10;&#10;Description automatically generated">
            <a:extLst>
              <a:ext uri="{FF2B5EF4-FFF2-40B4-BE49-F238E27FC236}">
                <a16:creationId xmlns:a16="http://schemas.microsoft.com/office/drawing/2014/main" id="{FB1880C4-0C04-4D3B-8E1A-A5C546C641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0475" y="2180496"/>
            <a:ext cx="5270500" cy="4045683"/>
          </a:xfrm>
        </p:spPr>
      </p:pic>
    </p:spTree>
    <p:extLst>
      <p:ext uri="{BB962C8B-B14F-4D97-AF65-F5344CB8AC3E}">
        <p14:creationId xmlns:p14="http://schemas.microsoft.com/office/powerpoint/2010/main" val="4001473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god’s word</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pic>
        <p:nvPicPr>
          <p:cNvPr id="8" name="Content Placeholder 7" descr="A close up of a logo&#10;&#10;Description automatically generated">
            <a:extLst>
              <a:ext uri="{FF2B5EF4-FFF2-40B4-BE49-F238E27FC236}">
                <a16:creationId xmlns:a16="http://schemas.microsoft.com/office/drawing/2014/main" id="{7B0ECE04-3BD3-4132-9552-ACD55919D7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6032" y="2180497"/>
            <a:ext cx="5729436" cy="4045682"/>
          </a:xfrm>
        </p:spPr>
      </p:pic>
    </p:spTree>
    <p:extLst>
      <p:ext uri="{BB962C8B-B14F-4D97-AF65-F5344CB8AC3E}">
        <p14:creationId xmlns:p14="http://schemas.microsoft.com/office/powerpoint/2010/main" val="15070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god’s word</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pic>
        <p:nvPicPr>
          <p:cNvPr id="6" name="Content Placeholder 5" descr="A close up of text on a white surface&#10;&#10;Description automatically generated">
            <a:extLst>
              <a:ext uri="{FF2B5EF4-FFF2-40B4-BE49-F238E27FC236}">
                <a16:creationId xmlns:a16="http://schemas.microsoft.com/office/drawing/2014/main" id="{EA83B764-A7C8-4739-9A5E-007A0BB32F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0830" y="2180496"/>
            <a:ext cx="5404637" cy="4045683"/>
          </a:xfrm>
        </p:spPr>
      </p:pic>
    </p:spTree>
    <p:extLst>
      <p:ext uri="{BB962C8B-B14F-4D97-AF65-F5344CB8AC3E}">
        <p14:creationId xmlns:p14="http://schemas.microsoft.com/office/powerpoint/2010/main" val="32634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A87F29D6-B701-46E8-9210-02F39A812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818372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023050-D130-441E-8563-01A7202D5416}"/>
              </a:ext>
            </a:extLst>
          </p:cNvPr>
          <p:cNvSpPr>
            <a:spLocks noGrp="1"/>
          </p:cNvSpPr>
          <p:nvPr>
            <p:ph type="ctrTitle"/>
          </p:nvPr>
        </p:nvSpPr>
        <p:spPr>
          <a:xfrm>
            <a:off x="8109235" y="863695"/>
            <a:ext cx="3511233" cy="3779995"/>
          </a:xfrm>
        </p:spPr>
        <p:txBody>
          <a:bodyPr anchor="ctr">
            <a:normAutofit/>
          </a:bodyPr>
          <a:lstStyle/>
          <a:p>
            <a:r>
              <a:rPr lang="en-US">
                <a:solidFill>
                  <a:schemeClr val="tx1"/>
                </a:solidFill>
              </a:rPr>
              <a:t>How to measure our Love for God</a:t>
            </a:r>
          </a:p>
        </p:txBody>
      </p:sp>
      <p:sp>
        <p:nvSpPr>
          <p:cNvPr id="3" name="Subtitle 2">
            <a:extLst>
              <a:ext uri="{FF2B5EF4-FFF2-40B4-BE49-F238E27FC236}">
                <a16:creationId xmlns:a16="http://schemas.microsoft.com/office/drawing/2014/main" id="{21ACEF8C-FCEE-4948-A939-5A5460268015}"/>
              </a:ext>
            </a:extLst>
          </p:cNvPr>
          <p:cNvSpPr>
            <a:spLocks noGrp="1"/>
          </p:cNvSpPr>
          <p:nvPr>
            <p:ph type="subTitle" idx="1"/>
          </p:nvPr>
        </p:nvSpPr>
        <p:spPr>
          <a:xfrm>
            <a:off x="8109236" y="4739780"/>
            <a:ext cx="3511233" cy="1147054"/>
          </a:xfrm>
        </p:spPr>
        <p:txBody>
          <a:bodyPr anchor="t">
            <a:normAutofit/>
          </a:bodyPr>
          <a:lstStyle/>
          <a:p>
            <a:r>
              <a:rPr lang="en-US" sz="2000"/>
              <a:t>It’s all about our attitude</a:t>
            </a:r>
          </a:p>
        </p:txBody>
      </p:sp>
      <p:pic>
        <p:nvPicPr>
          <p:cNvPr id="5" name="Picture 4" descr="A picture containing text, book&#10;&#10;Description automatically generated">
            <a:extLst>
              <a:ext uri="{FF2B5EF4-FFF2-40B4-BE49-F238E27FC236}">
                <a16:creationId xmlns:a16="http://schemas.microsoft.com/office/drawing/2014/main" id="{0239EEC3-E96B-4B89-97A3-B4A68AB83030}"/>
              </a:ext>
            </a:extLst>
          </p:cNvPr>
          <p:cNvPicPr>
            <a:picLocks noChangeAspect="1"/>
          </p:cNvPicPr>
          <p:nvPr/>
        </p:nvPicPr>
        <p:blipFill rotWithShape="1">
          <a:blip r:embed="rId2">
            <a:extLst>
              <a:ext uri="{28A0092B-C50C-407E-A947-70E740481C1C}">
                <a14:useLocalDpi xmlns:a14="http://schemas.microsoft.com/office/drawing/2010/main" val="0"/>
              </a:ext>
            </a:extLst>
          </a:blip>
          <a:srcRect r="-1" b="9016"/>
          <a:stretch/>
        </p:blipFill>
        <p:spPr>
          <a:xfrm>
            <a:off x="20" y="10"/>
            <a:ext cx="7537685" cy="6857990"/>
          </a:xfrm>
          <a:prstGeom prst="rect">
            <a:avLst/>
          </a:prstGeom>
        </p:spPr>
      </p:pic>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947189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our blessings</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340863"/>
            <a:ext cx="5269977" cy="3885315"/>
          </a:xfrm>
        </p:spPr>
        <p:txBody>
          <a:bodyPr>
            <a:normAutofit fontScale="62500" lnSpcReduction="20000"/>
          </a:bodyPr>
          <a:lstStyle/>
          <a:p>
            <a:pPr>
              <a:lnSpc>
                <a:spcPct val="100000"/>
              </a:lnSpc>
            </a:pPr>
            <a:endParaRPr lang="en-US" dirty="0"/>
          </a:p>
          <a:p>
            <a:pPr>
              <a:lnSpc>
                <a:spcPct val="100000"/>
              </a:lnSpc>
            </a:pPr>
            <a:endParaRPr lang="en-US" sz="2200" dirty="0"/>
          </a:p>
          <a:p>
            <a:pPr>
              <a:lnSpc>
                <a:spcPct val="100000"/>
              </a:lnSpc>
            </a:pPr>
            <a:endParaRPr lang="en-US" sz="2200" dirty="0"/>
          </a:p>
          <a:p>
            <a:pPr>
              <a:lnSpc>
                <a:spcPct val="100000"/>
              </a:lnSpc>
            </a:pPr>
            <a:r>
              <a:rPr lang="en-US" sz="3500" dirty="0"/>
              <a:t>Ps 92:1 “92 </a:t>
            </a:r>
            <a:r>
              <a:rPr lang="en-US" sz="3500" i="1" dirty="0"/>
              <a:t>It is</a:t>
            </a:r>
            <a:r>
              <a:rPr lang="en-US" sz="3500" dirty="0"/>
              <a:t> good to give thanks to the </a:t>
            </a:r>
            <a:r>
              <a:rPr lang="en-US" sz="3500" cap="small" dirty="0"/>
              <a:t>Lord</a:t>
            </a:r>
            <a:r>
              <a:rPr lang="en-US" sz="3500" dirty="0"/>
              <a:t>, And to sing praises to Your name, O Most High;”</a:t>
            </a:r>
          </a:p>
          <a:p>
            <a:pPr>
              <a:lnSpc>
                <a:spcPct val="100000"/>
              </a:lnSpc>
            </a:pPr>
            <a:endParaRPr lang="en-US" sz="3500" dirty="0"/>
          </a:p>
          <a:p>
            <a:pPr>
              <a:lnSpc>
                <a:spcPct val="100000"/>
              </a:lnSpc>
            </a:pPr>
            <a:r>
              <a:rPr lang="en-US" sz="3500" dirty="0"/>
              <a:t>Ps 105:1-2 “105 Oh, give thanks to the </a:t>
            </a:r>
            <a:r>
              <a:rPr lang="en-US" sz="3500" cap="small" dirty="0"/>
              <a:t>Lord</a:t>
            </a:r>
            <a:r>
              <a:rPr lang="en-US" sz="3500" dirty="0"/>
              <a:t>! Call upon His name; Make known His deeds among the peoples!</a:t>
            </a:r>
            <a:br>
              <a:rPr lang="en-US" sz="3500" dirty="0"/>
            </a:br>
            <a:r>
              <a:rPr lang="en-US" sz="3500" baseline="30000" dirty="0"/>
              <a:t>2 </a:t>
            </a:r>
            <a:r>
              <a:rPr lang="en-US" sz="3500" dirty="0"/>
              <a:t>Sing to Him, sing psalms to Him;</a:t>
            </a:r>
            <a:br>
              <a:rPr lang="en-US" sz="3500" dirty="0"/>
            </a:br>
            <a:r>
              <a:rPr lang="en-US" sz="3500" dirty="0"/>
              <a:t>Talk of all His wondrous works!</a:t>
            </a:r>
          </a:p>
          <a:p>
            <a:pPr>
              <a:lnSpc>
                <a:spcPct val="100000"/>
              </a:lnSpc>
            </a:pPr>
            <a:endParaRPr lang="en-US" sz="24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545883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our blessings</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340863"/>
            <a:ext cx="5269977" cy="3885315"/>
          </a:xfrm>
        </p:spPr>
        <p:txBody>
          <a:bodyPr>
            <a:normAutofit fontScale="77500" lnSpcReduction="20000"/>
          </a:bodyPr>
          <a:lstStyle/>
          <a:p>
            <a:pPr>
              <a:lnSpc>
                <a:spcPct val="100000"/>
              </a:lnSpc>
            </a:pPr>
            <a:endParaRPr lang="en-US" dirty="0"/>
          </a:p>
          <a:p>
            <a:pPr>
              <a:lnSpc>
                <a:spcPct val="100000"/>
              </a:lnSpc>
            </a:pPr>
            <a:endParaRPr lang="en-US" sz="2200" dirty="0"/>
          </a:p>
          <a:p>
            <a:endParaRPr lang="en-US" sz="2600" dirty="0"/>
          </a:p>
          <a:p>
            <a:endParaRPr lang="en-US" sz="2600" dirty="0"/>
          </a:p>
          <a:p>
            <a:r>
              <a:rPr lang="en-US" sz="3100" dirty="0"/>
              <a:t>Ps 118:28-29 “</a:t>
            </a:r>
            <a:r>
              <a:rPr lang="en-US" sz="3100" baseline="30000" dirty="0"/>
              <a:t>28 </a:t>
            </a:r>
            <a:r>
              <a:rPr lang="en-US" sz="3100" dirty="0"/>
              <a:t>You </a:t>
            </a:r>
            <a:r>
              <a:rPr lang="en-US" sz="3100" i="1" dirty="0"/>
              <a:t>are</a:t>
            </a:r>
            <a:r>
              <a:rPr lang="en-US" sz="3100" dirty="0"/>
              <a:t> my God, and I will praise You; </a:t>
            </a:r>
            <a:r>
              <a:rPr lang="en-US" sz="3100" i="1" dirty="0"/>
              <a:t>You are</a:t>
            </a:r>
            <a:r>
              <a:rPr lang="en-US" sz="3100" dirty="0"/>
              <a:t> my God, I will exalt You.</a:t>
            </a:r>
          </a:p>
          <a:p>
            <a:endParaRPr lang="en-US" sz="3100" baseline="30000" dirty="0"/>
          </a:p>
          <a:p>
            <a:r>
              <a:rPr lang="en-US" sz="3100" baseline="30000" dirty="0"/>
              <a:t>29 </a:t>
            </a:r>
            <a:r>
              <a:rPr lang="en-US" sz="3100" dirty="0"/>
              <a:t>Oh, give thanks to the </a:t>
            </a:r>
            <a:r>
              <a:rPr lang="en-US" sz="3100" cap="small" dirty="0"/>
              <a:t>Lord</a:t>
            </a:r>
            <a:r>
              <a:rPr lang="en-US" sz="3100" dirty="0"/>
              <a:t>, for </a:t>
            </a:r>
            <a:r>
              <a:rPr lang="en-US" sz="3100" i="1" dirty="0"/>
              <a:t>He is</a:t>
            </a:r>
            <a:r>
              <a:rPr lang="en-US" sz="3100" dirty="0"/>
              <a:t> good! For His mercy </a:t>
            </a:r>
            <a:r>
              <a:rPr lang="en-US" sz="3100" i="1" dirty="0"/>
              <a:t>endures</a:t>
            </a:r>
            <a:r>
              <a:rPr lang="en-US" sz="3100" dirty="0"/>
              <a:t> forever.”</a:t>
            </a:r>
          </a:p>
          <a:p>
            <a:pPr>
              <a:lnSpc>
                <a:spcPct val="100000"/>
              </a:lnSpc>
            </a:pPr>
            <a:endParaRPr lang="en-US" sz="3500" dirty="0"/>
          </a:p>
          <a:p>
            <a:pPr>
              <a:lnSpc>
                <a:spcPct val="100000"/>
              </a:lnSpc>
            </a:pPr>
            <a:endParaRPr lang="en-US" sz="24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2791008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wipe(left)">
                                      <p:cBhvr>
                                        <p:cTn id="1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our blessings</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340863"/>
            <a:ext cx="5269977" cy="3885315"/>
          </a:xfrm>
        </p:spPr>
        <p:txBody>
          <a:bodyPr>
            <a:normAutofit/>
          </a:bodyPr>
          <a:lstStyle/>
          <a:p>
            <a:pPr>
              <a:lnSpc>
                <a:spcPct val="100000"/>
              </a:lnSpc>
            </a:pPr>
            <a:endParaRPr lang="en-US" dirty="0"/>
          </a:p>
          <a:p>
            <a:pPr>
              <a:lnSpc>
                <a:spcPct val="100000"/>
              </a:lnSpc>
            </a:pPr>
            <a:endParaRPr lang="en-US" sz="2200" dirty="0"/>
          </a:p>
          <a:p>
            <a:endParaRPr lang="en-US" sz="2600" dirty="0"/>
          </a:p>
          <a:p>
            <a:endParaRPr lang="en-US" sz="2600" dirty="0"/>
          </a:p>
          <a:p>
            <a:pPr>
              <a:lnSpc>
                <a:spcPct val="100000"/>
              </a:lnSpc>
            </a:pPr>
            <a:endParaRPr lang="en-US" sz="3500" dirty="0"/>
          </a:p>
          <a:p>
            <a:pPr>
              <a:lnSpc>
                <a:spcPct val="100000"/>
              </a:lnSpc>
            </a:pPr>
            <a:endParaRPr lang="en-US" sz="24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pic>
        <p:nvPicPr>
          <p:cNvPr id="5" name="Picture 4" descr="A picture containing shirt, food&#10;&#10;Description automatically generated">
            <a:extLst>
              <a:ext uri="{FF2B5EF4-FFF2-40B4-BE49-F238E27FC236}">
                <a16:creationId xmlns:a16="http://schemas.microsoft.com/office/drawing/2014/main" id="{3FA35ED7-76AF-42F2-9969-0548D4A03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29" y="2180496"/>
            <a:ext cx="5404637" cy="4045682"/>
          </a:xfrm>
          <a:prstGeom prst="rect">
            <a:avLst/>
          </a:prstGeom>
        </p:spPr>
      </p:pic>
    </p:spTree>
    <p:extLst>
      <p:ext uri="{BB962C8B-B14F-4D97-AF65-F5344CB8AC3E}">
        <p14:creationId xmlns:p14="http://schemas.microsoft.com/office/powerpoint/2010/main" val="76012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our blessings</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340830" y="2180496"/>
            <a:ext cx="5269977" cy="4045682"/>
          </a:xfrm>
        </p:spPr>
        <p:txBody>
          <a:bodyPr>
            <a:normAutofit fontScale="92500" lnSpcReduction="20000"/>
          </a:bodyPr>
          <a:lstStyle/>
          <a:p>
            <a:endParaRPr lang="en-US" sz="2800" dirty="0"/>
          </a:p>
          <a:p>
            <a:r>
              <a:rPr lang="en-US" sz="2800" dirty="0"/>
              <a:t>Mt 6:11 “</a:t>
            </a:r>
            <a:r>
              <a:rPr lang="en-US" sz="2800" baseline="30000" dirty="0"/>
              <a:t>11 </a:t>
            </a:r>
            <a:r>
              <a:rPr lang="en-US" sz="2800" dirty="0"/>
              <a:t>Give us this day our daily bread.”</a:t>
            </a:r>
          </a:p>
          <a:p>
            <a:endParaRPr lang="en-US" sz="2800" dirty="0"/>
          </a:p>
          <a:p>
            <a:r>
              <a:rPr lang="en-US" sz="2800" dirty="0"/>
              <a:t>Jam 1:17 “</a:t>
            </a:r>
            <a:r>
              <a:rPr lang="en-US" sz="2800" baseline="30000" dirty="0"/>
              <a:t>17 </a:t>
            </a:r>
            <a:r>
              <a:rPr lang="en-US" sz="2800" dirty="0"/>
              <a:t>Every good gift and every perfect gift is from above, and comes down from the Father of lights, with whom there is no variation or shadow of turning.”</a:t>
            </a:r>
          </a:p>
          <a:p>
            <a:endParaRPr lang="en-US" sz="2800" dirty="0"/>
          </a:p>
          <a:p>
            <a:pPr marL="0" indent="0">
              <a:buNone/>
            </a:pPr>
            <a:endParaRPr lang="en-US" dirty="0"/>
          </a:p>
        </p:txBody>
      </p:sp>
    </p:spTree>
    <p:extLst>
      <p:ext uri="{BB962C8B-B14F-4D97-AF65-F5344CB8AC3E}">
        <p14:creationId xmlns:p14="http://schemas.microsoft.com/office/powerpoint/2010/main" val="254709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our blessings</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475490" y="2176939"/>
            <a:ext cx="5269977" cy="4045682"/>
          </a:xfrm>
        </p:spPr>
        <p:txBody>
          <a:bodyPr>
            <a:normAutofit/>
          </a:bodyPr>
          <a:lstStyle/>
          <a:p>
            <a:endParaRPr lang="en-US" sz="2800" dirty="0"/>
          </a:p>
          <a:p>
            <a:endParaRPr lang="en-US" sz="2800" dirty="0"/>
          </a:p>
          <a:p>
            <a:pPr marL="0" indent="0">
              <a:buNone/>
            </a:pPr>
            <a:endParaRPr lang="en-US" dirty="0"/>
          </a:p>
        </p:txBody>
      </p:sp>
      <p:pic>
        <p:nvPicPr>
          <p:cNvPr id="1026" name="Picture 2" descr="SundayGospel Luke 17:11-19 - Clonard Youth &amp; Young Adult Ministry ...">
            <a:extLst>
              <a:ext uri="{FF2B5EF4-FFF2-40B4-BE49-F238E27FC236}">
                <a16:creationId xmlns:a16="http://schemas.microsoft.com/office/drawing/2014/main" id="{557B86B1-DF2E-4249-954B-CCE896FF4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29" y="2180497"/>
            <a:ext cx="5404638" cy="404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god</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180496"/>
            <a:ext cx="5269977" cy="4220304"/>
          </a:xfrm>
        </p:spPr>
        <p:txBody>
          <a:bodyPr>
            <a:normAutofit fontScale="85000" lnSpcReduction="10000"/>
          </a:bodyPr>
          <a:lstStyle/>
          <a:p>
            <a:pPr>
              <a:lnSpc>
                <a:spcPct val="100000"/>
              </a:lnSpc>
            </a:pPr>
            <a:endParaRPr lang="en-US" dirty="0"/>
          </a:p>
          <a:p>
            <a:pPr>
              <a:lnSpc>
                <a:spcPct val="100000"/>
              </a:lnSpc>
            </a:pPr>
            <a:r>
              <a:rPr lang="en-US" sz="2400" dirty="0"/>
              <a:t>Psalm 111:9 “</a:t>
            </a:r>
            <a:r>
              <a:rPr lang="en-US" sz="2400" baseline="30000" dirty="0"/>
              <a:t>9 </a:t>
            </a:r>
            <a:r>
              <a:rPr lang="en-US" sz="2400" dirty="0"/>
              <a:t>He has sent redemption to His people; He has commanded His covenant forever: Holy and awesome </a:t>
            </a:r>
            <a:r>
              <a:rPr lang="en-US" sz="2400" i="1" dirty="0"/>
              <a:t>is</a:t>
            </a:r>
            <a:r>
              <a:rPr lang="en-US" sz="2400" dirty="0"/>
              <a:t> His name.”</a:t>
            </a:r>
          </a:p>
          <a:p>
            <a:pPr>
              <a:lnSpc>
                <a:spcPct val="100000"/>
              </a:lnSpc>
            </a:pPr>
            <a:endParaRPr lang="en-US" sz="2400" dirty="0"/>
          </a:p>
          <a:p>
            <a:pPr>
              <a:lnSpc>
                <a:spcPct val="100000"/>
              </a:lnSpc>
            </a:pPr>
            <a:r>
              <a:rPr lang="en-US" sz="2400" dirty="0"/>
              <a:t>Prov 1:7 “</a:t>
            </a:r>
            <a:r>
              <a:rPr lang="en-US" sz="2400" baseline="30000" dirty="0"/>
              <a:t>7 </a:t>
            </a:r>
            <a:r>
              <a:rPr lang="en-US" sz="2400" dirty="0"/>
              <a:t>The fear of the </a:t>
            </a:r>
            <a:r>
              <a:rPr lang="en-US" sz="2400" cap="small" dirty="0"/>
              <a:t>Lord</a:t>
            </a:r>
            <a:r>
              <a:rPr lang="en-US" sz="2400" dirty="0"/>
              <a:t> </a:t>
            </a:r>
            <a:r>
              <a:rPr lang="en-US" sz="2400" i="1" dirty="0"/>
              <a:t>is</a:t>
            </a:r>
            <a:r>
              <a:rPr lang="en-US" sz="2400" dirty="0"/>
              <a:t> the beginning of knowledge, </a:t>
            </a:r>
            <a:r>
              <a:rPr lang="en-US" sz="2400" i="1" dirty="0"/>
              <a:t>But</a:t>
            </a:r>
            <a:r>
              <a:rPr lang="en-US" sz="2400" dirty="0"/>
              <a:t> fools despise wisdom and instruction.</a:t>
            </a:r>
          </a:p>
          <a:p>
            <a:pPr marL="0" indent="0">
              <a:lnSpc>
                <a:spcPct val="100000"/>
              </a:lnSpc>
              <a:buNone/>
            </a:pPr>
            <a:endParaRPr lang="en-US" sz="2400" dirty="0"/>
          </a:p>
          <a:p>
            <a:pPr>
              <a:lnSpc>
                <a:spcPct val="100000"/>
              </a:lnSpc>
            </a:pPr>
            <a:r>
              <a:rPr lang="en-US" sz="2400" dirty="0"/>
              <a:t>Eccl 12:13 “</a:t>
            </a:r>
            <a:r>
              <a:rPr lang="en-US" sz="2400" baseline="30000" dirty="0"/>
              <a:t>13 </a:t>
            </a:r>
            <a:r>
              <a:rPr lang="en-US" sz="2400" dirty="0"/>
              <a:t>Let us hear the conclusion of the whole matter: Fear God and keep His commandments, For this is man’s all.”</a:t>
            </a:r>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3154926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god’s people</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340863"/>
            <a:ext cx="5269977" cy="3885315"/>
          </a:xfrm>
        </p:spPr>
        <p:txBody>
          <a:bodyPr>
            <a:normAutofit/>
          </a:bodyPr>
          <a:lstStyle/>
          <a:p>
            <a:pPr>
              <a:lnSpc>
                <a:spcPct val="100000"/>
              </a:lnSpc>
            </a:pPr>
            <a:endParaRPr lang="en-US" dirty="0"/>
          </a:p>
          <a:p>
            <a:pPr>
              <a:lnSpc>
                <a:spcPct val="100000"/>
              </a:lnSpc>
            </a:pPr>
            <a:endParaRPr lang="en-US" sz="2200" dirty="0"/>
          </a:p>
          <a:p>
            <a:endParaRPr lang="en-US" sz="2600" dirty="0"/>
          </a:p>
          <a:p>
            <a:endParaRPr lang="en-US" sz="2600" dirty="0"/>
          </a:p>
          <a:p>
            <a:pPr>
              <a:lnSpc>
                <a:spcPct val="100000"/>
              </a:lnSpc>
            </a:pPr>
            <a:endParaRPr lang="en-US" sz="3500" dirty="0"/>
          </a:p>
          <a:p>
            <a:pPr>
              <a:lnSpc>
                <a:spcPct val="100000"/>
              </a:lnSpc>
            </a:pPr>
            <a:endParaRPr lang="en-US" sz="24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pic>
        <p:nvPicPr>
          <p:cNvPr id="5" name="Picture 4" descr="A screenshot of a cell phone&#10;&#10;Description automatically generated">
            <a:extLst>
              <a:ext uri="{FF2B5EF4-FFF2-40B4-BE49-F238E27FC236}">
                <a16:creationId xmlns:a16="http://schemas.microsoft.com/office/drawing/2014/main" id="{AFD1E5FE-0F1C-41C0-9C9F-B6E45B86D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28" y="2013884"/>
            <a:ext cx="5404639" cy="4212293"/>
          </a:xfrm>
          <a:prstGeom prst="rect">
            <a:avLst/>
          </a:prstGeom>
        </p:spPr>
      </p:pic>
    </p:spTree>
    <p:extLst>
      <p:ext uri="{BB962C8B-B14F-4D97-AF65-F5344CB8AC3E}">
        <p14:creationId xmlns:p14="http://schemas.microsoft.com/office/powerpoint/2010/main" val="304962482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god’s people</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180495"/>
            <a:ext cx="5269977" cy="4045683"/>
          </a:xfrm>
        </p:spPr>
        <p:txBody>
          <a:bodyPr>
            <a:normAutofit fontScale="47500" lnSpcReduction="20000"/>
          </a:bodyPr>
          <a:lstStyle/>
          <a:p>
            <a:pPr>
              <a:lnSpc>
                <a:spcPct val="100000"/>
              </a:lnSpc>
            </a:pPr>
            <a:endParaRPr lang="en-US" dirty="0"/>
          </a:p>
          <a:p>
            <a:pPr>
              <a:lnSpc>
                <a:spcPct val="100000"/>
              </a:lnSpc>
            </a:pPr>
            <a:endParaRPr lang="en-US" sz="2200" dirty="0"/>
          </a:p>
          <a:p>
            <a:endParaRPr lang="en-US" sz="2600" dirty="0"/>
          </a:p>
          <a:p>
            <a:endParaRPr lang="en-US" sz="2600" dirty="0"/>
          </a:p>
          <a:p>
            <a:endParaRPr lang="en-US" sz="3800" dirty="0"/>
          </a:p>
          <a:p>
            <a:r>
              <a:rPr lang="en-US" sz="4600" dirty="0"/>
              <a:t>Prov 27:5-6 “</a:t>
            </a:r>
            <a:r>
              <a:rPr lang="en-US" sz="4600" baseline="30000" dirty="0"/>
              <a:t>5 </a:t>
            </a:r>
            <a:r>
              <a:rPr lang="en-US" sz="4600" dirty="0"/>
              <a:t>Open rebuke </a:t>
            </a:r>
            <a:r>
              <a:rPr lang="en-US" sz="4600" i="1" dirty="0"/>
              <a:t>is</a:t>
            </a:r>
            <a:r>
              <a:rPr lang="en-US" sz="4600" dirty="0"/>
              <a:t> better</a:t>
            </a:r>
            <a:br>
              <a:rPr lang="en-US" sz="4600" dirty="0"/>
            </a:br>
            <a:r>
              <a:rPr lang="en-US" sz="4600" dirty="0"/>
              <a:t>Than love carefully concealed.</a:t>
            </a:r>
          </a:p>
          <a:p>
            <a:endParaRPr lang="en-US" sz="4600" baseline="30000" dirty="0"/>
          </a:p>
          <a:p>
            <a:endParaRPr lang="en-US" sz="4600" baseline="30000" dirty="0"/>
          </a:p>
          <a:p>
            <a:r>
              <a:rPr lang="en-US" sz="4600" baseline="30000" dirty="0"/>
              <a:t>6 </a:t>
            </a:r>
            <a:r>
              <a:rPr lang="en-US" sz="4600" dirty="0"/>
              <a:t>Faithful </a:t>
            </a:r>
            <a:r>
              <a:rPr lang="en-US" sz="4600" i="1" dirty="0"/>
              <a:t>are</a:t>
            </a:r>
            <a:r>
              <a:rPr lang="en-US" sz="4600" dirty="0"/>
              <a:t> the wounds of a friend,</a:t>
            </a:r>
            <a:br>
              <a:rPr lang="en-US" sz="4600" dirty="0"/>
            </a:br>
            <a:r>
              <a:rPr lang="en-US" sz="4600" dirty="0"/>
              <a:t>But the kisses of an enemy </a:t>
            </a:r>
            <a:r>
              <a:rPr lang="en-US" sz="4600" i="1" dirty="0"/>
              <a:t>are</a:t>
            </a:r>
            <a:r>
              <a:rPr lang="en-US" sz="4600" dirty="0"/>
              <a:t> deceitful.”</a:t>
            </a:r>
          </a:p>
          <a:p>
            <a:endParaRPr lang="en-US" sz="2600" dirty="0"/>
          </a:p>
          <a:p>
            <a:pPr>
              <a:lnSpc>
                <a:spcPct val="100000"/>
              </a:lnSpc>
            </a:pPr>
            <a:endParaRPr lang="en-US" sz="3500" dirty="0"/>
          </a:p>
          <a:p>
            <a:pPr>
              <a:lnSpc>
                <a:spcPct val="100000"/>
              </a:lnSpc>
            </a:pPr>
            <a:endParaRPr lang="en-US" sz="24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959526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wipe(left)">
                                      <p:cBhvr>
                                        <p:cTn id="1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a:t>Attitude toward god’s people</a:t>
            </a:r>
            <a:endParaRPr lang="en-US" dirty="0"/>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475490" y="2176939"/>
            <a:ext cx="5269977" cy="4045682"/>
          </a:xfrm>
        </p:spPr>
        <p:txBody>
          <a:bodyPr>
            <a:normAutofit/>
          </a:bodyPr>
          <a:lstStyle/>
          <a:p>
            <a:endParaRPr lang="en-US" sz="2800"/>
          </a:p>
          <a:p>
            <a:endParaRPr lang="en-US" sz="2800"/>
          </a:p>
          <a:p>
            <a:pPr marL="0" indent="0">
              <a:buNone/>
            </a:pPr>
            <a:endParaRPr lang="en-US" dirty="0"/>
          </a:p>
        </p:txBody>
      </p:sp>
      <p:pic>
        <p:nvPicPr>
          <p:cNvPr id="5" name="Picture 4" descr="A picture containing sitting, brown, wooden, food&#10;&#10;Description automatically generated">
            <a:extLst>
              <a:ext uri="{FF2B5EF4-FFF2-40B4-BE49-F238E27FC236}">
                <a16:creationId xmlns:a16="http://schemas.microsoft.com/office/drawing/2014/main" id="{CD85B5FE-64D4-498C-831A-E320DD08A0BC}"/>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r="12538"/>
          <a:stretch/>
        </p:blipFill>
        <p:spPr>
          <a:xfrm>
            <a:off x="6340831" y="2172721"/>
            <a:ext cx="5404636" cy="4053457"/>
          </a:xfrm>
          <a:prstGeom prst="rect">
            <a:avLst/>
          </a:prstGeom>
        </p:spPr>
      </p:pic>
    </p:spTree>
    <p:extLst>
      <p:ext uri="{BB962C8B-B14F-4D97-AF65-F5344CB8AC3E}">
        <p14:creationId xmlns:p14="http://schemas.microsoft.com/office/powerpoint/2010/main" val="3434763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god’s people</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475490" y="1890876"/>
            <a:ext cx="5269977" cy="4509923"/>
          </a:xfrm>
        </p:spPr>
        <p:txBody>
          <a:bodyPr>
            <a:normAutofit fontScale="77500" lnSpcReduction="20000"/>
          </a:bodyPr>
          <a:lstStyle/>
          <a:p>
            <a:endParaRPr lang="en-US" sz="2800" dirty="0"/>
          </a:p>
          <a:p>
            <a:endParaRPr lang="en-US" sz="2800" dirty="0"/>
          </a:p>
          <a:p>
            <a:r>
              <a:rPr lang="en-US" sz="2800" dirty="0"/>
              <a:t>Jn 13:34-35 “</a:t>
            </a:r>
            <a:r>
              <a:rPr lang="en-US" sz="2800" baseline="30000" dirty="0"/>
              <a:t>34 </a:t>
            </a:r>
            <a:r>
              <a:rPr lang="en-US" sz="2800" dirty="0"/>
              <a:t>A new commandment I give to you, that you love one another; as I have loved you, that you also love one another. </a:t>
            </a:r>
            <a:r>
              <a:rPr lang="en-US" sz="2800" baseline="30000" dirty="0"/>
              <a:t>35 </a:t>
            </a:r>
            <a:r>
              <a:rPr lang="en-US" sz="2800" dirty="0"/>
              <a:t>By this all will know that you are My disciples, if you have love for one another.”</a:t>
            </a:r>
          </a:p>
          <a:p>
            <a:endParaRPr lang="en-US" sz="2800" dirty="0"/>
          </a:p>
          <a:p>
            <a:r>
              <a:rPr lang="en-US" sz="2800" dirty="0"/>
              <a:t>Rom 12:10 “</a:t>
            </a:r>
            <a:r>
              <a:rPr lang="en-US" sz="2800" baseline="30000" dirty="0"/>
              <a:t>10 </a:t>
            </a:r>
            <a:r>
              <a:rPr lang="en-US" sz="2800" i="1" dirty="0"/>
              <a:t>Be</a:t>
            </a:r>
            <a:r>
              <a:rPr lang="en-US" sz="2800" dirty="0"/>
              <a:t> kindly affectionate to one another with brotherly love, in honor giving preference to one another; </a:t>
            </a:r>
          </a:p>
          <a:p>
            <a:endParaRPr lang="en-US" sz="2800" dirty="0"/>
          </a:p>
          <a:p>
            <a:pPr marL="0" indent="0">
              <a:buNone/>
            </a:pPr>
            <a:endParaRPr lang="en-US" dirty="0"/>
          </a:p>
        </p:txBody>
      </p:sp>
    </p:spTree>
    <p:extLst>
      <p:ext uri="{BB962C8B-B14F-4D97-AF65-F5344CB8AC3E}">
        <p14:creationId xmlns:p14="http://schemas.microsoft.com/office/powerpoint/2010/main" val="12766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god’s people</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475490" y="1890876"/>
            <a:ext cx="5269977" cy="4768542"/>
          </a:xfrm>
        </p:spPr>
        <p:txBody>
          <a:bodyPr>
            <a:normAutofit fontScale="77500" lnSpcReduction="20000"/>
          </a:bodyPr>
          <a:lstStyle/>
          <a:p>
            <a:endParaRPr lang="en-US" sz="2800" dirty="0"/>
          </a:p>
          <a:p>
            <a:endParaRPr lang="en-US" sz="2800" dirty="0"/>
          </a:p>
          <a:p>
            <a:r>
              <a:rPr lang="en-US" sz="2800" dirty="0"/>
              <a:t>Heb 10:24-25 “</a:t>
            </a:r>
            <a:r>
              <a:rPr lang="en-US" sz="2800" b="1" baseline="30000" dirty="0"/>
              <a:t>24 </a:t>
            </a:r>
            <a:r>
              <a:rPr lang="en-US" sz="2800" dirty="0"/>
              <a:t>And let us consider one another in order to stir up love and good works, </a:t>
            </a:r>
            <a:r>
              <a:rPr lang="en-US" sz="2800" b="1" baseline="30000" dirty="0"/>
              <a:t>25 </a:t>
            </a:r>
            <a:r>
              <a:rPr lang="en-US" sz="2800" dirty="0"/>
              <a:t>not forsaking the assembling of ourselves together, as </a:t>
            </a:r>
            <a:r>
              <a:rPr lang="en-US" sz="2800" i="1" dirty="0"/>
              <a:t>is</a:t>
            </a:r>
            <a:r>
              <a:rPr lang="en-US" sz="2800" dirty="0"/>
              <a:t> the manner of some, but exhorting </a:t>
            </a:r>
            <a:r>
              <a:rPr lang="en-US" sz="2800" i="1" dirty="0"/>
              <a:t>one another,</a:t>
            </a:r>
            <a:r>
              <a:rPr lang="en-US" sz="2800" dirty="0"/>
              <a:t> and so much the more as you see the Day approaching.</a:t>
            </a:r>
          </a:p>
          <a:p>
            <a:endParaRPr lang="en-US" sz="2800" dirty="0"/>
          </a:p>
          <a:p>
            <a:r>
              <a:rPr lang="en-US" sz="2800" dirty="0"/>
              <a:t>Rev 3:19 “</a:t>
            </a:r>
            <a:r>
              <a:rPr lang="en-US" sz="2800" baseline="30000" dirty="0"/>
              <a:t>19 </a:t>
            </a:r>
            <a:r>
              <a:rPr lang="en-US" sz="2800" dirty="0"/>
              <a:t>As many as I love, I rebuke and chasten.</a:t>
            </a:r>
            <a:r>
              <a:rPr lang="en-US" sz="2800" baseline="30000" dirty="0"/>
              <a:t>  </a:t>
            </a:r>
            <a:r>
              <a:rPr lang="en-US" sz="2800" dirty="0"/>
              <a:t>Therefore be zealous and repent.”</a:t>
            </a:r>
          </a:p>
          <a:p>
            <a:endParaRPr lang="en-US" sz="2800" dirty="0"/>
          </a:p>
          <a:p>
            <a:endParaRPr lang="en-US" sz="2800" dirty="0"/>
          </a:p>
          <a:p>
            <a:pPr marL="0" indent="0">
              <a:buNone/>
            </a:pPr>
            <a:endParaRPr lang="en-US" dirty="0"/>
          </a:p>
        </p:txBody>
      </p:sp>
    </p:spTree>
    <p:extLst>
      <p:ext uri="{BB962C8B-B14F-4D97-AF65-F5344CB8AC3E}">
        <p14:creationId xmlns:p14="http://schemas.microsoft.com/office/powerpoint/2010/main" val="17020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worship</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180495"/>
            <a:ext cx="5269977" cy="4045683"/>
          </a:xfrm>
        </p:spPr>
        <p:txBody>
          <a:bodyPr>
            <a:normAutofit fontScale="70000" lnSpcReduction="20000"/>
          </a:bodyPr>
          <a:lstStyle/>
          <a:p>
            <a:pPr>
              <a:lnSpc>
                <a:spcPct val="100000"/>
              </a:lnSpc>
            </a:pPr>
            <a:endParaRPr lang="en-US" dirty="0"/>
          </a:p>
          <a:p>
            <a:pPr>
              <a:lnSpc>
                <a:spcPct val="100000"/>
              </a:lnSpc>
            </a:pPr>
            <a:endParaRPr lang="en-US" sz="2200" dirty="0"/>
          </a:p>
          <a:p>
            <a:endParaRPr lang="en-US" sz="2600" dirty="0"/>
          </a:p>
          <a:p>
            <a:endParaRPr lang="en-US" sz="2600" dirty="0"/>
          </a:p>
          <a:p>
            <a:endParaRPr lang="en-US" sz="3800" dirty="0"/>
          </a:p>
          <a:p>
            <a:r>
              <a:rPr lang="en-US" sz="4600" dirty="0"/>
              <a:t>Ps 122:1 “</a:t>
            </a:r>
            <a:r>
              <a:rPr lang="en-US" sz="4400" dirty="0"/>
              <a:t>122 I was glad when they said to me,</a:t>
            </a:r>
            <a:br>
              <a:rPr lang="en-US" sz="4400" dirty="0"/>
            </a:br>
            <a:r>
              <a:rPr lang="en-US" sz="4400" dirty="0"/>
              <a:t>“Let us go into the house of the </a:t>
            </a:r>
            <a:r>
              <a:rPr lang="en-US" sz="4400" cap="small" dirty="0">
                <a:effectLst/>
              </a:rPr>
              <a:t>Lord</a:t>
            </a:r>
            <a:r>
              <a:rPr lang="en-US" sz="4400" dirty="0"/>
              <a:t>.”</a:t>
            </a:r>
          </a:p>
          <a:p>
            <a:endParaRPr lang="en-US" sz="4600" dirty="0"/>
          </a:p>
          <a:p>
            <a:endParaRPr lang="en-US" sz="4600" dirty="0"/>
          </a:p>
          <a:p>
            <a:endParaRPr lang="en-US" sz="2600" dirty="0"/>
          </a:p>
          <a:p>
            <a:pPr>
              <a:lnSpc>
                <a:spcPct val="100000"/>
              </a:lnSpc>
            </a:pPr>
            <a:endParaRPr lang="en-US" sz="3500" dirty="0"/>
          </a:p>
          <a:p>
            <a:pPr>
              <a:lnSpc>
                <a:spcPct val="100000"/>
              </a:lnSpc>
            </a:pPr>
            <a:endParaRPr lang="en-US" sz="24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2550364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worship</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180495"/>
            <a:ext cx="5269977" cy="4045683"/>
          </a:xfrm>
        </p:spPr>
        <p:txBody>
          <a:bodyPr>
            <a:normAutofit/>
          </a:bodyPr>
          <a:lstStyle/>
          <a:p>
            <a:pPr>
              <a:lnSpc>
                <a:spcPct val="100000"/>
              </a:lnSpc>
            </a:pPr>
            <a:endParaRPr lang="en-US" dirty="0"/>
          </a:p>
          <a:p>
            <a:pPr>
              <a:lnSpc>
                <a:spcPct val="100000"/>
              </a:lnSpc>
            </a:pPr>
            <a:endParaRPr lang="en-US" sz="2200" dirty="0"/>
          </a:p>
          <a:p>
            <a:endParaRPr lang="en-US" sz="2600" dirty="0"/>
          </a:p>
          <a:p>
            <a:endParaRPr lang="en-US" sz="2600" dirty="0"/>
          </a:p>
          <a:p>
            <a:endParaRPr lang="en-US" sz="3800" dirty="0"/>
          </a:p>
          <a:p>
            <a:endParaRPr lang="en-US" sz="4600" dirty="0"/>
          </a:p>
          <a:p>
            <a:endParaRPr lang="en-US" sz="4600" dirty="0"/>
          </a:p>
          <a:p>
            <a:endParaRPr lang="en-US" sz="2600" dirty="0"/>
          </a:p>
          <a:p>
            <a:pPr>
              <a:lnSpc>
                <a:spcPct val="100000"/>
              </a:lnSpc>
            </a:pPr>
            <a:endParaRPr lang="en-US" sz="3500" dirty="0"/>
          </a:p>
          <a:p>
            <a:pPr>
              <a:lnSpc>
                <a:spcPct val="100000"/>
              </a:lnSpc>
            </a:pPr>
            <a:endParaRPr lang="en-US" sz="24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7ABF3E18-7FA9-4E98-878A-B222BAA14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30" y="2180495"/>
            <a:ext cx="5404637" cy="4212292"/>
          </a:xfrm>
          <a:prstGeom prst="rect">
            <a:avLst/>
          </a:prstGeom>
        </p:spPr>
      </p:pic>
    </p:spTree>
    <p:extLst>
      <p:ext uri="{BB962C8B-B14F-4D97-AF65-F5344CB8AC3E}">
        <p14:creationId xmlns:p14="http://schemas.microsoft.com/office/powerpoint/2010/main" val="3903640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worship</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475490" y="2176939"/>
            <a:ext cx="5269977" cy="4045682"/>
          </a:xfrm>
        </p:spPr>
        <p:txBody>
          <a:bodyPr>
            <a:normAutofit/>
          </a:bodyPr>
          <a:lstStyle/>
          <a:p>
            <a:endParaRPr lang="en-US" sz="2800" dirty="0"/>
          </a:p>
          <a:p>
            <a:endParaRPr lang="en-US" sz="2800" dirty="0"/>
          </a:p>
          <a:p>
            <a:pPr marL="0" indent="0">
              <a:buNone/>
            </a:pPr>
            <a:endParaRPr lang="en-US" dirty="0"/>
          </a:p>
        </p:txBody>
      </p:sp>
      <p:pic>
        <p:nvPicPr>
          <p:cNvPr id="9" name="Picture 8" descr="A close up of text on a white background&#10;&#10;Description automatically generated">
            <a:extLst>
              <a:ext uri="{FF2B5EF4-FFF2-40B4-BE49-F238E27FC236}">
                <a16:creationId xmlns:a16="http://schemas.microsoft.com/office/drawing/2014/main" id="{41A7E1D7-035E-448F-9EBD-24F4F5C5BF50}"/>
              </a:ext>
            </a:extLst>
          </p:cNvPr>
          <p:cNvPicPr>
            <a:picLocks noChangeAspect="1"/>
          </p:cNvPicPr>
          <p:nvPr/>
        </p:nvPicPr>
        <p:blipFill rotWithShape="1">
          <a:blip r:embed="rId3">
            <a:extLst>
              <a:ext uri="{28A0092B-C50C-407E-A947-70E740481C1C}">
                <a14:useLocalDpi xmlns:a14="http://schemas.microsoft.com/office/drawing/2010/main" val="0"/>
              </a:ext>
            </a:extLst>
          </a:blip>
          <a:srcRect t="14359"/>
          <a:stretch/>
        </p:blipFill>
        <p:spPr>
          <a:xfrm>
            <a:off x="6093490" y="2180496"/>
            <a:ext cx="5404639" cy="4042125"/>
          </a:xfrm>
          <a:prstGeom prst="rect">
            <a:avLst/>
          </a:prstGeom>
        </p:spPr>
      </p:pic>
    </p:spTree>
    <p:extLst>
      <p:ext uri="{BB962C8B-B14F-4D97-AF65-F5344CB8AC3E}">
        <p14:creationId xmlns:p14="http://schemas.microsoft.com/office/powerpoint/2010/main" val="2946891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worship</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475490" y="2176939"/>
            <a:ext cx="5269977" cy="4045682"/>
          </a:xfrm>
        </p:spPr>
        <p:txBody>
          <a:bodyPr>
            <a:normAutofit/>
          </a:bodyPr>
          <a:lstStyle/>
          <a:p>
            <a:endParaRPr lang="en-US" sz="2800" dirty="0"/>
          </a:p>
          <a:p>
            <a:endParaRPr lang="en-US" sz="2800" dirty="0"/>
          </a:p>
          <a:p>
            <a:pPr marL="0" indent="0">
              <a:buNone/>
            </a:pPr>
            <a:endParaRPr lang="en-US" dirty="0"/>
          </a:p>
        </p:txBody>
      </p:sp>
      <p:pic>
        <p:nvPicPr>
          <p:cNvPr id="6" name="Picture 5" descr="A close up of text on a white background&#10;&#10;Description automatically generated">
            <a:extLst>
              <a:ext uri="{FF2B5EF4-FFF2-40B4-BE49-F238E27FC236}">
                <a16:creationId xmlns:a16="http://schemas.microsoft.com/office/drawing/2014/main" id="{1E135BC9-FC26-488F-B6C6-A1E1C4D84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29" y="2180495"/>
            <a:ext cx="5404637" cy="4042125"/>
          </a:xfrm>
          <a:prstGeom prst="rect">
            <a:avLst/>
          </a:prstGeom>
        </p:spPr>
      </p:pic>
    </p:spTree>
    <p:extLst>
      <p:ext uri="{BB962C8B-B14F-4D97-AF65-F5344CB8AC3E}">
        <p14:creationId xmlns:p14="http://schemas.microsoft.com/office/powerpoint/2010/main" val="9235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worship</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475490" y="2176939"/>
            <a:ext cx="5269977" cy="4045682"/>
          </a:xfrm>
        </p:spPr>
        <p:txBody>
          <a:bodyPr>
            <a:normAutofit/>
          </a:bodyPr>
          <a:lstStyle/>
          <a:p>
            <a:endParaRPr lang="en-US" sz="2800" dirty="0"/>
          </a:p>
          <a:p>
            <a:endParaRPr lang="en-US" sz="2800" dirty="0"/>
          </a:p>
          <a:p>
            <a:pPr marL="0" indent="0">
              <a:buNone/>
            </a:pPr>
            <a:endParaRPr lang="en-US" dirty="0"/>
          </a:p>
        </p:txBody>
      </p:sp>
      <p:pic>
        <p:nvPicPr>
          <p:cNvPr id="5" name="Picture 4" descr="A picture containing text, book, screen, sitting&#10;&#10;Description automatically generated">
            <a:extLst>
              <a:ext uri="{FF2B5EF4-FFF2-40B4-BE49-F238E27FC236}">
                <a16:creationId xmlns:a16="http://schemas.microsoft.com/office/drawing/2014/main" id="{F4CDADA4-B690-47FD-8055-EBD0938F6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264" y="2173382"/>
            <a:ext cx="5469203" cy="4227418"/>
          </a:xfrm>
          <a:prstGeom prst="rect">
            <a:avLst/>
          </a:prstGeom>
        </p:spPr>
      </p:pic>
    </p:spTree>
    <p:extLst>
      <p:ext uri="{BB962C8B-B14F-4D97-AF65-F5344CB8AC3E}">
        <p14:creationId xmlns:p14="http://schemas.microsoft.com/office/powerpoint/2010/main" val="27284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god</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340830" y="2180496"/>
            <a:ext cx="5269977" cy="3794854"/>
          </a:xfrm>
        </p:spPr>
        <p:txBody>
          <a:bodyPr>
            <a:normAutofit fontScale="77500" lnSpcReduction="20000"/>
          </a:bodyPr>
          <a:lstStyle/>
          <a:p>
            <a:r>
              <a:rPr lang="en-US" sz="2800" dirty="0"/>
              <a:t>Mt 10:28 “</a:t>
            </a:r>
            <a:r>
              <a:rPr lang="en-US" sz="2800" baseline="30000" dirty="0"/>
              <a:t>28 </a:t>
            </a:r>
            <a:r>
              <a:rPr lang="en-US" sz="2800" dirty="0"/>
              <a:t>And do not fear those who kill the body but cannot kill the soul. But rather fear Him who is able to destroy both soul and body in hell.” </a:t>
            </a:r>
          </a:p>
          <a:p>
            <a:endParaRPr lang="en-US" sz="2800" dirty="0"/>
          </a:p>
          <a:p>
            <a:r>
              <a:rPr lang="en-US" sz="2800" dirty="0"/>
              <a:t>Rom 11:22 “</a:t>
            </a:r>
            <a:r>
              <a:rPr lang="en-US" sz="2800" baseline="30000" dirty="0"/>
              <a:t>22 </a:t>
            </a:r>
            <a:r>
              <a:rPr lang="en-US" sz="2800" dirty="0"/>
              <a:t>Therefore consider the goodness and severity of God: on those who fell, severity; but toward you, goodness, if you continue in </a:t>
            </a:r>
            <a:r>
              <a:rPr lang="en-US" sz="2800" i="1" dirty="0"/>
              <a:t>His</a:t>
            </a:r>
            <a:r>
              <a:rPr lang="en-US" sz="2800" dirty="0"/>
              <a:t> goodness. Otherwise you also will be cut off.”</a:t>
            </a:r>
          </a:p>
          <a:p>
            <a:pPr marL="0" indent="0">
              <a:buNone/>
            </a:pPr>
            <a:endParaRPr lang="en-US" dirty="0"/>
          </a:p>
        </p:txBody>
      </p:sp>
    </p:spTree>
    <p:extLst>
      <p:ext uri="{BB962C8B-B14F-4D97-AF65-F5344CB8AC3E}">
        <p14:creationId xmlns:p14="http://schemas.microsoft.com/office/powerpoint/2010/main" val="3624662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F7E12-F765-4985-906A-00D5AFC442C0}"/>
              </a:ext>
            </a:extLst>
          </p:cNvPr>
          <p:cNvSpPr>
            <a:spLocks noGrp="1"/>
          </p:cNvSpPr>
          <p:nvPr>
            <p:ph type="title"/>
          </p:nvPr>
        </p:nvSpPr>
        <p:spPr>
          <a:xfrm>
            <a:off x="581191" y="1020431"/>
            <a:ext cx="10993549" cy="1475013"/>
          </a:xfrm>
        </p:spPr>
        <p:txBody>
          <a:bodyPr vert="horz" lIns="91440" tIns="45720" rIns="91440" bIns="45720" rtlCol="0" anchor="b">
            <a:normAutofit/>
          </a:bodyPr>
          <a:lstStyle/>
          <a:p>
            <a:r>
              <a:rPr lang="en-US" sz="3600"/>
              <a:t>conclusion</a:t>
            </a:r>
          </a:p>
        </p:txBody>
      </p:sp>
      <p:sp>
        <p:nvSpPr>
          <p:cNvPr id="22" name="Rectangle 21">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close up of a sign&#10;&#10;Description automatically generated">
            <a:extLst>
              <a:ext uri="{FF2B5EF4-FFF2-40B4-BE49-F238E27FC236}">
                <a16:creationId xmlns:a16="http://schemas.microsoft.com/office/drawing/2014/main" id="{21D19575-7BE7-4DDD-B6F5-8921F927A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83" y="3081867"/>
            <a:ext cx="4959499" cy="3310466"/>
          </a:xfrm>
          <a:prstGeom prst="rect">
            <a:avLst/>
          </a:prstGeom>
        </p:spPr>
      </p:pic>
      <p:pic>
        <p:nvPicPr>
          <p:cNvPr id="5" name="Content Placeholder 4" descr="A picture containing knife, comb&#10;&#10;Description automatically generated">
            <a:extLst>
              <a:ext uri="{FF2B5EF4-FFF2-40B4-BE49-F238E27FC236}">
                <a16:creationId xmlns:a16="http://schemas.microsoft.com/office/drawing/2014/main" id="{73F77256-06E3-4AAF-AF56-2D69F5390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6867" y="3687083"/>
            <a:ext cx="5486400" cy="2084831"/>
          </a:xfrm>
          <a:prstGeom prst="rect">
            <a:avLst/>
          </a:prstGeom>
        </p:spPr>
      </p:pic>
    </p:spTree>
    <p:extLst>
      <p:ext uri="{BB962C8B-B14F-4D97-AF65-F5344CB8AC3E}">
        <p14:creationId xmlns:p14="http://schemas.microsoft.com/office/powerpoint/2010/main" val="4107419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a:t>Attitude toward sin</a:t>
            </a:r>
            <a:endParaRPr lang="en-US" dirty="0"/>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340864"/>
            <a:ext cx="5269977" cy="3634486"/>
          </a:xfrm>
        </p:spPr>
        <p:txBody>
          <a:bodyPr>
            <a:normAutofit/>
          </a:bodyPr>
          <a:lstStyle/>
          <a:p>
            <a:pPr>
              <a:lnSpc>
                <a:spcPct val="100000"/>
              </a:lnSpc>
            </a:pPr>
            <a:endParaRPr lang="en-US"/>
          </a:p>
          <a:p>
            <a:pPr>
              <a:lnSpc>
                <a:spcPct val="100000"/>
              </a:lnSpc>
            </a:pPr>
            <a:endParaRPr lang="en-US" sz="2400"/>
          </a:p>
          <a:p>
            <a:pPr>
              <a:lnSpc>
                <a:spcPct val="100000"/>
              </a:lnSpc>
            </a:pPr>
            <a:endParaRPr lang="en-US"/>
          </a:p>
          <a:p>
            <a:pPr>
              <a:lnSpc>
                <a:spcPct val="100000"/>
              </a:lnSpc>
            </a:pPr>
            <a:endParaRPr lang="en-US" dirty="0"/>
          </a:p>
        </p:txBody>
      </p:sp>
      <p:pic>
        <p:nvPicPr>
          <p:cNvPr id="2050" name="Picture 2" descr="What Is SIN? Isaiah 59:1-2 By David Dann. - ppt download">
            <a:extLst>
              <a:ext uri="{FF2B5EF4-FFF2-40B4-BE49-F238E27FC236}">
                <a16:creationId xmlns:a16="http://schemas.microsoft.com/office/drawing/2014/main" id="{13D19F49-0637-4D79-B42A-D619A9E45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30" y="2180496"/>
            <a:ext cx="5269977" cy="404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24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sin</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340864"/>
            <a:ext cx="5269977" cy="3634486"/>
          </a:xfrm>
        </p:spPr>
        <p:txBody>
          <a:bodyPr>
            <a:normAutofit/>
          </a:bodyPr>
          <a:lstStyle/>
          <a:p>
            <a:pPr>
              <a:lnSpc>
                <a:spcPct val="100000"/>
              </a:lnSpc>
            </a:pPr>
            <a:endParaRPr lang="en-US" dirty="0"/>
          </a:p>
          <a:p>
            <a:pPr>
              <a:lnSpc>
                <a:spcPct val="100000"/>
              </a:lnSpc>
            </a:pPr>
            <a:r>
              <a:rPr lang="en-US" sz="2200" dirty="0"/>
              <a:t>Prov 14:9 “</a:t>
            </a:r>
            <a:r>
              <a:rPr lang="en-US" sz="2200" baseline="30000" dirty="0"/>
              <a:t>9 </a:t>
            </a:r>
            <a:r>
              <a:rPr lang="en-US" sz="2200" dirty="0"/>
              <a:t>Fools mock at sin, But among the upright </a:t>
            </a:r>
            <a:r>
              <a:rPr lang="en-US" sz="2200" i="1" dirty="0"/>
              <a:t>there is</a:t>
            </a:r>
            <a:r>
              <a:rPr lang="en-US" sz="2200" dirty="0"/>
              <a:t> favor.”</a:t>
            </a:r>
          </a:p>
          <a:p>
            <a:pPr>
              <a:lnSpc>
                <a:spcPct val="100000"/>
              </a:lnSpc>
            </a:pPr>
            <a:endParaRPr lang="en-US" sz="2200" dirty="0"/>
          </a:p>
          <a:p>
            <a:pPr>
              <a:lnSpc>
                <a:spcPct val="100000"/>
              </a:lnSpc>
            </a:pPr>
            <a:r>
              <a:rPr lang="en-US" sz="2200" dirty="0"/>
              <a:t>Prov 28:13 “</a:t>
            </a:r>
            <a:r>
              <a:rPr lang="en-US" sz="2200" baseline="30000" dirty="0"/>
              <a:t>13 </a:t>
            </a:r>
            <a:r>
              <a:rPr lang="en-US" sz="2200" dirty="0"/>
              <a:t>He who covers his sins will not prosper, But whoever confesses and forsakes </a:t>
            </a:r>
            <a:r>
              <a:rPr lang="en-US" sz="2200" i="1" dirty="0"/>
              <a:t>them</a:t>
            </a:r>
            <a:r>
              <a:rPr lang="en-US" sz="2200" dirty="0"/>
              <a:t> will have mercy.”</a:t>
            </a:r>
          </a:p>
          <a:p>
            <a:pPr>
              <a:lnSpc>
                <a:spcPct val="100000"/>
              </a:lnSpc>
            </a:pPr>
            <a:endParaRPr lang="en-US" sz="2400"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1640373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dirty="0"/>
              <a:t>Attitude toward sin</a:t>
            </a:r>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3">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340830" y="2180496"/>
            <a:ext cx="5269977" cy="3975348"/>
          </a:xfrm>
        </p:spPr>
        <p:txBody>
          <a:bodyPr>
            <a:normAutofit fontScale="85000" lnSpcReduction="20000"/>
          </a:bodyPr>
          <a:lstStyle/>
          <a:p>
            <a:endParaRPr lang="en-US" sz="2600" dirty="0"/>
          </a:p>
          <a:p>
            <a:r>
              <a:rPr lang="en-US" sz="2600" dirty="0"/>
              <a:t>Rom 12:9 “</a:t>
            </a:r>
            <a:r>
              <a:rPr lang="en-US" sz="2600" baseline="30000" dirty="0"/>
              <a:t>9 </a:t>
            </a:r>
            <a:r>
              <a:rPr lang="en-US" sz="2600" i="1" dirty="0"/>
              <a:t>Let</a:t>
            </a:r>
            <a:r>
              <a:rPr lang="en-US" sz="2600" dirty="0"/>
              <a:t> love </a:t>
            </a:r>
            <a:r>
              <a:rPr lang="en-US" sz="2600" i="1" dirty="0"/>
              <a:t>be</a:t>
            </a:r>
            <a:r>
              <a:rPr lang="en-US" sz="2600" dirty="0"/>
              <a:t> without hypocrisy. Abhor what is evil. Cling to what is good.”</a:t>
            </a:r>
          </a:p>
          <a:p>
            <a:pPr marL="0" indent="0">
              <a:buNone/>
            </a:pPr>
            <a:endParaRPr lang="en-US" sz="2600" dirty="0"/>
          </a:p>
          <a:p>
            <a:r>
              <a:rPr lang="en-US" sz="2600" dirty="0"/>
              <a:t>1 </a:t>
            </a:r>
            <a:r>
              <a:rPr lang="en-US" sz="2600" dirty="0" err="1"/>
              <a:t>Thess</a:t>
            </a:r>
            <a:r>
              <a:rPr lang="en-US" sz="2600" dirty="0"/>
              <a:t> 5:22 “</a:t>
            </a:r>
            <a:r>
              <a:rPr lang="en-US" sz="2600" baseline="30000" dirty="0"/>
              <a:t>22 </a:t>
            </a:r>
            <a:r>
              <a:rPr lang="en-US" sz="2600" dirty="0"/>
              <a:t>Abstain from every form of evil.”</a:t>
            </a:r>
          </a:p>
          <a:p>
            <a:endParaRPr lang="en-US" sz="2600" dirty="0"/>
          </a:p>
          <a:p>
            <a:r>
              <a:rPr lang="en-US" sz="2600" dirty="0"/>
              <a:t>Rom 6:23 “</a:t>
            </a:r>
            <a:r>
              <a:rPr lang="en-US" sz="2600" baseline="30000" dirty="0"/>
              <a:t>23 </a:t>
            </a:r>
            <a:r>
              <a:rPr lang="en-US" sz="2600" dirty="0"/>
              <a:t>For the wages of sin </a:t>
            </a:r>
            <a:r>
              <a:rPr lang="en-US" sz="2600" i="1" dirty="0"/>
              <a:t>is</a:t>
            </a:r>
            <a:r>
              <a:rPr lang="en-US" sz="2600" dirty="0"/>
              <a:t> death, but the gift of God </a:t>
            </a:r>
            <a:r>
              <a:rPr lang="en-US" sz="2600" i="1" dirty="0"/>
              <a:t>is</a:t>
            </a:r>
            <a:r>
              <a:rPr lang="en-US" sz="2600" dirty="0"/>
              <a:t> eternal life in Christ Jesus our Lord.”</a:t>
            </a:r>
          </a:p>
          <a:p>
            <a:pPr marL="0" indent="0">
              <a:buNone/>
            </a:pPr>
            <a:endParaRPr lang="en-US" dirty="0"/>
          </a:p>
        </p:txBody>
      </p:sp>
    </p:spTree>
    <p:extLst>
      <p:ext uri="{BB962C8B-B14F-4D97-AF65-F5344CB8AC3E}">
        <p14:creationId xmlns:p14="http://schemas.microsoft.com/office/powerpoint/2010/main" val="347394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7585-FEDC-43CF-94AB-DA38F26FE512}"/>
              </a:ext>
            </a:extLst>
          </p:cNvPr>
          <p:cNvSpPr>
            <a:spLocks noGrp="1"/>
          </p:cNvSpPr>
          <p:nvPr>
            <p:ph type="title"/>
          </p:nvPr>
        </p:nvSpPr>
        <p:spPr>
          <a:xfrm>
            <a:off x="581192" y="702156"/>
            <a:ext cx="11029616" cy="1188720"/>
          </a:xfrm>
        </p:spPr>
        <p:txBody>
          <a:bodyPr>
            <a:normAutofit/>
          </a:bodyPr>
          <a:lstStyle/>
          <a:p>
            <a:r>
              <a:rPr lang="en-US"/>
              <a:t>Attitude toward sin</a:t>
            </a:r>
            <a:endParaRPr lang="en-US" dirty="0"/>
          </a:p>
        </p:txBody>
      </p:sp>
      <p:sp>
        <p:nvSpPr>
          <p:cNvPr id="12" name="Rectangle 11">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iece of paper&#10;&#10;Description automatically generated">
            <a:extLst>
              <a:ext uri="{FF2B5EF4-FFF2-40B4-BE49-F238E27FC236}">
                <a16:creationId xmlns:a16="http://schemas.microsoft.com/office/drawing/2014/main" id="{64D90E36-8701-4362-A90E-88783F6FEB87}"/>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7245"/>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93E7A293-0E9D-4048-A07F-3D147EF2B03C}"/>
              </a:ext>
            </a:extLst>
          </p:cNvPr>
          <p:cNvSpPr>
            <a:spLocks noGrp="1"/>
          </p:cNvSpPr>
          <p:nvPr>
            <p:ph idx="1"/>
          </p:nvPr>
        </p:nvSpPr>
        <p:spPr>
          <a:xfrm>
            <a:off x="6340830" y="2180496"/>
            <a:ext cx="5269977" cy="3975348"/>
          </a:xfrm>
        </p:spPr>
        <p:txBody>
          <a:bodyPr>
            <a:normAutofit/>
          </a:bodyPr>
          <a:lstStyle/>
          <a:p>
            <a:endParaRPr lang="en-US" sz="2600"/>
          </a:p>
          <a:p>
            <a:pPr marL="0" indent="0">
              <a:buNone/>
            </a:pPr>
            <a:endParaRPr lang="en-US" dirty="0"/>
          </a:p>
        </p:txBody>
      </p:sp>
      <p:pic>
        <p:nvPicPr>
          <p:cNvPr id="5" name="Picture 4" descr="A close up of text on a white surface&#10;&#10;Description automatically generated">
            <a:extLst>
              <a:ext uri="{FF2B5EF4-FFF2-40B4-BE49-F238E27FC236}">
                <a16:creationId xmlns:a16="http://schemas.microsoft.com/office/drawing/2014/main" id="{93C74BE3-EE02-4181-844F-E4007FF53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90" y="2180496"/>
            <a:ext cx="5269977" cy="3975348"/>
          </a:xfrm>
          <a:prstGeom prst="rect">
            <a:avLst/>
          </a:prstGeom>
        </p:spPr>
      </p:pic>
    </p:spTree>
    <p:extLst>
      <p:ext uri="{BB962C8B-B14F-4D97-AF65-F5344CB8AC3E}">
        <p14:creationId xmlns:p14="http://schemas.microsoft.com/office/powerpoint/2010/main" val="27872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God’s word</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180496"/>
            <a:ext cx="5269977" cy="3975348"/>
          </a:xfrm>
        </p:spPr>
        <p:txBody>
          <a:bodyPr>
            <a:normAutofit/>
          </a:bodyPr>
          <a:lstStyle/>
          <a:p>
            <a:pPr>
              <a:lnSpc>
                <a:spcPct val="100000"/>
              </a:lnSpc>
            </a:pPr>
            <a:endParaRPr lang="en-US" dirty="0"/>
          </a:p>
          <a:p>
            <a:pPr>
              <a:lnSpc>
                <a:spcPct val="100000"/>
              </a:lnSpc>
            </a:pPr>
            <a:endParaRPr lang="en-US" sz="2200" dirty="0"/>
          </a:p>
          <a:p>
            <a:pPr>
              <a:lnSpc>
                <a:spcPct val="100000"/>
              </a:lnSpc>
            </a:pPr>
            <a:endParaRPr lang="en-US" sz="2200" dirty="0"/>
          </a:p>
          <a:p>
            <a:pPr>
              <a:lnSpc>
                <a:spcPct val="100000"/>
              </a:lnSpc>
            </a:pPr>
            <a:endParaRPr lang="en-US" sz="2900" dirty="0"/>
          </a:p>
          <a:p>
            <a:pPr>
              <a:lnSpc>
                <a:spcPct val="100000"/>
              </a:lnSpc>
            </a:pPr>
            <a:endParaRPr lang="en-US" sz="8800" dirty="0"/>
          </a:p>
          <a:p>
            <a:pPr>
              <a:lnSpc>
                <a:spcPct val="100000"/>
              </a:lnSpc>
            </a:pPr>
            <a:endParaRPr lang="en-US" sz="2000" dirty="0"/>
          </a:p>
          <a:p>
            <a:pPr>
              <a:lnSpc>
                <a:spcPct val="100000"/>
              </a:lnSpc>
            </a:pPr>
            <a:endParaRPr lang="en-US" sz="20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pic>
        <p:nvPicPr>
          <p:cNvPr id="6" name="Picture 5" descr="A close up of text on a white background&#10;&#10;Description automatically generated">
            <a:extLst>
              <a:ext uri="{FF2B5EF4-FFF2-40B4-BE49-F238E27FC236}">
                <a16:creationId xmlns:a16="http://schemas.microsoft.com/office/drawing/2014/main" id="{2DE27214-3E6F-418E-9E90-D60C37C7D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29" y="2180495"/>
            <a:ext cx="5404637" cy="4045683"/>
          </a:xfrm>
          <a:prstGeom prst="rect">
            <a:avLst/>
          </a:prstGeom>
        </p:spPr>
      </p:pic>
    </p:spTree>
    <p:extLst>
      <p:ext uri="{BB962C8B-B14F-4D97-AF65-F5344CB8AC3E}">
        <p14:creationId xmlns:p14="http://schemas.microsoft.com/office/powerpoint/2010/main" val="938553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7CA-8AC8-473F-9C8C-FAFF889C6029}"/>
              </a:ext>
            </a:extLst>
          </p:cNvPr>
          <p:cNvSpPr>
            <a:spLocks noGrp="1"/>
          </p:cNvSpPr>
          <p:nvPr>
            <p:ph type="title"/>
          </p:nvPr>
        </p:nvSpPr>
        <p:spPr>
          <a:xfrm>
            <a:off x="581192" y="702156"/>
            <a:ext cx="11029616" cy="1188720"/>
          </a:xfrm>
        </p:spPr>
        <p:txBody>
          <a:bodyPr>
            <a:normAutofit/>
          </a:bodyPr>
          <a:lstStyle/>
          <a:p>
            <a:r>
              <a:rPr lang="en-US" dirty="0"/>
              <a:t>Attitude toward God’s word</a:t>
            </a:r>
          </a:p>
        </p:txBody>
      </p:sp>
      <p:sp>
        <p:nvSpPr>
          <p:cNvPr id="135" name="Rectangle 134">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roduction to the Old Testament – Grace Baptist Church">
            <a:extLst>
              <a:ext uri="{FF2B5EF4-FFF2-40B4-BE49-F238E27FC236}">
                <a16:creationId xmlns:a16="http://schemas.microsoft.com/office/drawing/2014/main" id="{3146632F-037C-493F-939E-385E8708D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 r="15691"/>
          <a:stretch/>
        </p:blipFill>
        <p:spPr bwMode="auto">
          <a:xfrm>
            <a:off x="611392" y="2347105"/>
            <a:ext cx="5074920" cy="3712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04BE19-554B-4E77-B1B2-F77D6B208845}"/>
              </a:ext>
            </a:extLst>
          </p:cNvPr>
          <p:cNvSpPr>
            <a:spLocks noGrp="1"/>
          </p:cNvSpPr>
          <p:nvPr>
            <p:ph idx="1"/>
          </p:nvPr>
        </p:nvSpPr>
        <p:spPr>
          <a:xfrm>
            <a:off x="6340830" y="2180495"/>
            <a:ext cx="5269977" cy="4392583"/>
          </a:xfrm>
        </p:spPr>
        <p:txBody>
          <a:bodyPr>
            <a:normAutofit fontScale="40000" lnSpcReduction="20000"/>
          </a:bodyPr>
          <a:lstStyle/>
          <a:p>
            <a:pPr marL="0" indent="0">
              <a:lnSpc>
                <a:spcPct val="100000"/>
              </a:lnSpc>
              <a:buNone/>
            </a:pPr>
            <a:endParaRPr lang="en-US" sz="2000" dirty="0"/>
          </a:p>
          <a:p>
            <a:pPr>
              <a:lnSpc>
                <a:spcPct val="100000"/>
              </a:lnSpc>
            </a:pPr>
            <a:endParaRPr lang="en-US" sz="2000" dirty="0"/>
          </a:p>
          <a:p>
            <a:pPr>
              <a:lnSpc>
                <a:spcPct val="100000"/>
              </a:lnSpc>
            </a:pPr>
            <a:r>
              <a:rPr lang="en-US" sz="5500" dirty="0"/>
              <a:t>Ps 119:130 “</a:t>
            </a:r>
            <a:r>
              <a:rPr lang="en-US" sz="5500" baseline="30000" dirty="0"/>
              <a:t>130 </a:t>
            </a:r>
            <a:r>
              <a:rPr lang="en-US" sz="5500" dirty="0"/>
              <a:t>The entrance of Your words gives light; It gives understanding to the simple.”</a:t>
            </a:r>
          </a:p>
          <a:p>
            <a:pPr>
              <a:lnSpc>
                <a:spcPct val="100000"/>
              </a:lnSpc>
            </a:pPr>
            <a:endParaRPr lang="en-US" sz="5500" dirty="0"/>
          </a:p>
          <a:p>
            <a:pPr>
              <a:lnSpc>
                <a:spcPct val="100000"/>
              </a:lnSpc>
            </a:pPr>
            <a:r>
              <a:rPr lang="en-US" sz="5500" dirty="0"/>
              <a:t>Ps 119:60 “</a:t>
            </a:r>
            <a:r>
              <a:rPr lang="en-US" sz="5500" baseline="30000" dirty="0"/>
              <a:t>160 </a:t>
            </a:r>
            <a:r>
              <a:rPr lang="en-US" sz="5500" dirty="0"/>
              <a:t>The entirety of Your word </a:t>
            </a:r>
            <a:r>
              <a:rPr lang="en-US" sz="5500" i="1" dirty="0"/>
              <a:t>is</a:t>
            </a:r>
            <a:r>
              <a:rPr lang="en-US" sz="5500" dirty="0"/>
              <a:t> truth, And every one of Your righteous judgments </a:t>
            </a:r>
            <a:r>
              <a:rPr lang="en-US" sz="5500" i="1" dirty="0"/>
              <a:t>endures</a:t>
            </a:r>
            <a:r>
              <a:rPr lang="en-US" sz="5500" dirty="0"/>
              <a:t> forever.”</a:t>
            </a:r>
          </a:p>
          <a:p>
            <a:pPr>
              <a:lnSpc>
                <a:spcPct val="100000"/>
              </a:lnSpc>
            </a:pPr>
            <a:endParaRPr lang="en-US" sz="5500" dirty="0"/>
          </a:p>
          <a:p>
            <a:pPr>
              <a:lnSpc>
                <a:spcPct val="100000"/>
              </a:lnSpc>
            </a:pPr>
            <a:r>
              <a:rPr lang="en-US" sz="5500" dirty="0"/>
              <a:t>Is 40:8 “</a:t>
            </a:r>
            <a:r>
              <a:rPr lang="en-US" sz="5500" baseline="30000" dirty="0"/>
              <a:t>8 </a:t>
            </a:r>
            <a:r>
              <a:rPr lang="en-US" sz="5500" dirty="0"/>
              <a:t>The grass withers, the flower fades, But the word of our God stands forever.”</a:t>
            </a:r>
          </a:p>
          <a:p>
            <a:pPr>
              <a:lnSpc>
                <a:spcPct val="100000"/>
              </a:lnSpc>
            </a:pPr>
            <a:endParaRPr lang="en-US" sz="2200" dirty="0"/>
          </a:p>
          <a:p>
            <a:pPr>
              <a:lnSpc>
                <a:spcPct val="100000"/>
              </a:lnSpc>
            </a:pPr>
            <a:endParaRPr lang="en-US" sz="2200" dirty="0"/>
          </a:p>
          <a:p>
            <a:pPr>
              <a:lnSpc>
                <a:spcPct val="100000"/>
              </a:lnSpc>
            </a:pPr>
            <a:endParaRPr lang="en-US" sz="2200" dirty="0"/>
          </a:p>
          <a:p>
            <a:pPr>
              <a:lnSpc>
                <a:spcPct val="100000"/>
              </a:lnSpc>
            </a:pPr>
            <a:endParaRPr lang="en-US" sz="2400"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2326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902</Words>
  <Application>Microsoft Office PowerPoint</Application>
  <PresentationFormat>Widescreen</PresentationFormat>
  <Paragraphs>186</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Gill Sans MT</vt:lpstr>
      <vt:lpstr>Tw Cen MT</vt:lpstr>
      <vt:lpstr>Wingdings 2</vt:lpstr>
      <vt:lpstr>DividendVTI</vt:lpstr>
      <vt:lpstr>How to measure our Love for God</vt:lpstr>
      <vt:lpstr>Attitude toward god</vt:lpstr>
      <vt:lpstr>Attitude toward god</vt:lpstr>
      <vt:lpstr>Attitude toward sin</vt:lpstr>
      <vt:lpstr>Attitude toward sin</vt:lpstr>
      <vt:lpstr>Attitude toward sin</vt:lpstr>
      <vt:lpstr>Attitude toward sin</vt:lpstr>
      <vt:lpstr>Attitude toward God’s word</vt:lpstr>
      <vt:lpstr>Attitude toward God’s word</vt:lpstr>
      <vt:lpstr>Attitude toward god’s word</vt:lpstr>
      <vt:lpstr>Attitude toward god’s word</vt:lpstr>
      <vt:lpstr>Attitude toward god’s word</vt:lpstr>
      <vt:lpstr>PowerPoint Presentation</vt:lpstr>
      <vt:lpstr>How to measure our Love for God</vt:lpstr>
      <vt:lpstr>Attitude toward our blessings</vt:lpstr>
      <vt:lpstr>Attitude toward our blessings</vt:lpstr>
      <vt:lpstr>Attitude toward our blessings</vt:lpstr>
      <vt:lpstr>Attitude toward our blessings</vt:lpstr>
      <vt:lpstr>Attitude toward our blessings</vt:lpstr>
      <vt:lpstr>Attitude toward god’s people</vt:lpstr>
      <vt:lpstr>Attitude toward god’s people</vt:lpstr>
      <vt:lpstr>Attitude toward god’s people</vt:lpstr>
      <vt:lpstr>Attitude toward god’s people</vt:lpstr>
      <vt:lpstr>Attitude toward god’s people</vt:lpstr>
      <vt:lpstr>Attitude toward worship</vt:lpstr>
      <vt:lpstr>Attitude toward worship</vt:lpstr>
      <vt:lpstr>Attitude toward worship</vt:lpstr>
      <vt:lpstr>Attitude toward worship</vt:lpstr>
      <vt:lpstr>Attitude toward worship</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measure our Love for God</dc:title>
  <dc:creator>Rob Miller</dc:creator>
  <cp:lastModifiedBy>christian miller</cp:lastModifiedBy>
  <cp:revision>2</cp:revision>
  <dcterms:created xsi:type="dcterms:W3CDTF">2020-08-15T21:36:02Z</dcterms:created>
  <dcterms:modified xsi:type="dcterms:W3CDTF">2020-08-16T03:02:31Z</dcterms:modified>
</cp:coreProperties>
</file>