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9"/>
  </p:notes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6/9/2020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6/9/2020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695B19E-2033-4C49-8993-5DD593AB4130}"/>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759A0E0-9A66-4ACE-B753-B889E99C5F62}"/>
              </a:ext>
            </a:extLst>
          </p:cNvPr>
          <p:cNvSpPr>
            <a:spLocks noGrp="1"/>
          </p:cNvSpPr>
          <p:nvPr>
            <p:ph type="ctrTitle"/>
          </p:nvPr>
        </p:nvSpPr>
        <p:spPr>
          <a:xfrm>
            <a:off x="2103121" y="4727173"/>
            <a:ext cx="7985759" cy="868823"/>
          </a:xfrm>
        </p:spPr>
        <p:txBody>
          <a:bodyPr anchor="b">
            <a:normAutofit/>
          </a:bodyPr>
          <a:lstStyle/>
          <a:p>
            <a:pPr algn="ctr"/>
            <a:r>
              <a:rPr lang="en-US" sz="4000">
                <a:solidFill>
                  <a:schemeClr val="bg1"/>
                </a:solidFill>
              </a:rPr>
              <a:t>Jesus and Sinners</a:t>
            </a:r>
          </a:p>
        </p:txBody>
      </p:sp>
      <p:sp>
        <p:nvSpPr>
          <p:cNvPr id="3" name="Subtitle 2">
            <a:extLst>
              <a:ext uri="{FF2B5EF4-FFF2-40B4-BE49-F238E27FC236}">
                <a16:creationId xmlns:a16="http://schemas.microsoft.com/office/drawing/2014/main" id="{18DCB83C-1DDC-40D8-8CB4-4B4E59F0FC17}"/>
              </a:ext>
            </a:extLst>
          </p:cNvPr>
          <p:cNvSpPr>
            <a:spLocks noGrp="1"/>
          </p:cNvSpPr>
          <p:nvPr>
            <p:ph type="subTitle" idx="1"/>
          </p:nvPr>
        </p:nvSpPr>
        <p:spPr>
          <a:xfrm>
            <a:off x="2615738" y="5680637"/>
            <a:ext cx="6960524" cy="598516"/>
          </a:xfrm>
        </p:spPr>
        <p:txBody>
          <a:bodyPr anchor="t">
            <a:noAutofit/>
          </a:bodyPr>
          <a:lstStyle/>
          <a:p>
            <a:pPr algn="ctr"/>
            <a:r>
              <a:rPr lang="en-US" sz="3600" dirty="0">
                <a:solidFill>
                  <a:schemeClr val="bg1"/>
                </a:solidFill>
              </a:rPr>
              <a:t>2:13-17</a:t>
            </a:r>
          </a:p>
        </p:txBody>
      </p:sp>
    </p:spTree>
    <p:extLst>
      <p:ext uri="{BB962C8B-B14F-4D97-AF65-F5344CB8AC3E}">
        <p14:creationId xmlns:p14="http://schemas.microsoft.com/office/powerpoint/2010/main" val="27819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7F23F7A1-D3B3-40E6-9B38-CA4B9F1FEA45}"/>
              </a:ext>
            </a:extLst>
          </p:cNvPr>
          <p:cNvSpPr>
            <a:spLocks noGrp="1"/>
          </p:cNvSpPr>
          <p:nvPr>
            <p:ph type="title"/>
          </p:nvPr>
        </p:nvSpPr>
        <p:spPr>
          <a:xfrm>
            <a:off x="7535825" y="982132"/>
            <a:ext cx="3360772" cy="1303867"/>
          </a:xfrm>
        </p:spPr>
        <p:txBody>
          <a:bodyPr>
            <a:normAutofit/>
          </a:bodyPr>
          <a:lstStyle/>
          <a:p>
            <a:pPr>
              <a:lnSpc>
                <a:spcPct val="90000"/>
              </a:lnSpc>
            </a:pPr>
            <a:r>
              <a:rPr lang="en-US" sz="2200" baseline="30000" dirty="0"/>
              <a:t>13 </a:t>
            </a:r>
            <a:r>
              <a:rPr lang="en-US" sz="2200" dirty="0"/>
              <a:t>Then He went out again by the sea; and all the multitude came to Him, and He taught them.</a:t>
            </a:r>
          </a:p>
        </p:txBody>
      </p:sp>
      <p:sp>
        <p:nvSpPr>
          <p:cNvPr id="18" name="Rectangle 1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an, people, street, large&#10;&#10;Description automatically generated">
            <a:extLst>
              <a:ext uri="{FF2B5EF4-FFF2-40B4-BE49-F238E27FC236}">
                <a16:creationId xmlns:a16="http://schemas.microsoft.com/office/drawing/2014/main" id="{59E5F21E-4E68-4696-B53C-566659C77ED7}"/>
              </a:ext>
            </a:extLst>
          </p:cNvPr>
          <p:cNvPicPr>
            <a:picLocks noChangeAspect="1"/>
          </p:cNvPicPr>
          <p:nvPr/>
        </p:nvPicPr>
        <p:blipFill rotWithShape="1">
          <a:blip r:embed="rId5"/>
          <a:srcRect r="-2" b="2406"/>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5B01C2E-7C75-44A9-9A79-06F0E2559160}"/>
              </a:ext>
            </a:extLst>
          </p:cNvPr>
          <p:cNvSpPr>
            <a:spLocks noGrp="1"/>
          </p:cNvSpPr>
          <p:nvPr>
            <p:ph idx="1"/>
          </p:nvPr>
        </p:nvSpPr>
        <p:spPr>
          <a:xfrm>
            <a:off x="7535824" y="2556932"/>
            <a:ext cx="3360771" cy="3318936"/>
          </a:xfrm>
        </p:spPr>
        <p:txBody>
          <a:bodyPr>
            <a:normAutofit/>
          </a:bodyPr>
          <a:lstStyle/>
          <a:p>
            <a:r>
              <a:rPr lang="en-US" dirty="0"/>
              <a:t>Once again we see the multitude following Jesus wherever He goes</a:t>
            </a:r>
          </a:p>
          <a:p>
            <a:endParaRPr lang="en-US" dirty="0"/>
          </a:p>
          <a:p>
            <a:r>
              <a:rPr lang="en-US" dirty="0"/>
              <a:t>Jesus’ response is to “Teach them.”</a:t>
            </a:r>
          </a:p>
        </p:txBody>
      </p:sp>
    </p:spTree>
    <p:extLst>
      <p:ext uri="{BB962C8B-B14F-4D97-AF65-F5344CB8AC3E}">
        <p14:creationId xmlns:p14="http://schemas.microsoft.com/office/powerpoint/2010/main" val="17893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60" name="Rectangle 59">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62" name="Picture 61">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3" name="Rectangle 62">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4" name="Picture 63">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65" name="Picture 64">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2E4ABF3-2F02-4FAF-9915-0B3BBDF63EEF}"/>
              </a:ext>
            </a:extLst>
          </p:cNvPr>
          <p:cNvSpPr>
            <a:spLocks noGrp="1"/>
          </p:cNvSpPr>
          <p:nvPr>
            <p:ph type="title"/>
          </p:nvPr>
        </p:nvSpPr>
        <p:spPr>
          <a:xfrm>
            <a:off x="6094412" y="982132"/>
            <a:ext cx="4802185" cy="1303867"/>
          </a:xfrm>
        </p:spPr>
        <p:txBody>
          <a:bodyPr>
            <a:normAutofit/>
          </a:bodyPr>
          <a:lstStyle/>
          <a:p>
            <a:pPr>
              <a:lnSpc>
                <a:spcPct val="90000"/>
              </a:lnSpc>
            </a:pPr>
            <a:r>
              <a:rPr lang="en-US" sz="2100" baseline="30000"/>
              <a:t>14 </a:t>
            </a:r>
            <a:r>
              <a:rPr lang="en-US" sz="2100"/>
              <a:t>As He passed by, He saw Levi the </a:t>
            </a:r>
            <a:r>
              <a:rPr lang="en-US" sz="2100" i="1"/>
              <a:t>son</a:t>
            </a:r>
            <a:r>
              <a:rPr lang="en-US" sz="2100"/>
              <a:t> of Alphaeus sitting at the tax office. And He said to him, “Follow Me.” So he arose and followed Him.</a:t>
            </a:r>
          </a:p>
        </p:txBody>
      </p:sp>
      <p:sp>
        <p:nvSpPr>
          <p:cNvPr id="67" name="Rectangle 66">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6C4896-3B84-4EAE-8D1A-ED6BA4FCE9F9}"/>
              </a:ext>
            </a:extLst>
          </p:cNvPr>
          <p:cNvPicPr/>
          <p:nvPr/>
        </p:nvPicPr>
        <p:blipFill rotWithShape="1">
          <a:blip r:embed="rId5">
            <a:extLst>
              <a:ext uri="{28A0092B-C50C-407E-A947-70E740481C1C}">
                <a14:useLocalDpi xmlns:a14="http://schemas.microsoft.com/office/drawing/2010/main" val="0"/>
              </a:ext>
            </a:extLst>
          </a:blip>
          <a:srcRect l="700" r="11143" b="3"/>
          <a:stretch/>
        </p:blipFill>
        <p:spPr bwMode="auto">
          <a:xfrm>
            <a:off x="1412683" y="1410208"/>
            <a:ext cx="3876801" cy="3858780"/>
          </a:xfrm>
          <a:prstGeom prst="rect">
            <a:avLst/>
          </a:prstGeom>
          <a:noFill/>
        </p:spPr>
      </p:pic>
      <p:cxnSp>
        <p:nvCxnSpPr>
          <p:cNvPr id="69" name="Straight Connector 68">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806D40B-C97B-419F-AD22-A704F47E4721}"/>
              </a:ext>
            </a:extLst>
          </p:cNvPr>
          <p:cNvSpPr>
            <a:spLocks noGrp="1"/>
          </p:cNvSpPr>
          <p:nvPr>
            <p:ph idx="1"/>
          </p:nvPr>
        </p:nvSpPr>
        <p:spPr>
          <a:xfrm>
            <a:off x="6094412" y="2556932"/>
            <a:ext cx="4802184" cy="3318936"/>
          </a:xfrm>
        </p:spPr>
        <p:txBody>
          <a:bodyPr>
            <a:normAutofit/>
          </a:bodyPr>
          <a:lstStyle/>
          <a:p>
            <a:r>
              <a:rPr lang="en-US" dirty="0"/>
              <a:t>Tax collectors worked for the Roman government</a:t>
            </a:r>
          </a:p>
          <a:p>
            <a:endParaRPr lang="en-US" dirty="0"/>
          </a:p>
          <a:p>
            <a:r>
              <a:rPr lang="en-US" dirty="0"/>
              <a:t>Jews viewed tax collectors as sinners as they could inflate the true taxes owed and pocket the difference</a:t>
            </a:r>
          </a:p>
        </p:txBody>
      </p:sp>
    </p:spTree>
    <p:extLst>
      <p:ext uri="{BB962C8B-B14F-4D97-AF65-F5344CB8AC3E}">
        <p14:creationId xmlns:p14="http://schemas.microsoft.com/office/powerpoint/2010/main" val="139133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60" name="Rectangle 59">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62" name="Picture 61">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3" name="Rectangle 62">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4" name="Picture 63">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65" name="Picture 64">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2E4ABF3-2F02-4FAF-9915-0B3BBDF63EEF}"/>
              </a:ext>
            </a:extLst>
          </p:cNvPr>
          <p:cNvSpPr>
            <a:spLocks noGrp="1"/>
          </p:cNvSpPr>
          <p:nvPr>
            <p:ph type="title"/>
          </p:nvPr>
        </p:nvSpPr>
        <p:spPr>
          <a:xfrm>
            <a:off x="6094412" y="982132"/>
            <a:ext cx="4802185" cy="1303867"/>
          </a:xfrm>
        </p:spPr>
        <p:txBody>
          <a:bodyPr>
            <a:normAutofit/>
          </a:bodyPr>
          <a:lstStyle/>
          <a:p>
            <a:pPr>
              <a:lnSpc>
                <a:spcPct val="90000"/>
              </a:lnSpc>
            </a:pPr>
            <a:r>
              <a:rPr lang="en-US" sz="2100" baseline="30000"/>
              <a:t>14 </a:t>
            </a:r>
            <a:r>
              <a:rPr lang="en-US" sz="2100"/>
              <a:t>As He passed by, He saw Levi the </a:t>
            </a:r>
            <a:r>
              <a:rPr lang="en-US" sz="2100" i="1"/>
              <a:t>son</a:t>
            </a:r>
            <a:r>
              <a:rPr lang="en-US" sz="2100"/>
              <a:t> of Alphaeus sitting at the tax office. And He said to him, “Follow Me.” So he arose and followed Him.</a:t>
            </a:r>
          </a:p>
        </p:txBody>
      </p:sp>
      <p:sp>
        <p:nvSpPr>
          <p:cNvPr id="67" name="Rectangle 66">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6C4896-3B84-4EAE-8D1A-ED6BA4FCE9F9}"/>
              </a:ext>
            </a:extLst>
          </p:cNvPr>
          <p:cNvPicPr/>
          <p:nvPr/>
        </p:nvPicPr>
        <p:blipFill rotWithShape="1">
          <a:blip r:embed="rId5">
            <a:extLst>
              <a:ext uri="{28A0092B-C50C-407E-A947-70E740481C1C}">
                <a14:useLocalDpi xmlns:a14="http://schemas.microsoft.com/office/drawing/2010/main" val="0"/>
              </a:ext>
            </a:extLst>
          </a:blip>
          <a:srcRect l="700" r="11143" b="3"/>
          <a:stretch/>
        </p:blipFill>
        <p:spPr bwMode="auto">
          <a:xfrm>
            <a:off x="1412683" y="1410208"/>
            <a:ext cx="3876801" cy="3858780"/>
          </a:xfrm>
          <a:prstGeom prst="rect">
            <a:avLst/>
          </a:prstGeom>
          <a:noFill/>
        </p:spPr>
      </p:pic>
      <p:cxnSp>
        <p:nvCxnSpPr>
          <p:cNvPr id="69" name="Straight Connector 68">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806D40B-C97B-419F-AD22-A704F47E4721}"/>
              </a:ext>
            </a:extLst>
          </p:cNvPr>
          <p:cNvSpPr>
            <a:spLocks noGrp="1"/>
          </p:cNvSpPr>
          <p:nvPr>
            <p:ph idx="1"/>
          </p:nvPr>
        </p:nvSpPr>
        <p:spPr>
          <a:xfrm>
            <a:off x="6094412" y="2556932"/>
            <a:ext cx="4802184" cy="3318936"/>
          </a:xfrm>
        </p:spPr>
        <p:txBody>
          <a:bodyPr>
            <a:normAutofit/>
          </a:bodyPr>
          <a:lstStyle/>
          <a:p>
            <a:r>
              <a:rPr lang="en-US" dirty="0"/>
              <a:t>Called by Jesus to follow</a:t>
            </a:r>
          </a:p>
          <a:p>
            <a:endParaRPr lang="en-US" dirty="0"/>
          </a:p>
          <a:p>
            <a:r>
              <a:rPr lang="en-US" dirty="0"/>
              <a:t>Arose and followed as commanded</a:t>
            </a:r>
          </a:p>
        </p:txBody>
      </p:sp>
    </p:spTree>
    <p:extLst>
      <p:ext uri="{BB962C8B-B14F-4D97-AF65-F5344CB8AC3E}">
        <p14:creationId xmlns:p14="http://schemas.microsoft.com/office/powerpoint/2010/main" val="417145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7" name="Group 24">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8" name="Rectangle 25">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8" name="Picture 27">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1" name="Picture 30">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7ABBFCEF-642B-4FCB-86D2-03B2FE586AA1}"/>
              </a:ext>
            </a:extLst>
          </p:cNvPr>
          <p:cNvSpPr>
            <a:spLocks noGrp="1"/>
          </p:cNvSpPr>
          <p:nvPr>
            <p:ph type="title"/>
          </p:nvPr>
        </p:nvSpPr>
        <p:spPr>
          <a:xfrm>
            <a:off x="7535825" y="865168"/>
            <a:ext cx="3360772" cy="1535471"/>
          </a:xfrm>
        </p:spPr>
        <p:txBody>
          <a:bodyPr>
            <a:noAutofit/>
          </a:bodyPr>
          <a:lstStyle/>
          <a:p>
            <a:pPr>
              <a:lnSpc>
                <a:spcPct val="90000"/>
              </a:lnSpc>
            </a:pPr>
            <a:r>
              <a:rPr lang="en-US" sz="1800" baseline="30000"/>
              <a:t>15 </a:t>
            </a:r>
            <a:r>
              <a:rPr lang="en-US" sz="1800"/>
              <a:t>Now it happened, as He was dining in </a:t>
            </a:r>
            <a:r>
              <a:rPr lang="en-US" sz="1800" i="1"/>
              <a:t>Levi’s</a:t>
            </a:r>
            <a:r>
              <a:rPr lang="en-US" sz="1800"/>
              <a:t> house, that many tax collectors and sinners also sat together with Jesus and His disciples; for there were many, and they followed Him.</a:t>
            </a:r>
            <a:endParaRPr lang="en-US" sz="1800" dirty="0"/>
          </a:p>
        </p:txBody>
      </p:sp>
      <p:sp>
        <p:nvSpPr>
          <p:cNvPr id="39" name="Rectangle 32">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ext on a white surface&#10;&#10;Description automatically generated">
            <a:extLst>
              <a:ext uri="{FF2B5EF4-FFF2-40B4-BE49-F238E27FC236}">
                <a16:creationId xmlns:a16="http://schemas.microsoft.com/office/drawing/2014/main" id="{1D1FEBDC-954A-4CB9-B9AF-7BEAF4F4E71A}"/>
              </a:ext>
            </a:extLst>
          </p:cNvPr>
          <p:cNvPicPr>
            <a:picLocks noChangeAspect="1"/>
          </p:cNvPicPr>
          <p:nvPr/>
        </p:nvPicPr>
        <p:blipFill rotWithShape="1">
          <a:blip r:embed="rId5"/>
          <a:srcRect l="15703" r="12477" b="-1"/>
          <a:stretch/>
        </p:blipFill>
        <p:spPr>
          <a:xfrm>
            <a:off x="1412684" y="1410208"/>
            <a:ext cx="4976476" cy="3858780"/>
          </a:xfrm>
          <a:prstGeom prst="rect">
            <a:avLst/>
          </a:prstGeom>
        </p:spPr>
      </p:pic>
      <p:cxnSp>
        <p:nvCxnSpPr>
          <p:cNvPr id="40" name="Straight Connector 34">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11C2B0D-B5EA-407C-9CA1-58C0BC77738E}"/>
              </a:ext>
            </a:extLst>
          </p:cNvPr>
          <p:cNvSpPr>
            <a:spLocks noGrp="1"/>
          </p:cNvSpPr>
          <p:nvPr>
            <p:ph idx="1"/>
          </p:nvPr>
        </p:nvSpPr>
        <p:spPr>
          <a:xfrm>
            <a:off x="7535824" y="2556931"/>
            <a:ext cx="3662059" cy="3435901"/>
          </a:xfrm>
        </p:spPr>
        <p:txBody>
          <a:bodyPr>
            <a:normAutofit lnSpcReduction="10000"/>
          </a:bodyPr>
          <a:lstStyle/>
          <a:p>
            <a:pPr>
              <a:lnSpc>
                <a:spcPct val="90000"/>
              </a:lnSpc>
            </a:pPr>
            <a:r>
              <a:rPr lang="en-US" sz="1800" dirty="0"/>
              <a:t>Tax collectors were despised by the Jews</a:t>
            </a:r>
          </a:p>
          <a:p>
            <a:pPr>
              <a:lnSpc>
                <a:spcPct val="90000"/>
              </a:lnSpc>
            </a:pPr>
            <a:r>
              <a:rPr lang="en-US" sz="1800" dirty="0"/>
              <a:t>Sinners could refer to grossly immoral people</a:t>
            </a:r>
          </a:p>
          <a:p>
            <a:pPr>
              <a:lnSpc>
                <a:spcPct val="90000"/>
              </a:lnSpc>
            </a:pPr>
            <a:r>
              <a:rPr lang="en-US" sz="1800" dirty="0"/>
              <a:t>Sinners could just be describing people who make themselves unclean by associating with gentiles </a:t>
            </a:r>
          </a:p>
          <a:p>
            <a:pPr>
              <a:lnSpc>
                <a:spcPct val="90000"/>
              </a:lnSpc>
            </a:pPr>
            <a:r>
              <a:rPr lang="en-US" sz="1800" dirty="0"/>
              <a:t>Sinners could just be people who were not observing the law and traditions of the elders as thoroughly as the scribes and pharisees would have liked</a:t>
            </a:r>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334322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7" name="Group 44">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58" name="Rectangle 45">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8" name="Picture 47">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9" name="Rectangle 48">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0" name="Picture 49">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1" name="Picture 50">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71CED3F3-B69B-48E7-BD97-088BA690E6EA}"/>
              </a:ext>
            </a:extLst>
          </p:cNvPr>
          <p:cNvSpPr>
            <a:spLocks noGrp="1"/>
          </p:cNvSpPr>
          <p:nvPr>
            <p:ph type="title"/>
          </p:nvPr>
        </p:nvSpPr>
        <p:spPr>
          <a:xfrm>
            <a:off x="6094412" y="982132"/>
            <a:ext cx="4802185" cy="1303867"/>
          </a:xfrm>
        </p:spPr>
        <p:txBody>
          <a:bodyPr>
            <a:noAutofit/>
          </a:bodyPr>
          <a:lstStyle/>
          <a:p>
            <a:pPr>
              <a:lnSpc>
                <a:spcPct val="90000"/>
              </a:lnSpc>
            </a:pPr>
            <a:r>
              <a:rPr lang="en-US" sz="2000" baseline="30000" dirty="0"/>
              <a:t>16 </a:t>
            </a:r>
            <a:r>
              <a:rPr lang="en-US" sz="2000" dirty="0"/>
              <a:t>And when the scribes and Pharisees saw Him eating with the tax collectors and sinners, they said to His disciples, “How </a:t>
            </a:r>
            <a:r>
              <a:rPr lang="en-US" sz="2000" i="1" dirty="0"/>
              <a:t>is it</a:t>
            </a:r>
            <a:r>
              <a:rPr lang="en-US" sz="2000" dirty="0"/>
              <a:t> that He eats and drinks with tax collectors and sinners?”</a:t>
            </a:r>
          </a:p>
        </p:txBody>
      </p:sp>
      <p:sp>
        <p:nvSpPr>
          <p:cNvPr id="59" name="Rectangle 52">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bird, tree&#10;&#10;Description automatically generated">
            <a:extLst>
              <a:ext uri="{FF2B5EF4-FFF2-40B4-BE49-F238E27FC236}">
                <a16:creationId xmlns:a16="http://schemas.microsoft.com/office/drawing/2014/main" id="{BEFA9EE1-6BD7-4C16-B865-2875EB8CA9B0}"/>
              </a:ext>
            </a:extLst>
          </p:cNvPr>
          <p:cNvPicPr>
            <a:picLocks noChangeAspect="1"/>
          </p:cNvPicPr>
          <p:nvPr/>
        </p:nvPicPr>
        <p:blipFill rotWithShape="1">
          <a:blip r:embed="rId5"/>
          <a:srcRect t="1872" b="662"/>
          <a:stretch/>
        </p:blipFill>
        <p:spPr>
          <a:xfrm>
            <a:off x="1412683" y="1922637"/>
            <a:ext cx="3876801" cy="2833922"/>
          </a:xfrm>
          <a:prstGeom prst="rect">
            <a:avLst/>
          </a:prstGeom>
        </p:spPr>
      </p:pic>
      <p:cxnSp>
        <p:nvCxnSpPr>
          <p:cNvPr id="60" name="Straight Connector 54">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A445236-60F7-438F-911F-37290D50B836}"/>
              </a:ext>
            </a:extLst>
          </p:cNvPr>
          <p:cNvSpPr>
            <a:spLocks noGrp="1"/>
          </p:cNvSpPr>
          <p:nvPr>
            <p:ph idx="1"/>
          </p:nvPr>
        </p:nvSpPr>
        <p:spPr>
          <a:xfrm>
            <a:off x="6094412" y="2556932"/>
            <a:ext cx="4802184" cy="3318936"/>
          </a:xfrm>
        </p:spPr>
        <p:txBody>
          <a:bodyPr>
            <a:normAutofit/>
          </a:bodyPr>
          <a:lstStyle/>
          <a:p>
            <a:r>
              <a:rPr lang="en-US" dirty="0"/>
              <a:t>The scribes and Pharisees were prideful in themselves and looked down on the people Jesus ate with</a:t>
            </a:r>
          </a:p>
          <a:p>
            <a:r>
              <a:rPr lang="en-US" dirty="0"/>
              <a:t>They did not question Jesus directly but asked His disciples</a:t>
            </a:r>
          </a:p>
          <a:p>
            <a:endParaRPr lang="en-US" dirty="0"/>
          </a:p>
        </p:txBody>
      </p:sp>
    </p:spTree>
    <p:extLst>
      <p:ext uri="{BB962C8B-B14F-4D97-AF65-F5344CB8AC3E}">
        <p14:creationId xmlns:p14="http://schemas.microsoft.com/office/powerpoint/2010/main" val="29578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2" name="Rectangle 7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4" name="Picture 7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7" name="Picture 7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A7DC5B90-327F-4A2D-8A74-A7AC322ADB97}"/>
              </a:ext>
            </a:extLst>
          </p:cNvPr>
          <p:cNvSpPr>
            <a:spLocks noGrp="1"/>
          </p:cNvSpPr>
          <p:nvPr>
            <p:ph type="title"/>
          </p:nvPr>
        </p:nvSpPr>
        <p:spPr>
          <a:xfrm>
            <a:off x="6094412" y="982132"/>
            <a:ext cx="4802185" cy="1303867"/>
          </a:xfrm>
        </p:spPr>
        <p:txBody>
          <a:bodyPr>
            <a:noAutofit/>
          </a:bodyPr>
          <a:lstStyle/>
          <a:p>
            <a:pPr>
              <a:lnSpc>
                <a:spcPct val="90000"/>
              </a:lnSpc>
            </a:pPr>
            <a:r>
              <a:rPr lang="en-US" sz="2000" baseline="30000" dirty="0"/>
              <a:t>17 </a:t>
            </a:r>
            <a:r>
              <a:rPr lang="en-US" sz="2000" dirty="0"/>
              <a:t>When Jesus heard </a:t>
            </a:r>
            <a:r>
              <a:rPr lang="en-US" sz="2000" i="1" dirty="0"/>
              <a:t>it,</a:t>
            </a:r>
            <a:r>
              <a:rPr lang="en-US" sz="2000" dirty="0"/>
              <a:t> He said to them, “Those who are well have no need of a physician, but those who are sick. I did not come to call </a:t>
            </a:r>
            <a:r>
              <a:rPr lang="en-US" sz="2000" i="1" dirty="0"/>
              <a:t>the</a:t>
            </a:r>
            <a:r>
              <a:rPr lang="en-US" sz="2000" dirty="0"/>
              <a:t> righteous, but sinners, to repentance.”</a:t>
            </a:r>
          </a:p>
        </p:txBody>
      </p:sp>
      <p:sp>
        <p:nvSpPr>
          <p:cNvPr id="79" name="Rectangle 7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esus is the great Physician! (With images) | Healing scriptures ...">
            <a:extLst>
              <a:ext uri="{FF2B5EF4-FFF2-40B4-BE49-F238E27FC236}">
                <a16:creationId xmlns:a16="http://schemas.microsoft.com/office/drawing/2014/main" id="{2A1E8322-C33F-42B6-8209-2F02F78E2A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464"/>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0196052-9CAE-4C59-9241-D3A2FD88987E}"/>
              </a:ext>
            </a:extLst>
          </p:cNvPr>
          <p:cNvSpPr>
            <a:spLocks noGrp="1"/>
          </p:cNvSpPr>
          <p:nvPr>
            <p:ph idx="1"/>
          </p:nvPr>
        </p:nvSpPr>
        <p:spPr>
          <a:xfrm>
            <a:off x="6094412" y="2556932"/>
            <a:ext cx="4802184" cy="3318936"/>
          </a:xfrm>
        </p:spPr>
        <p:txBody>
          <a:bodyPr>
            <a:normAutofit/>
          </a:bodyPr>
          <a:lstStyle/>
          <a:p>
            <a:r>
              <a:rPr lang="en-US" dirty="0"/>
              <a:t>A physician would be of no use if he avoided the sick</a:t>
            </a:r>
          </a:p>
          <a:p>
            <a:r>
              <a:rPr lang="en-US" dirty="0"/>
              <a:t>Jesus came to heal the spiritually sick which would include those at the table with Him</a:t>
            </a:r>
          </a:p>
        </p:txBody>
      </p:sp>
    </p:spTree>
    <p:extLst>
      <p:ext uri="{BB962C8B-B14F-4D97-AF65-F5344CB8AC3E}">
        <p14:creationId xmlns:p14="http://schemas.microsoft.com/office/powerpoint/2010/main" val="1898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383</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Jesus and Sinners</vt:lpstr>
      <vt:lpstr>13 Then He went out again by the sea; and all the multitude came to Him, and He taught them.</vt:lpstr>
      <vt:lpstr>14 As He passed by, He saw Levi the son of Alphaeus sitting at the tax office. And He said to him, “Follow Me.” So he arose and followed Him.</vt:lpstr>
      <vt:lpstr>14 As He passed by, He saw Levi the son of Alphaeus sitting at the tax office. And He said to him, “Follow Me.” So he arose and followed Him.</vt:lpstr>
      <vt:lpstr>15 Now it happened, as He was dining in Levi’s house, that many tax collectors and sinners also sat together with Jesus and His disciples; for there were many, and they followed Him.</vt:lpstr>
      <vt:lpstr>16 And when the scribes and Pharisees saw Him eating with the tax collectors and sinners, they said to His disciples, “How is it that He eats and drinks with tax collectors and sinners?”</vt:lpstr>
      <vt:lpstr>17 When Jesus heard it, He said to them, “Those who are well have no need of a physician, but those who are sick. I did not come to call the righteous, but sinners, to repentance.”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and Sinners</dc:title>
  <dc:creator>Rob Miller</dc:creator>
  <cp:lastModifiedBy>Rob Miller</cp:lastModifiedBy>
  <cp:revision>3</cp:revision>
  <dcterms:created xsi:type="dcterms:W3CDTF">2020-06-09T17:57:26Z</dcterms:created>
  <dcterms:modified xsi:type="dcterms:W3CDTF">2020-06-09T18:09:25Z</dcterms:modified>
</cp:coreProperties>
</file>