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6/15/2020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6/15/2020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6/15/2020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C695B19E-2033-4C49-8993-5DD593AB4130}"/>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0759A0E0-9A66-4ACE-B753-B889E99C5F62}"/>
              </a:ext>
            </a:extLst>
          </p:cNvPr>
          <p:cNvSpPr>
            <a:spLocks noGrp="1"/>
          </p:cNvSpPr>
          <p:nvPr>
            <p:ph type="ctrTitle"/>
          </p:nvPr>
        </p:nvSpPr>
        <p:spPr>
          <a:xfrm>
            <a:off x="2103121" y="4727173"/>
            <a:ext cx="7985759" cy="868823"/>
          </a:xfrm>
        </p:spPr>
        <p:txBody>
          <a:bodyPr anchor="b">
            <a:normAutofit/>
          </a:bodyPr>
          <a:lstStyle/>
          <a:p>
            <a:pPr algn="ctr"/>
            <a:r>
              <a:rPr lang="en-US" sz="4000" dirty="0">
                <a:solidFill>
                  <a:schemeClr val="bg1"/>
                </a:solidFill>
              </a:rPr>
              <a:t>A Question of Fasting</a:t>
            </a:r>
          </a:p>
        </p:txBody>
      </p:sp>
      <p:sp>
        <p:nvSpPr>
          <p:cNvPr id="3" name="Subtitle 2">
            <a:extLst>
              <a:ext uri="{FF2B5EF4-FFF2-40B4-BE49-F238E27FC236}">
                <a16:creationId xmlns:a16="http://schemas.microsoft.com/office/drawing/2014/main" id="{18DCB83C-1DDC-40D8-8CB4-4B4E59F0FC17}"/>
              </a:ext>
            </a:extLst>
          </p:cNvPr>
          <p:cNvSpPr>
            <a:spLocks noGrp="1"/>
          </p:cNvSpPr>
          <p:nvPr>
            <p:ph type="subTitle" idx="1"/>
          </p:nvPr>
        </p:nvSpPr>
        <p:spPr>
          <a:xfrm>
            <a:off x="2615738" y="5680637"/>
            <a:ext cx="6960524" cy="598516"/>
          </a:xfrm>
        </p:spPr>
        <p:txBody>
          <a:bodyPr anchor="t">
            <a:noAutofit/>
          </a:bodyPr>
          <a:lstStyle/>
          <a:p>
            <a:pPr algn="ctr"/>
            <a:r>
              <a:rPr lang="en-US" sz="3600" dirty="0">
                <a:solidFill>
                  <a:schemeClr val="bg1"/>
                </a:solidFill>
              </a:rPr>
              <a:t>2:18-22</a:t>
            </a:r>
          </a:p>
        </p:txBody>
      </p:sp>
    </p:spTree>
    <p:extLst>
      <p:ext uri="{BB962C8B-B14F-4D97-AF65-F5344CB8AC3E}">
        <p14:creationId xmlns:p14="http://schemas.microsoft.com/office/powerpoint/2010/main" val="278198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FE70A335-5547-4EDA-8869-A7FF4A66B537}"/>
              </a:ext>
            </a:extLst>
          </p:cNvPr>
          <p:cNvSpPr>
            <a:spLocks noGrp="1"/>
          </p:cNvSpPr>
          <p:nvPr>
            <p:ph type="title"/>
          </p:nvPr>
        </p:nvSpPr>
        <p:spPr>
          <a:xfrm>
            <a:off x="6094412" y="915246"/>
            <a:ext cx="4802185" cy="1370753"/>
          </a:xfrm>
        </p:spPr>
        <p:txBody>
          <a:bodyPr>
            <a:noAutofit/>
          </a:bodyPr>
          <a:lstStyle/>
          <a:p>
            <a:pPr algn="l">
              <a:lnSpc>
                <a:spcPct val="90000"/>
              </a:lnSpc>
            </a:pPr>
            <a:r>
              <a:rPr lang="en-US" sz="2000" dirty="0"/>
              <a:t>Mk 2:18 “</a:t>
            </a:r>
            <a:r>
              <a:rPr lang="en-US" sz="2000" baseline="30000" dirty="0"/>
              <a:t>18 </a:t>
            </a:r>
            <a:r>
              <a:rPr lang="en-US" sz="2000" dirty="0"/>
              <a:t>The disciples of John and of the Pharisees were fasting. Then they came and said to Him, “Why do the disciples of John and of the Pharisees fast, but Your disciples do not fast?”</a:t>
            </a:r>
          </a:p>
        </p:txBody>
      </p:sp>
      <p:sp>
        <p:nvSpPr>
          <p:cNvPr id="18" name="Rectangle 17">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809887BE-439D-41E6-85CE-46477DE908CB}"/>
              </a:ext>
            </a:extLst>
          </p:cNvPr>
          <p:cNvPicPr>
            <a:picLocks noChangeAspect="1"/>
          </p:cNvPicPr>
          <p:nvPr/>
        </p:nvPicPr>
        <p:blipFill>
          <a:blip r:embed="rId5"/>
          <a:stretch>
            <a:fillRect/>
          </a:stretch>
        </p:blipFill>
        <p:spPr>
          <a:xfrm>
            <a:off x="1412683" y="2520624"/>
            <a:ext cx="3876801" cy="1637948"/>
          </a:xfrm>
          <a:prstGeom prst="rect">
            <a:avLst/>
          </a:prstGeom>
        </p:spPr>
      </p:pic>
      <p:cxnSp>
        <p:nvCxnSpPr>
          <p:cNvPr id="20" name="Straight Connector 19">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7E3E302-5DE5-4FAD-901E-40948068086B}"/>
              </a:ext>
            </a:extLst>
          </p:cNvPr>
          <p:cNvSpPr>
            <a:spLocks noGrp="1"/>
          </p:cNvSpPr>
          <p:nvPr>
            <p:ph idx="1"/>
          </p:nvPr>
        </p:nvSpPr>
        <p:spPr>
          <a:xfrm>
            <a:off x="6094412" y="2556932"/>
            <a:ext cx="4802184" cy="3318936"/>
          </a:xfrm>
        </p:spPr>
        <p:txBody>
          <a:bodyPr>
            <a:normAutofit/>
          </a:bodyPr>
          <a:lstStyle/>
          <a:p>
            <a:pPr>
              <a:lnSpc>
                <a:spcPct val="90000"/>
              </a:lnSpc>
            </a:pPr>
            <a:r>
              <a:rPr lang="en-US" sz="2000" dirty="0"/>
              <a:t>Jesus and His disciples are currently feasting with sinners and tax collectors</a:t>
            </a:r>
          </a:p>
          <a:p>
            <a:pPr>
              <a:lnSpc>
                <a:spcPct val="90000"/>
              </a:lnSpc>
            </a:pPr>
            <a:endParaRPr lang="en-US" sz="2000" dirty="0"/>
          </a:p>
          <a:p>
            <a:pPr>
              <a:lnSpc>
                <a:spcPct val="90000"/>
              </a:lnSpc>
            </a:pPr>
            <a:r>
              <a:rPr lang="en-US" sz="2000" dirty="0"/>
              <a:t>Mark doesn’t identify those who are questioning Jesus</a:t>
            </a:r>
          </a:p>
          <a:p>
            <a:pPr>
              <a:lnSpc>
                <a:spcPct val="90000"/>
              </a:lnSpc>
            </a:pPr>
            <a:endParaRPr lang="en-US" sz="2000" dirty="0"/>
          </a:p>
          <a:p>
            <a:pPr>
              <a:lnSpc>
                <a:spcPct val="90000"/>
              </a:lnSpc>
            </a:pPr>
            <a:r>
              <a:rPr lang="en-US" sz="2000" dirty="0"/>
              <a:t>They addressed their concern to Jesus assuming He would take responsibility for the behavior of His disciples</a:t>
            </a:r>
          </a:p>
          <a:p>
            <a:pPr>
              <a:lnSpc>
                <a:spcPct val="90000"/>
              </a:lnSpc>
            </a:pPr>
            <a:endParaRPr lang="en-US" sz="2000" dirty="0"/>
          </a:p>
        </p:txBody>
      </p:sp>
    </p:spTree>
    <p:extLst>
      <p:ext uri="{BB962C8B-B14F-4D97-AF65-F5344CB8AC3E}">
        <p14:creationId xmlns:p14="http://schemas.microsoft.com/office/powerpoint/2010/main" val="9245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7" name="Group 24">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8" name="Rectangle 25">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8" name="Picture 27">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1" name="Picture 30">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40F3242-A2C0-4EF0-B445-221B5B3E5856}"/>
              </a:ext>
            </a:extLst>
          </p:cNvPr>
          <p:cNvSpPr>
            <a:spLocks noGrp="1"/>
          </p:cNvSpPr>
          <p:nvPr>
            <p:ph type="title"/>
          </p:nvPr>
        </p:nvSpPr>
        <p:spPr>
          <a:xfrm>
            <a:off x="6094412" y="982132"/>
            <a:ext cx="4802185" cy="1303867"/>
          </a:xfrm>
        </p:spPr>
        <p:txBody>
          <a:bodyPr>
            <a:normAutofit/>
          </a:bodyPr>
          <a:lstStyle/>
          <a:p>
            <a:pPr algn="l">
              <a:lnSpc>
                <a:spcPct val="90000"/>
              </a:lnSpc>
            </a:pPr>
            <a:r>
              <a:rPr lang="en-US" sz="2000" dirty="0"/>
              <a:t>Mk 2:19 “</a:t>
            </a:r>
            <a:r>
              <a:rPr lang="en-US" sz="2000" baseline="30000" dirty="0"/>
              <a:t>19 </a:t>
            </a:r>
            <a:r>
              <a:rPr lang="en-US" sz="2000" dirty="0"/>
              <a:t>And Jesus said to them, “Can the friends of the bridegroom fast while the bridegroom is with them? As long as they have the bridegroom with them they cannot fast.”</a:t>
            </a:r>
          </a:p>
        </p:txBody>
      </p:sp>
      <p:sp>
        <p:nvSpPr>
          <p:cNvPr id="39" name="Rectangle 32">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lackboard&#10;&#10;Description automatically generated">
            <a:extLst>
              <a:ext uri="{FF2B5EF4-FFF2-40B4-BE49-F238E27FC236}">
                <a16:creationId xmlns:a16="http://schemas.microsoft.com/office/drawing/2014/main" id="{A4C5B275-7C08-4A55-8B7B-C518515C1829}"/>
              </a:ext>
            </a:extLst>
          </p:cNvPr>
          <p:cNvPicPr>
            <a:picLocks noChangeAspect="1"/>
          </p:cNvPicPr>
          <p:nvPr/>
        </p:nvPicPr>
        <p:blipFill rotWithShape="1">
          <a:blip r:embed="rId5"/>
          <a:srcRect l="15767" r="7283" b="-1"/>
          <a:stretch/>
        </p:blipFill>
        <p:spPr>
          <a:xfrm>
            <a:off x="1412683" y="1922625"/>
            <a:ext cx="3876801" cy="2833946"/>
          </a:xfrm>
          <a:prstGeom prst="rect">
            <a:avLst/>
          </a:prstGeom>
        </p:spPr>
      </p:pic>
      <p:cxnSp>
        <p:nvCxnSpPr>
          <p:cNvPr id="40" name="Straight Connector 34">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3D53AE5-4108-4484-941D-788DC8428D3C}"/>
              </a:ext>
            </a:extLst>
          </p:cNvPr>
          <p:cNvSpPr>
            <a:spLocks noGrp="1"/>
          </p:cNvSpPr>
          <p:nvPr>
            <p:ph idx="1"/>
          </p:nvPr>
        </p:nvSpPr>
        <p:spPr>
          <a:xfrm>
            <a:off x="6094412" y="2556932"/>
            <a:ext cx="4802184" cy="3318936"/>
          </a:xfrm>
        </p:spPr>
        <p:txBody>
          <a:bodyPr>
            <a:noAutofit/>
          </a:bodyPr>
          <a:lstStyle/>
          <a:p>
            <a:pPr>
              <a:lnSpc>
                <a:spcPct val="90000"/>
              </a:lnSpc>
            </a:pPr>
            <a:r>
              <a:rPr lang="en-US" sz="2100" dirty="0"/>
              <a:t>In this metaphor Jesus is the bridegroom</a:t>
            </a:r>
          </a:p>
          <a:p>
            <a:pPr>
              <a:lnSpc>
                <a:spcPct val="90000"/>
              </a:lnSpc>
            </a:pPr>
            <a:endParaRPr lang="en-US" sz="2100" dirty="0"/>
          </a:p>
          <a:p>
            <a:pPr>
              <a:lnSpc>
                <a:spcPct val="90000"/>
              </a:lnSpc>
            </a:pPr>
            <a:r>
              <a:rPr lang="en-US" sz="2100" dirty="0"/>
              <a:t>The disciples are celebrating following Jesus who is an amazing teacher and healer</a:t>
            </a:r>
          </a:p>
          <a:p>
            <a:pPr>
              <a:lnSpc>
                <a:spcPct val="90000"/>
              </a:lnSpc>
            </a:pPr>
            <a:endParaRPr lang="en-US" sz="2100" dirty="0"/>
          </a:p>
          <a:p>
            <a:pPr>
              <a:lnSpc>
                <a:spcPct val="90000"/>
              </a:lnSpc>
            </a:pPr>
            <a:r>
              <a:rPr lang="en-US" sz="2100" dirty="0"/>
              <a:t>Why would they feel a need to fast when things are going so well</a:t>
            </a:r>
          </a:p>
        </p:txBody>
      </p:sp>
    </p:spTree>
    <p:extLst>
      <p:ext uri="{BB962C8B-B14F-4D97-AF65-F5344CB8AC3E}">
        <p14:creationId xmlns:p14="http://schemas.microsoft.com/office/powerpoint/2010/main" val="254523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A988571A-5567-4A61-8F56-C8CEBB457E6D}"/>
              </a:ext>
            </a:extLst>
          </p:cNvPr>
          <p:cNvSpPr>
            <a:spLocks noGrp="1"/>
          </p:cNvSpPr>
          <p:nvPr>
            <p:ph type="title"/>
          </p:nvPr>
        </p:nvSpPr>
        <p:spPr>
          <a:xfrm>
            <a:off x="6094412" y="982132"/>
            <a:ext cx="4802185" cy="1303867"/>
          </a:xfrm>
        </p:spPr>
        <p:txBody>
          <a:bodyPr>
            <a:normAutofit/>
          </a:bodyPr>
          <a:lstStyle/>
          <a:p>
            <a:pPr algn="l">
              <a:lnSpc>
                <a:spcPct val="90000"/>
              </a:lnSpc>
            </a:pPr>
            <a:r>
              <a:rPr lang="en-US" sz="2100" dirty="0"/>
              <a:t>Mk 2:20 “</a:t>
            </a:r>
            <a:r>
              <a:rPr lang="en-US" sz="2100" baseline="30000" dirty="0"/>
              <a:t>20 </a:t>
            </a:r>
            <a:r>
              <a:rPr lang="en-US" sz="2100" dirty="0"/>
              <a:t>But the days will come when the bridegroom will be taken away from them, and then they will fast in those days.”</a:t>
            </a:r>
          </a:p>
        </p:txBody>
      </p:sp>
      <p:sp>
        <p:nvSpPr>
          <p:cNvPr id="18" name="Rectangle 17">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lackboard&#10;&#10;Description automatically generated">
            <a:extLst>
              <a:ext uri="{FF2B5EF4-FFF2-40B4-BE49-F238E27FC236}">
                <a16:creationId xmlns:a16="http://schemas.microsoft.com/office/drawing/2014/main" id="{374FA015-26ED-44A2-924F-C2EA7DF6F1EB}"/>
              </a:ext>
            </a:extLst>
          </p:cNvPr>
          <p:cNvPicPr>
            <a:picLocks noChangeAspect="1"/>
          </p:cNvPicPr>
          <p:nvPr/>
        </p:nvPicPr>
        <p:blipFill>
          <a:blip r:embed="rId5"/>
          <a:stretch>
            <a:fillRect/>
          </a:stretch>
        </p:blipFill>
        <p:spPr>
          <a:xfrm>
            <a:off x="1412683" y="2249248"/>
            <a:ext cx="3876801" cy="2180700"/>
          </a:xfrm>
          <a:prstGeom prst="rect">
            <a:avLst/>
          </a:prstGeom>
        </p:spPr>
      </p:pic>
      <p:cxnSp>
        <p:nvCxnSpPr>
          <p:cNvPr id="20" name="Straight Connector 19">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D0F038E-9C15-4DCD-81C7-2B43B05527F3}"/>
              </a:ext>
            </a:extLst>
          </p:cNvPr>
          <p:cNvSpPr>
            <a:spLocks noGrp="1"/>
          </p:cNvSpPr>
          <p:nvPr>
            <p:ph idx="1"/>
          </p:nvPr>
        </p:nvSpPr>
        <p:spPr>
          <a:xfrm>
            <a:off x="6094412" y="2556932"/>
            <a:ext cx="4802184" cy="3318936"/>
          </a:xfrm>
        </p:spPr>
        <p:txBody>
          <a:bodyPr>
            <a:normAutofit/>
          </a:bodyPr>
          <a:lstStyle/>
          <a:p>
            <a:r>
              <a:rPr lang="en-US" dirty="0"/>
              <a:t>Jesus explains that there will come a time when He will no longer be with His disciples</a:t>
            </a:r>
          </a:p>
          <a:p>
            <a:endParaRPr lang="en-US" dirty="0"/>
          </a:p>
          <a:p>
            <a:r>
              <a:rPr lang="en-US" dirty="0"/>
              <a:t>It is at this time that His disciples will be sorrowful and fast</a:t>
            </a:r>
          </a:p>
        </p:txBody>
      </p:sp>
    </p:spTree>
    <p:extLst>
      <p:ext uri="{BB962C8B-B14F-4D97-AF65-F5344CB8AC3E}">
        <p14:creationId xmlns:p14="http://schemas.microsoft.com/office/powerpoint/2010/main" val="15336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B5C5A233-B441-4DB2-BF60-29962C37BA2D}"/>
              </a:ext>
            </a:extLst>
          </p:cNvPr>
          <p:cNvSpPr>
            <a:spLocks noGrp="1"/>
          </p:cNvSpPr>
          <p:nvPr>
            <p:ph type="title"/>
          </p:nvPr>
        </p:nvSpPr>
        <p:spPr>
          <a:xfrm>
            <a:off x="6094412" y="982132"/>
            <a:ext cx="4802185" cy="1303867"/>
          </a:xfrm>
        </p:spPr>
        <p:txBody>
          <a:bodyPr>
            <a:normAutofit/>
          </a:bodyPr>
          <a:lstStyle/>
          <a:p>
            <a:pPr algn="l">
              <a:lnSpc>
                <a:spcPct val="90000"/>
              </a:lnSpc>
            </a:pPr>
            <a:r>
              <a:rPr lang="en-US" sz="2100" dirty="0"/>
              <a:t>Mk 2:21“</a:t>
            </a:r>
            <a:r>
              <a:rPr lang="en-US" sz="2100" baseline="30000" dirty="0"/>
              <a:t>21 </a:t>
            </a:r>
            <a:r>
              <a:rPr lang="en-US" sz="2100" dirty="0"/>
              <a:t>No one sews a piece of unshrunk cloth on an old garment; or else the new piece pulls away from the old, and the tear is made worse.</a:t>
            </a:r>
          </a:p>
        </p:txBody>
      </p:sp>
      <p:sp>
        <p:nvSpPr>
          <p:cNvPr id="18" name="Rectangle 17">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lackboard&#10;&#10;Description automatically generated">
            <a:extLst>
              <a:ext uri="{FF2B5EF4-FFF2-40B4-BE49-F238E27FC236}">
                <a16:creationId xmlns:a16="http://schemas.microsoft.com/office/drawing/2014/main" id="{21AD0FA4-319E-42B6-A5D4-1CE3FB574110}"/>
              </a:ext>
            </a:extLst>
          </p:cNvPr>
          <p:cNvPicPr>
            <a:picLocks noChangeAspect="1"/>
          </p:cNvPicPr>
          <p:nvPr/>
        </p:nvPicPr>
        <p:blipFill>
          <a:blip r:embed="rId5"/>
          <a:stretch>
            <a:fillRect/>
          </a:stretch>
        </p:blipFill>
        <p:spPr>
          <a:xfrm>
            <a:off x="1412683" y="2249248"/>
            <a:ext cx="3876801" cy="2180700"/>
          </a:xfrm>
          <a:prstGeom prst="rect">
            <a:avLst/>
          </a:prstGeom>
        </p:spPr>
      </p:pic>
      <p:cxnSp>
        <p:nvCxnSpPr>
          <p:cNvPr id="20" name="Straight Connector 19">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C45DEE78-ED95-4AC2-857C-D7EB9A4E45EC}"/>
              </a:ext>
            </a:extLst>
          </p:cNvPr>
          <p:cNvSpPr>
            <a:spLocks noGrp="1"/>
          </p:cNvSpPr>
          <p:nvPr>
            <p:ph idx="1"/>
          </p:nvPr>
        </p:nvSpPr>
        <p:spPr>
          <a:xfrm>
            <a:off x="6094412" y="2556932"/>
            <a:ext cx="4802184" cy="3318936"/>
          </a:xfrm>
        </p:spPr>
        <p:txBody>
          <a:bodyPr>
            <a:normAutofit/>
          </a:bodyPr>
          <a:lstStyle/>
          <a:p>
            <a:pPr>
              <a:lnSpc>
                <a:spcPct val="90000"/>
              </a:lnSpc>
            </a:pPr>
            <a:r>
              <a:rPr lang="en-US" sz="2200" dirty="0"/>
              <a:t>A new patch will shrink when washed and tear the old garment</a:t>
            </a:r>
          </a:p>
          <a:p>
            <a:pPr>
              <a:lnSpc>
                <a:spcPct val="90000"/>
              </a:lnSpc>
            </a:pPr>
            <a:endParaRPr lang="en-US" sz="2200" dirty="0"/>
          </a:p>
          <a:p>
            <a:pPr>
              <a:lnSpc>
                <a:spcPct val="90000"/>
              </a:lnSpc>
            </a:pPr>
            <a:r>
              <a:rPr lang="en-US" sz="2200" dirty="0"/>
              <a:t>The new hold would be worse than the first</a:t>
            </a:r>
          </a:p>
          <a:p>
            <a:pPr>
              <a:lnSpc>
                <a:spcPct val="90000"/>
              </a:lnSpc>
            </a:pPr>
            <a:endParaRPr lang="en-US" sz="2200" dirty="0"/>
          </a:p>
          <a:p>
            <a:pPr>
              <a:lnSpc>
                <a:spcPct val="90000"/>
              </a:lnSpc>
            </a:pPr>
            <a:r>
              <a:rPr lang="en-US" sz="2200" dirty="0"/>
              <a:t>The point is that the old cannot be blended with the new</a:t>
            </a:r>
          </a:p>
        </p:txBody>
      </p:sp>
    </p:spTree>
    <p:extLst>
      <p:ext uri="{BB962C8B-B14F-4D97-AF65-F5344CB8AC3E}">
        <p14:creationId xmlns:p14="http://schemas.microsoft.com/office/powerpoint/2010/main" val="10503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CD981C6-3EC5-4C3F-97F0-FE195DDA34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093D8CF8-345C-4770-ACE7-5B9922492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1AADDD6-E336-430F-A143-E1449FFBDEA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D3D05261-D481-47F2-AC96-E7DCF933D2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A64A2D2E-27E9-4C54-AD41-D18C3AE90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3335F48-A05B-443B-AB98-E17241148CE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4B1A363B-5FCE-4BA3-86EA-4A95DF5B3F1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AE781529-3B44-4979-B258-9921224E527B}"/>
              </a:ext>
            </a:extLst>
          </p:cNvPr>
          <p:cNvSpPr>
            <a:spLocks noGrp="1"/>
          </p:cNvSpPr>
          <p:nvPr>
            <p:ph type="title"/>
          </p:nvPr>
        </p:nvSpPr>
        <p:spPr>
          <a:xfrm>
            <a:off x="6094412" y="758954"/>
            <a:ext cx="4802185" cy="1527045"/>
          </a:xfrm>
        </p:spPr>
        <p:txBody>
          <a:bodyPr>
            <a:noAutofit/>
          </a:bodyPr>
          <a:lstStyle/>
          <a:p>
            <a:pPr>
              <a:lnSpc>
                <a:spcPct val="90000"/>
              </a:lnSpc>
            </a:pPr>
            <a:r>
              <a:rPr lang="en-US" sz="2000" dirty="0"/>
              <a:t>Mk 2:22 “</a:t>
            </a:r>
            <a:r>
              <a:rPr lang="en-US" sz="2000" baseline="30000" dirty="0"/>
              <a:t>22 </a:t>
            </a:r>
            <a:r>
              <a:rPr lang="en-US" sz="2000" dirty="0"/>
              <a:t>And no one puts new wine into old wineskins; or else the new wine bursts the wineskins, the wine is spilled, and the wineskins are ruined. But new wine must be put into new wineskins.”</a:t>
            </a:r>
          </a:p>
        </p:txBody>
      </p:sp>
      <p:sp>
        <p:nvSpPr>
          <p:cNvPr id="18" name="Rectangle 17">
            <a:extLst>
              <a:ext uri="{FF2B5EF4-FFF2-40B4-BE49-F238E27FC236}">
                <a16:creationId xmlns:a16="http://schemas.microsoft.com/office/drawing/2014/main" id="{56202298-0030-4CC3-9BE1-94DE4227F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blackboard&#10;&#10;Description automatically generated">
            <a:extLst>
              <a:ext uri="{FF2B5EF4-FFF2-40B4-BE49-F238E27FC236}">
                <a16:creationId xmlns:a16="http://schemas.microsoft.com/office/drawing/2014/main" id="{48A1A991-BD92-48D3-AFD3-CDCB277EF6FA}"/>
              </a:ext>
            </a:extLst>
          </p:cNvPr>
          <p:cNvPicPr>
            <a:picLocks noChangeAspect="1"/>
          </p:cNvPicPr>
          <p:nvPr/>
        </p:nvPicPr>
        <p:blipFill>
          <a:blip r:embed="rId5"/>
          <a:stretch>
            <a:fillRect/>
          </a:stretch>
        </p:blipFill>
        <p:spPr>
          <a:xfrm>
            <a:off x="1412683" y="2249248"/>
            <a:ext cx="3876801" cy="2180700"/>
          </a:xfrm>
          <a:prstGeom prst="rect">
            <a:avLst/>
          </a:prstGeom>
        </p:spPr>
      </p:pic>
      <p:cxnSp>
        <p:nvCxnSpPr>
          <p:cNvPr id="20" name="Straight Connector 19">
            <a:extLst>
              <a:ext uri="{FF2B5EF4-FFF2-40B4-BE49-F238E27FC236}">
                <a16:creationId xmlns:a16="http://schemas.microsoft.com/office/drawing/2014/main" id="{23E9AB96-F9B3-463D-BA23-961C1B0E6F8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34262CF-08CC-4853-8FB4-98EB4FD214CF}"/>
              </a:ext>
            </a:extLst>
          </p:cNvPr>
          <p:cNvSpPr>
            <a:spLocks noGrp="1"/>
          </p:cNvSpPr>
          <p:nvPr>
            <p:ph idx="1"/>
          </p:nvPr>
        </p:nvSpPr>
        <p:spPr>
          <a:xfrm>
            <a:off x="6094412" y="2556932"/>
            <a:ext cx="4802184" cy="3318936"/>
          </a:xfrm>
        </p:spPr>
        <p:txBody>
          <a:bodyPr>
            <a:normAutofit/>
          </a:bodyPr>
          <a:lstStyle/>
          <a:p>
            <a:pPr>
              <a:lnSpc>
                <a:spcPct val="90000"/>
              </a:lnSpc>
            </a:pPr>
            <a:r>
              <a:rPr lang="en-US" sz="2000" dirty="0"/>
              <a:t>Old skins have already been stretched and are no longer flexible</a:t>
            </a:r>
          </a:p>
          <a:p>
            <a:pPr>
              <a:lnSpc>
                <a:spcPct val="90000"/>
              </a:lnSpc>
            </a:pPr>
            <a:endParaRPr lang="en-US" sz="2000" dirty="0"/>
          </a:p>
          <a:p>
            <a:pPr>
              <a:lnSpc>
                <a:spcPct val="90000"/>
              </a:lnSpc>
            </a:pPr>
            <a:r>
              <a:rPr lang="en-US" sz="2000" dirty="0"/>
              <a:t>If you put new wine in old wineskins, the new wine will ferment and expand breaking the inflexible skins</a:t>
            </a:r>
          </a:p>
          <a:p>
            <a:pPr>
              <a:lnSpc>
                <a:spcPct val="90000"/>
              </a:lnSpc>
            </a:pPr>
            <a:endParaRPr lang="en-US" sz="2000" dirty="0"/>
          </a:p>
          <a:p>
            <a:pPr>
              <a:lnSpc>
                <a:spcPct val="90000"/>
              </a:lnSpc>
            </a:pPr>
            <a:r>
              <a:rPr lang="en-US" sz="2000" dirty="0"/>
              <a:t>The point is simply that the old and new are incompatible</a:t>
            </a:r>
          </a:p>
        </p:txBody>
      </p:sp>
    </p:spTree>
    <p:extLst>
      <p:ext uri="{BB962C8B-B14F-4D97-AF65-F5344CB8AC3E}">
        <p14:creationId xmlns:p14="http://schemas.microsoft.com/office/powerpoint/2010/main" val="53171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AEF875C-FAAF-47DD-875A-AEEBA15CC447}"/>
              </a:ext>
            </a:extLst>
          </p:cNvPr>
          <p:cNvSpPr>
            <a:spLocks noGrp="1"/>
          </p:cNvSpPr>
          <p:nvPr>
            <p:ph type="title"/>
          </p:nvPr>
        </p:nvSpPr>
        <p:spPr>
          <a:xfrm>
            <a:off x="952108" y="954756"/>
            <a:ext cx="2730414" cy="4946003"/>
          </a:xfrm>
        </p:spPr>
        <p:txBody>
          <a:bodyPr>
            <a:normAutofit/>
          </a:bodyPr>
          <a:lstStyle/>
          <a:p>
            <a:pPr algn="l"/>
            <a:r>
              <a:rPr lang="en-US" sz="3600" dirty="0">
                <a:solidFill>
                  <a:srgbClr val="FFFFFF"/>
                </a:solidFill>
              </a:rPr>
              <a:t>The Time for Change has Come</a:t>
            </a:r>
          </a:p>
        </p:txBody>
      </p:sp>
      <p:sp>
        <p:nvSpPr>
          <p:cNvPr id="19"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606CD1-3769-4667-BD9A-998CF5D037A5}"/>
              </a:ext>
            </a:extLst>
          </p:cNvPr>
          <p:cNvSpPr>
            <a:spLocks noGrp="1"/>
          </p:cNvSpPr>
          <p:nvPr>
            <p:ph idx="1"/>
          </p:nvPr>
        </p:nvSpPr>
        <p:spPr>
          <a:xfrm>
            <a:off x="5140934" y="469900"/>
            <a:ext cx="5953630" cy="5405968"/>
          </a:xfrm>
        </p:spPr>
        <p:txBody>
          <a:bodyPr anchor="ctr">
            <a:normAutofit/>
          </a:bodyPr>
          <a:lstStyle/>
          <a:p>
            <a:r>
              <a:rPr lang="en-US" dirty="0">
                <a:solidFill>
                  <a:srgbClr val="212121"/>
                </a:solidFill>
              </a:rPr>
              <a:t>Jesus’ teachings are the new wine</a:t>
            </a:r>
          </a:p>
          <a:p>
            <a:endParaRPr lang="en-US" dirty="0">
              <a:solidFill>
                <a:srgbClr val="212121"/>
              </a:solidFill>
            </a:endParaRPr>
          </a:p>
          <a:p>
            <a:r>
              <a:rPr lang="en-US" dirty="0">
                <a:solidFill>
                  <a:srgbClr val="212121"/>
                </a:solidFill>
              </a:rPr>
              <a:t>The scribes, pharisees, and priests represent the old way of doing things (old wineskins)</a:t>
            </a:r>
          </a:p>
          <a:p>
            <a:endParaRPr lang="en-US" dirty="0">
              <a:solidFill>
                <a:srgbClr val="212121"/>
              </a:solidFill>
            </a:endParaRPr>
          </a:p>
          <a:p>
            <a:r>
              <a:rPr lang="en-US" dirty="0">
                <a:solidFill>
                  <a:srgbClr val="212121"/>
                </a:solidFill>
              </a:rPr>
              <a:t>Jesus and His teachings cannot be bottled in the old wineskins (Mixed with old rituals)</a:t>
            </a:r>
          </a:p>
        </p:txBody>
      </p:sp>
    </p:spTree>
    <p:extLst>
      <p:ext uri="{BB962C8B-B14F-4D97-AF65-F5344CB8AC3E}">
        <p14:creationId xmlns:p14="http://schemas.microsoft.com/office/powerpoint/2010/main" val="39617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415</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A Question of Fasting</vt:lpstr>
      <vt:lpstr>Mk 2:18 “18 The disciples of John and of the Pharisees were fasting. Then they came and said to Him, “Why do the disciples of John and of the Pharisees fast, but Your disciples do not fast?”</vt:lpstr>
      <vt:lpstr>Mk 2:19 “19 And Jesus said to them, “Can the friends of the bridegroom fast while the bridegroom is with them? As long as they have the bridegroom with them they cannot fast.”</vt:lpstr>
      <vt:lpstr>Mk 2:20 “20 But the days will come when the bridegroom will be taken away from them, and then they will fast in those days.”</vt:lpstr>
      <vt:lpstr>Mk 2:21“21 No one sews a piece of unshrunk cloth on an old garment; or else the new piece pulls away from the old, and the tear is made worse.</vt:lpstr>
      <vt:lpstr>Mk 2:22 “22 And no one puts new wine into old wineskins; or else the new wine bursts the wineskins, the wine is spilled, and the wineskins are ruined. But new wine must be put into new wineskins.”</vt:lpstr>
      <vt:lpstr>The Time for Change has 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Fasting</dc:title>
  <dc:creator>Rob Miller</dc:creator>
  <cp:lastModifiedBy>Rob Miller</cp:lastModifiedBy>
  <cp:revision>3</cp:revision>
  <dcterms:created xsi:type="dcterms:W3CDTF">2020-06-16T03:32:26Z</dcterms:created>
  <dcterms:modified xsi:type="dcterms:W3CDTF">2020-06-16T03:51:59Z</dcterms:modified>
</cp:coreProperties>
</file>