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5"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CD07B-C227-4DEF-8B16-09BA7D67C930}" type="datetimeFigureOut">
              <a:rPr lang="en-US" smtClean="0"/>
              <a:t>6/22/2020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56664-F79A-43B4-B586-F8084CC89FB7}" type="slidenum">
              <a:rPr lang="en-US" smtClean="0"/>
              <a:t>‹#›</a:t>
            </a:fld>
            <a:endParaRPr lang="en-US"/>
          </a:p>
        </p:txBody>
      </p:sp>
    </p:spTree>
    <p:extLst>
      <p:ext uri="{BB962C8B-B14F-4D97-AF65-F5344CB8AC3E}">
        <p14:creationId xmlns:p14="http://schemas.microsoft.com/office/powerpoint/2010/main" val="551455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D291B17-9318-49DB-B28B-6E5994AE9581}" type="datetime1">
              <a:rPr lang="en-US" smtClean="0"/>
              <a:t>6/22/2020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3A98EE3D-8CD1-4C3F-BD1C-C98C9596463C}"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5532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91B17-9318-49DB-B28B-6E5994AE9581}" type="datetime1">
              <a:rPr lang="en-US" smtClean="0"/>
              <a:t>6/22/2020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3741368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50709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780419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835895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88202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693002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7589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1361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DD82B9-B8EE-4375-B6FF-88FA6ABB15D9}" type="datetime1">
              <a:rPr lang="en-US" smtClean="0"/>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92631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497495-0637-405E-AE64-5CC7506D51F5}" type="datetime1">
              <a:rPr lang="en-US" smtClean="0"/>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5718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6/22/2020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6825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6/22/2020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0133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6/22/2020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815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6/22/2020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3096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2884F1-FFEA-405F-9602-3DCA865EDA4E}" type="datetime1">
              <a:rPr lang="en-US" smtClean="0"/>
              <a:t>6/22/2020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206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6/22/2020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27457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D291B17-9318-49DB-B28B-6E5994AE9581}" type="datetime1">
              <a:rPr lang="en-US" smtClean="0"/>
              <a:t>6/22/2020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257392094"/>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9A0E0-9A66-4ACE-B753-B889E99C5F62}"/>
              </a:ext>
            </a:extLst>
          </p:cNvPr>
          <p:cNvSpPr>
            <a:spLocks noGrp="1"/>
          </p:cNvSpPr>
          <p:nvPr>
            <p:ph type="ctrTitle" idx="4294967295"/>
          </p:nvPr>
        </p:nvSpPr>
        <p:spPr>
          <a:xfrm>
            <a:off x="0" y="4727575"/>
            <a:ext cx="7985125" cy="868363"/>
          </a:xfrm>
        </p:spPr>
        <p:txBody>
          <a:bodyPr anchor="b">
            <a:normAutofit/>
          </a:bodyPr>
          <a:lstStyle/>
          <a:p>
            <a:pPr algn="ctr"/>
            <a:r>
              <a:rPr lang="en-US" sz="4000" dirty="0">
                <a:solidFill>
                  <a:schemeClr val="bg1"/>
                </a:solidFill>
              </a:rPr>
              <a:t>A Question of Fasting</a:t>
            </a:r>
          </a:p>
        </p:txBody>
      </p:sp>
      <p:pic>
        <p:nvPicPr>
          <p:cNvPr id="6" name="Picture 5" descr="A close up of a sign&#10;&#10;Description automatically generated">
            <a:extLst>
              <a:ext uri="{FF2B5EF4-FFF2-40B4-BE49-F238E27FC236}">
                <a16:creationId xmlns:a16="http://schemas.microsoft.com/office/drawing/2014/main" id="{28D25C46-3E2D-4440-AAD1-3DE241EC7A4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8198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7E4F490-FA76-4FF0-B36A-72B01E1175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5C8C51A-4ECF-4857-8298-6C8334C7F8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41C46E-A2A6-4DF0-84BD-502A2E56D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sq">
            <a:solidFill>
              <a:srgbClr val="FFFFFF">
                <a:alpha val="80000"/>
              </a:srgbClr>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3E2C46F-07F5-4CD3-A9E9-E5C29D235CA9}"/>
              </a:ext>
            </a:extLst>
          </p:cNvPr>
          <p:cNvSpPr>
            <a:spLocks noGrp="1"/>
          </p:cNvSpPr>
          <p:nvPr>
            <p:ph type="title"/>
          </p:nvPr>
        </p:nvSpPr>
        <p:spPr>
          <a:xfrm>
            <a:off x="952108" y="954756"/>
            <a:ext cx="2730414" cy="4946003"/>
          </a:xfrm>
        </p:spPr>
        <p:txBody>
          <a:bodyPr>
            <a:normAutofit/>
          </a:bodyPr>
          <a:lstStyle/>
          <a:p>
            <a:pPr>
              <a:lnSpc>
                <a:spcPct val="90000"/>
              </a:lnSpc>
            </a:pPr>
            <a:r>
              <a:rPr lang="en-US" sz="3400" baseline="30000" dirty="0">
                <a:solidFill>
                  <a:srgbClr val="FFFFFF"/>
                </a:solidFill>
              </a:rPr>
              <a:t>6 </a:t>
            </a:r>
            <a:r>
              <a:rPr lang="en-US" sz="3400" dirty="0">
                <a:solidFill>
                  <a:srgbClr val="FFFFFF"/>
                </a:solidFill>
              </a:rPr>
              <a:t>Then the Pharisees went out and immediately plotted with the Herodians against Him, how they might destroy Him.”</a:t>
            </a:r>
          </a:p>
        </p:txBody>
      </p:sp>
      <p:sp>
        <p:nvSpPr>
          <p:cNvPr id="14" name="Rectangle 13">
            <a:extLst>
              <a:ext uri="{FF2B5EF4-FFF2-40B4-BE49-F238E27FC236}">
                <a16:creationId xmlns:a16="http://schemas.microsoft.com/office/drawing/2014/main" id="{67CE4C0A-D88E-41BB-8F06-8C0E2604B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90000"/>
              <a:lumOff val="10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B9A3D86-EE4C-4D91-948C-04D2B4D83D3F}"/>
              </a:ext>
            </a:extLst>
          </p:cNvPr>
          <p:cNvSpPr>
            <a:spLocks noGrp="1"/>
          </p:cNvSpPr>
          <p:nvPr>
            <p:ph idx="1"/>
          </p:nvPr>
        </p:nvSpPr>
        <p:spPr>
          <a:xfrm>
            <a:off x="5150360" y="469900"/>
            <a:ext cx="5953630" cy="5405968"/>
          </a:xfrm>
        </p:spPr>
        <p:txBody>
          <a:bodyPr anchor="ctr">
            <a:normAutofit/>
          </a:bodyPr>
          <a:lstStyle/>
          <a:p>
            <a:r>
              <a:rPr lang="en-US" dirty="0">
                <a:solidFill>
                  <a:schemeClr val="tx1"/>
                </a:solidFill>
              </a:rPr>
              <a:t>The Pharisees become so angry with Christ at this point that they began to work with the Herodians on a way to kill Him</a:t>
            </a:r>
          </a:p>
          <a:p>
            <a:endParaRPr lang="en-US" dirty="0">
              <a:solidFill>
                <a:schemeClr val="tx1"/>
              </a:solidFill>
            </a:endParaRPr>
          </a:p>
          <a:p>
            <a:r>
              <a:rPr lang="en-US" dirty="0">
                <a:solidFill>
                  <a:schemeClr val="tx1"/>
                </a:solidFill>
              </a:rPr>
              <a:t>Under any other circumstances the Pharisees would want nothing to do with the Herodians</a:t>
            </a:r>
          </a:p>
          <a:p>
            <a:endParaRPr lang="en-US" dirty="0">
              <a:solidFill>
                <a:schemeClr val="tx1"/>
              </a:solidFill>
            </a:endParaRPr>
          </a:p>
          <a:p>
            <a:r>
              <a:rPr lang="en-US" dirty="0">
                <a:solidFill>
                  <a:schemeClr val="tx1"/>
                </a:solidFill>
              </a:rPr>
              <a:t>This is a perfect example of the concept the enemy of my enemy is my friend</a:t>
            </a:r>
          </a:p>
        </p:txBody>
      </p:sp>
    </p:spTree>
    <p:extLst>
      <p:ext uri="{BB962C8B-B14F-4D97-AF65-F5344CB8AC3E}">
        <p14:creationId xmlns:p14="http://schemas.microsoft.com/office/powerpoint/2010/main" val="10231624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7E4F490-FA76-4FF0-B36A-72B01E1175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5C8C51A-4ECF-4857-8298-6C8334C7F8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41C46E-A2A6-4DF0-84BD-502A2E56D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sq">
            <a:solidFill>
              <a:srgbClr val="FFFFFF">
                <a:alpha val="80000"/>
              </a:srgbClr>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F795C9C-A057-46F7-90F4-7620FAB8457A}"/>
              </a:ext>
            </a:extLst>
          </p:cNvPr>
          <p:cNvSpPr>
            <a:spLocks noGrp="1"/>
          </p:cNvSpPr>
          <p:nvPr>
            <p:ph type="title"/>
          </p:nvPr>
        </p:nvSpPr>
        <p:spPr>
          <a:xfrm>
            <a:off x="952108" y="954756"/>
            <a:ext cx="2730414" cy="4946003"/>
          </a:xfrm>
        </p:spPr>
        <p:txBody>
          <a:bodyPr>
            <a:normAutofit/>
          </a:bodyPr>
          <a:lstStyle/>
          <a:p>
            <a:pPr>
              <a:lnSpc>
                <a:spcPct val="90000"/>
              </a:lnSpc>
            </a:pPr>
            <a:r>
              <a:rPr lang="en-US" sz="2400" dirty="0">
                <a:solidFill>
                  <a:srgbClr val="FFFFFF"/>
                </a:solidFill>
              </a:rPr>
              <a:t>Mk 2:23-24 “</a:t>
            </a:r>
            <a:r>
              <a:rPr lang="en-US" sz="2400" baseline="30000" dirty="0">
                <a:solidFill>
                  <a:srgbClr val="FFFFFF"/>
                </a:solidFill>
              </a:rPr>
              <a:t>23 </a:t>
            </a:r>
            <a:r>
              <a:rPr lang="en-US" sz="2400" dirty="0">
                <a:solidFill>
                  <a:srgbClr val="FFFFFF"/>
                </a:solidFill>
              </a:rPr>
              <a:t>Now it happened that He went through the </a:t>
            </a:r>
            <a:r>
              <a:rPr lang="en-US" sz="2400" dirty="0" err="1">
                <a:solidFill>
                  <a:srgbClr val="FFFFFF"/>
                </a:solidFill>
              </a:rPr>
              <a:t>grainfields</a:t>
            </a:r>
            <a:r>
              <a:rPr lang="en-US" sz="2400" dirty="0">
                <a:solidFill>
                  <a:srgbClr val="FFFFFF"/>
                </a:solidFill>
              </a:rPr>
              <a:t> on the Sabbath; and as they went His disciples began to pluck the heads of grain. </a:t>
            </a:r>
            <a:r>
              <a:rPr lang="en-US" sz="2400" baseline="30000" dirty="0">
                <a:solidFill>
                  <a:srgbClr val="FFFFFF"/>
                </a:solidFill>
              </a:rPr>
              <a:t>24 </a:t>
            </a:r>
            <a:r>
              <a:rPr lang="en-US" sz="2400" dirty="0">
                <a:solidFill>
                  <a:srgbClr val="FFFFFF"/>
                </a:solidFill>
              </a:rPr>
              <a:t>And the Pharisees said to Him, “Look, why do they do what is not lawful on the Sabbath?”</a:t>
            </a:r>
            <a:br>
              <a:rPr lang="en-US" sz="2400" dirty="0">
                <a:solidFill>
                  <a:srgbClr val="FFFFFF"/>
                </a:solidFill>
              </a:rPr>
            </a:br>
            <a:endParaRPr lang="en-US" sz="2400" dirty="0">
              <a:solidFill>
                <a:srgbClr val="FFFFFF"/>
              </a:solidFill>
            </a:endParaRPr>
          </a:p>
        </p:txBody>
      </p:sp>
      <p:sp>
        <p:nvSpPr>
          <p:cNvPr id="14" name="Rectangle 13">
            <a:extLst>
              <a:ext uri="{FF2B5EF4-FFF2-40B4-BE49-F238E27FC236}">
                <a16:creationId xmlns:a16="http://schemas.microsoft.com/office/drawing/2014/main" id="{67CE4C0A-D88E-41BB-8F06-8C0E2604B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90000"/>
              <a:lumOff val="10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E4C80BE-EC4E-4D08-B400-5A032FCF513E}"/>
              </a:ext>
            </a:extLst>
          </p:cNvPr>
          <p:cNvSpPr>
            <a:spLocks noGrp="1"/>
          </p:cNvSpPr>
          <p:nvPr>
            <p:ph idx="1"/>
          </p:nvPr>
        </p:nvSpPr>
        <p:spPr>
          <a:xfrm>
            <a:off x="5150360" y="469900"/>
            <a:ext cx="5953630" cy="5405968"/>
          </a:xfrm>
        </p:spPr>
        <p:txBody>
          <a:bodyPr anchor="ctr">
            <a:normAutofit fontScale="92500" lnSpcReduction="20000"/>
          </a:bodyPr>
          <a:lstStyle/>
          <a:p>
            <a:endParaRPr lang="en-US" sz="2600" dirty="0">
              <a:solidFill>
                <a:schemeClr val="tx1"/>
              </a:solidFill>
            </a:endParaRPr>
          </a:p>
          <a:p>
            <a:r>
              <a:rPr lang="en-US" sz="2600" dirty="0">
                <a:solidFill>
                  <a:schemeClr val="tx1"/>
                </a:solidFill>
              </a:rPr>
              <a:t>The issue here is not one of picking the grain but rather that they were doing so on the Sabbath</a:t>
            </a:r>
          </a:p>
          <a:p>
            <a:endParaRPr lang="en-US" sz="2600" dirty="0">
              <a:solidFill>
                <a:schemeClr val="tx1"/>
              </a:solidFill>
            </a:endParaRPr>
          </a:p>
          <a:p>
            <a:r>
              <a:rPr lang="en-US" sz="2600" dirty="0">
                <a:solidFill>
                  <a:schemeClr val="tx1"/>
                </a:solidFill>
              </a:rPr>
              <a:t>The disciples are accused of doing something not lawful</a:t>
            </a:r>
          </a:p>
          <a:p>
            <a:endParaRPr lang="en-US" sz="2600" dirty="0">
              <a:solidFill>
                <a:schemeClr val="tx1"/>
              </a:solidFill>
            </a:endParaRPr>
          </a:p>
          <a:p>
            <a:r>
              <a:rPr lang="en-US" sz="2600" dirty="0">
                <a:solidFill>
                  <a:schemeClr val="tx1"/>
                </a:solidFill>
              </a:rPr>
              <a:t>The disciples were not actually doing any work, they were simply hungry and so they ate</a:t>
            </a:r>
          </a:p>
          <a:p>
            <a:endParaRPr lang="en-US" sz="2600" dirty="0">
              <a:solidFill>
                <a:schemeClr val="tx1"/>
              </a:solidFill>
            </a:endParaRPr>
          </a:p>
          <a:p>
            <a:r>
              <a:rPr lang="en-US" sz="2600" dirty="0">
                <a:solidFill>
                  <a:schemeClr val="tx1"/>
                </a:solidFill>
              </a:rPr>
              <a:t>To say picking grain and eating it was working was a stretch further than the Law intended</a:t>
            </a: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5039902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left)">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7E4F490-FA76-4FF0-B36A-72B01E1175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5C8C51A-4ECF-4857-8298-6C8334C7F8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41C46E-A2A6-4DF0-84BD-502A2E56D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sq">
            <a:solidFill>
              <a:srgbClr val="FFFFFF">
                <a:alpha val="80000"/>
              </a:srgbClr>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BD857CF-995C-4FBD-A582-DF41CE0427DC}"/>
              </a:ext>
            </a:extLst>
          </p:cNvPr>
          <p:cNvSpPr>
            <a:spLocks noGrp="1"/>
          </p:cNvSpPr>
          <p:nvPr>
            <p:ph type="title"/>
          </p:nvPr>
        </p:nvSpPr>
        <p:spPr>
          <a:xfrm>
            <a:off x="952108" y="954756"/>
            <a:ext cx="2730414" cy="4946003"/>
          </a:xfrm>
        </p:spPr>
        <p:txBody>
          <a:bodyPr>
            <a:normAutofit/>
          </a:bodyPr>
          <a:lstStyle/>
          <a:p>
            <a:pPr>
              <a:lnSpc>
                <a:spcPct val="90000"/>
              </a:lnSpc>
            </a:pPr>
            <a:r>
              <a:rPr lang="en-US" sz="2100" baseline="30000" dirty="0">
                <a:solidFill>
                  <a:srgbClr val="FFFFFF"/>
                </a:solidFill>
              </a:rPr>
              <a:t>25 </a:t>
            </a:r>
            <a:r>
              <a:rPr lang="en-US" sz="2100" dirty="0">
                <a:solidFill>
                  <a:srgbClr val="FFFFFF"/>
                </a:solidFill>
              </a:rPr>
              <a:t>But He said to them, “Have you never read what David did when he was in need and hungry, he and those with him: </a:t>
            </a:r>
            <a:r>
              <a:rPr lang="en-US" sz="2100" baseline="30000" dirty="0">
                <a:solidFill>
                  <a:srgbClr val="FFFFFF"/>
                </a:solidFill>
              </a:rPr>
              <a:t>26 </a:t>
            </a:r>
            <a:r>
              <a:rPr lang="en-US" sz="2100" dirty="0">
                <a:solidFill>
                  <a:srgbClr val="FFFFFF"/>
                </a:solidFill>
              </a:rPr>
              <a:t>how he went into the house of God </a:t>
            </a:r>
            <a:r>
              <a:rPr lang="en-US" sz="2100" i="1" dirty="0">
                <a:solidFill>
                  <a:srgbClr val="FFFFFF"/>
                </a:solidFill>
              </a:rPr>
              <a:t>in the days</a:t>
            </a:r>
            <a:r>
              <a:rPr lang="en-US" sz="2100" dirty="0">
                <a:solidFill>
                  <a:srgbClr val="FFFFFF"/>
                </a:solidFill>
              </a:rPr>
              <a:t> of </a:t>
            </a:r>
            <a:r>
              <a:rPr lang="en-US" sz="2100" dirty="0" err="1">
                <a:solidFill>
                  <a:srgbClr val="FFFFFF"/>
                </a:solidFill>
              </a:rPr>
              <a:t>Abiathar</a:t>
            </a:r>
            <a:r>
              <a:rPr lang="en-US" sz="2100" dirty="0">
                <a:solidFill>
                  <a:srgbClr val="FFFFFF"/>
                </a:solidFill>
              </a:rPr>
              <a:t> the high priest, and ate the showbread, which is not lawful to eat except for the priests, and also gave some to those who were with him?”</a:t>
            </a:r>
            <a:br>
              <a:rPr lang="en-US" sz="2100" dirty="0">
                <a:solidFill>
                  <a:srgbClr val="FFFFFF"/>
                </a:solidFill>
              </a:rPr>
            </a:br>
            <a:endParaRPr lang="en-US" sz="2100" dirty="0">
              <a:solidFill>
                <a:srgbClr val="FFFFFF"/>
              </a:solidFill>
            </a:endParaRPr>
          </a:p>
        </p:txBody>
      </p:sp>
      <p:sp>
        <p:nvSpPr>
          <p:cNvPr id="14" name="Rectangle 13">
            <a:extLst>
              <a:ext uri="{FF2B5EF4-FFF2-40B4-BE49-F238E27FC236}">
                <a16:creationId xmlns:a16="http://schemas.microsoft.com/office/drawing/2014/main" id="{67CE4C0A-D88E-41BB-8F06-8C0E2604B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90000"/>
              <a:lumOff val="10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B6390CE-5769-416D-A3F7-F14F102FA90D}"/>
              </a:ext>
            </a:extLst>
          </p:cNvPr>
          <p:cNvSpPr>
            <a:spLocks noGrp="1"/>
          </p:cNvSpPr>
          <p:nvPr>
            <p:ph idx="1"/>
          </p:nvPr>
        </p:nvSpPr>
        <p:spPr>
          <a:xfrm>
            <a:off x="5150360" y="469900"/>
            <a:ext cx="5953630" cy="5405968"/>
          </a:xfrm>
        </p:spPr>
        <p:txBody>
          <a:bodyPr anchor="ctr">
            <a:normAutofit/>
          </a:bodyPr>
          <a:lstStyle/>
          <a:p>
            <a:r>
              <a:rPr lang="en-US" dirty="0">
                <a:solidFill>
                  <a:schemeClr val="tx1"/>
                </a:solidFill>
              </a:rPr>
              <a:t>Jesus takes them right back to the scriptures (which they were supposed to be experts in) to the account of David and the showbread</a:t>
            </a:r>
          </a:p>
          <a:p>
            <a:endParaRPr lang="en-US" dirty="0">
              <a:solidFill>
                <a:schemeClr val="tx1"/>
              </a:solidFill>
            </a:endParaRPr>
          </a:p>
          <a:p>
            <a:r>
              <a:rPr lang="en-US" dirty="0">
                <a:solidFill>
                  <a:schemeClr val="tx1"/>
                </a:solidFill>
              </a:rPr>
              <a:t>Jesus was trying to teach them that human needs are more important than ceremonial law</a:t>
            </a:r>
          </a:p>
        </p:txBody>
      </p:sp>
    </p:spTree>
    <p:extLst>
      <p:ext uri="{BB962C8B-B14F-4D97-AF65-F5344CB8AC3E}">
        <p14:creationId xmlns:p14="http://schemas.microsoft.com/office/powerpoint/2010/main" val="21660132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7E4F490-FA76-4FF0-B36A-72B01E1175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5C8C51A-4ECF-4857-8298-6C8334C7F8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41C46E-A2A6-4DF0-84BD-502A2E56D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sq">
            <a:solidFill>
              <a:srgbClr val="FFFFFF">
                <a:alpha val="80000"/>
              </a:srgbClr>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B739DBC-A7C3-47E2-8A99-0D1B1CE2B498}"/>
              </a:ext>
            </a:extLst>
          </p:cNvPr>
          <p:cNvSpPr>
            <a:spLocks noGrp="1"/>
          </p:cNvSpPr>
          <p:nvPr>
            <p:ph type="title"/>
          </p:nvPr>
        </p:nvSpPr>
        <p:spPr>
          <a:xfrm>
            <a:off x="952108" y="954756"/>
            <a:ext cx="2730414" cy="4946003"/>
          </a:xfrm>
        </p:spPr>
        <p:txBody>
          <a:bodyPr>
            <a:normAutofit/>
          </a:bodyPr>
          <a:lstStyle/>
          <a:p>
            <a:pPr>
              <a:lnSpc>
                <a:spcPct val="90000"/>
              </a:lnSpc>
            </a:pPr>
            <a:r>
              <a:rPr lang="en-US" sz="3100" baseline="30000" dirty="0">
                <a:solidFill>
                  <a:srgbClr val="FFFFFF"/>
                </a:solidFill>
              </a:rPr>
              <a:t>27 </a:t>
            </a:r>
            <a:r>
              <a:rPr lang="en-US" sz="3100" dirty="0">
                <a:solidFill>
                  <a:srgbClr val="FFFFFF"/>
                </a:solidFill>
              </a:rPr>
              <a:t>And He said to them, “The Sabbath was made for man, and not man for the Sabbath. </a:t>
            </a:r>
            <a:r>
              <a:rPr lang="en-US" sz="3100" baseline="30000" dirty="0">
                <a:solidFill>
                  <a:srgbClr val="FFFFFF"/>
                </a:solidFill>
              </a:rPr>
              <a:t>28 </a:t>
            </a:r>
            <a:r>
              <a:rPr lang="en-US" sz="3100" dirty="0">
                <a:solidFill>
                  <a:srgbClr val="FFFFFF"/>
                </a:solidFill>
              </a:rPr>
              <a:t>Therefore the Son of Man is also Lord of the Sabbath.”</a:t>
            </a:r>
            <a:br>
              <a:rPr lang="en-US" sz="3100" dirty="0">
                <a:solidFill>
                  <a:srgbClr val="FFFFFF"/>
                </a:solidFill>
              </a:rPr>
            </a:br>
            <a:endParaRPr lang="en-US" sz="3100" dirty="0">
              <a:solidFill>
                <a:srgbClr val="FFFFFF"/>
              </a:solidFill>
            </a:endParaRPr>
          </a:p>
        </p:txBody>
      </p:sp>
      <p:sp>
        <p:nvSpPr>
          <p:cNvPr id="14" name="Rectangle 13">
            <a:extLst>
              <a:ext uri="{FF2B5EF4-FFF2-40B4-BE49-F238E27FC236}">
                <a16:creationId xmlns:a16="http://schemas.microsoft.com/office/drawing/2014/main" id="{67CE4C0A-D88E-41BB-8F06-8C0E2604B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90000"/>
              <a:lumOff val="10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07346A8-976A-4BD1-9B79-01DBA387E870}"/>
              </a:ext>
            </a:extLst>
          </p:cNvPr>
          <p:cNvSpPr>
            <a:spLocks noGrp="1"/>
          </p:cNvSpPr>
          <p:nvPr>
            <p:ph idx="1"/>
          </p:nvPr>
        </p:nvSpPr>
        <p:spPr>
          <a:xfrm>
            <a:off x="5150360" y="469900"/>
            <a:ext cx="5953630" cy="5918200"/>
          </a:xfrm>
        </p:spPr>
        <p:txBody>
          <a:bodyPr anchor="ctr">
            <a:noAutofit/>
          </a:bodyPr>
          <a:lstStyle/>
          <a:p>
            <a:r>
              <a:rPr lang="en-US" dirty="0">
                <a:solidFill>
                  <a:schemeClr val="tx1"/>
                </a:solidFill>
              </a:rPr>
              <a:t>God created man and woman on the 6</a:t>
            </a:r>
            <a:r>
              <a:rPr lang="en-US" baseline="30000" dirty="0">
                <a:solidFill>
                  <a:schemeClr val="tx1"/>
                </a:solidFill>
              </a:rPr>
              <a:t>th</a:t>
            </a:r>
            <a:r>
              <a:rPr lang="en-US" dirty="0">
                <a:solidFill>
                  <a:schemeClr val="tx1"/>
                </a:solidFill>
              </a:rPr>
              <a:t> day and then He rested on the 7</a:t>
            </a:r>
            <a:r>
              <a:rPr lang="en-US" baseline="30000" dirty="0">
                <a:solidFill>
                  <a:schemeClr val="tx1"/>
                </a:solidFill>
              </a:rPr>
              <a:t>th</a:t>
            </a:r>
            <a:endParaRPr lang="en-US" dirty="0">
              <a:solidFill>
                <a:schemeClr val="tx1"/>
              </a:solidFill>
            </a:endParaRPr>
          </a:p>
          <a:p>
            <a:endParaRPr lang="en-US" dirty="0">
              <a:solidFill>
                <a:schemeClr val="tx1"/>
              </a:solidFill>
            </a:endParaRPr>
          </a:p>
          <a:p>
            <a:r>
              <a:rPr lang="en-US" dirty="0">
                <a:solidFill>
                  <a:schemeClr val="tx1"/>
                </a:solidFill>
              </a:rPr>
              <a:t>Note that man came first and then He created the Sabbath day for man</a:t>
            </a:r>
          </a:p>
          <a:p>
            <a:endParaRPr lang="en-US" dirty="0">
              <a:solidFill>
                <a:schemeClr val="tx1"/>
              </a:solidFill>
            </a:endParaRPr>
          </a:p>
          <a:p>
            <a:r>
              <a:rPr lang="en-US" dirty="0">
                <a:solidFill>
                  <a:schemeClr val="tx1"/>
                </a:solidFill>
              </a:rPr>
              <a:t>Sabbath means rest, cessation, inactivity</a:t>
            </a:r>
          </a:p>
          <a:p>
            <a:endParaRPr lang="en-US" dirty="0">
              <a:solidFill>
                <a:schemeClr val="tx1"/>
              </a:solidFill>
            </a:endParaRPr>
          </a:p>
          <a:p>
            <a:r>
              <a:rPr lang="en-US" dirty="0">
                <a:solidFill>
                  <a:schemeClr val="tx1"/>
                </a:solidFill>
              </a:rPr>
              <a:t>The Sabbath was given to man by God to allow him one day of rest from the busy work of life</a:t>
            </a:r>
          </a:p>
          <a:p>
            <a:pPr marL="0" indent="0">
              <a:buNone/>
            </a:pPr>
            <a:endParaRPr lang="en-US" dirty="0">
              <a:solidFill>
                <a:schemeClr val="tx1"/>
              </a:solidFill>
            </a:endParaRPr>
          </a:p>
        </p:txBody>
      </p:sp>
    </p:spTree>
    <p:extLst>
      <p:ext uri="{BB962C8B-B14F-4D97-AF65-F5344CB8AC3E}">
        <p14:creationId xmlns:p14="http://schemas.microsoft.com/office/powerpoint/2010/main" val="17784869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7E4F490-FA76-4FF0-B36A-72B01E1175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5C8C51A-4ECF-4857-8298-6C8334C7F8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41C46E-A2A6-4DF0-84BD-502A2E56D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sq">
            <a:solidFill>
              <a:srgbClr val="FFFFFF">
                <a:alpha val="80000"/>
              </a:srgbClr>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B739DBC-A7C3-47E2-8A99-0D1B1CE2B498}"/>
              </a:ext>
            </a:extLst>
          </p:cNvPr>
          <p:cNvSpPr>
            <a:spLocks noGrp="1"/>
          </p:cNvSpPr>
          <p:nvPr>
            <p:ph type="title"/>
          </p:nvPr>
        </p:nvSpPr>
        <p:spPr>
          <a:xfrm>
            <a:off x="952108" y="954756"/>
            <a:ext cx="2730414" cy="4946003"/>
          </a:xfrm>
        </p:spPr>
        <p:txBody>
          <a:bodyPr>
            <a:normAutofit/>
          </a:bodyPr>
          <a:lstStyle/>
          <a:p>
            <a:pPr>
              <a:lnSpc>
                <a:spcPct val="90000"/>
              </a:lnSpc>
            </a:pPr>
            <a:r>
              <a:rPr lang="en-US" sz="3100" baseline="30000" dirty="0">
                <a:solidFill>
                  <a:srgbClr val="FFFFFF"/>
                </a:solidFill>
              </a:rPr>
              <a:t>27 </a:t>
            </a:r>
            <a:r>
              <a:rPr lang="en-US" sz="3100" dirty="0">
                <a:solidFill>
                  <a:srgbClr val="FFFFFF"/>
                </a:solidFill>
              </a:rPr>
              <a:t>And He said to them, “The Sabbath was made for man, and not man for the Sabbath. </a:t>
            </a:r>
            <a:r>
              <a:rPr lang="en-US" sz="3100" baseline="30000" dirty="0">
                <a:solidFill>
                  <a:srgbClr val="FFFFFF"/>
                </a:solidFill>
              </a:rPr>
              <a:t>28 </a:t>
            </a:r>
            <a:r>
              <a:rPr lang="en-US" sz="3100" dirty="0">
                <a:solidFill>
                  <a:srgbClr val="FFFFFF"/>
                </a:solidFill>
              </a:rPr>
              <a:t>Therefore the Son of Man is also Lord of the Sabbath.”</a:t>
            </a:r>
            <a:br>
              <a:rPr lang="en-US" sz="3100" dirty="0">
                <a:solidFill>
                  <a:srgbClr val="FFFFFF"/>
                </a:solidFill>
              </a:rPr>
            </a:br>
            <a:endParaRPr lang="en-US" sz="3100" dirty="0">
              <a:solidFill>
                <a:srgbClr val="FFFFFF"/>
              </a:solidFill>
            </a:endParaRPr>
          </a:p>
        </p:txBody>
      </p:sp>
      <p:sp>
        <p:nvSpPr>
          <p:cNvPr id="14" name="Rectangle 13">
            <a:extLst>
              <a:ext uri="{FF2B5EF4-FFF2-40B4-BE49-F238E27FC236}">
                <a16:creationId xmlns:a16="http://schemas.microsoft.com/office/drawing/2014/main" id="{67CE4C0A-D88E-41BB-8F06-8C0E2604B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90000"/>
              <a:lumOff val="10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07346A8-976A-4BD1-9B79-01DBA387E870}"/>
              </a:ext>
            </a:extLst>
          </p:cNvPr>
          <p:cNvSpPr>
            <a:spLocks noGrp="1"/>
          </p:cNvSpPr>
          <p:nvPr>
            <p:ph idx="1"/>
          </p:nvPr>
        </p:nvSpPr>
        <p:spPr>
          <a:xfrm>
            <a:off x="5150360" y="469900"/>
            <a:ext cx="5953630" cy="5918200"/>
          </a:xfrm>
        </p:spPr>
        <p:txBody>
          <a:bodyPr anchor="ctr">
            <a:noAutofit/>
          </a:bodyPr>
          <a:lstStyle/>
          <a:p>
            <a:r>
              <a:rPr lang="en-US" dirty="0">
                <a:solidFill>
                  <a:schemeClr val="tx1"/>
                </a:solidFill>
              </a:rPr>
              <a:t>The Jews had perverted this great gift</a:t>
            </a:r>
          </a:p>
          <a:p>
            <a:endParaRPr lang="en-US" dirty="0">
              <a:solidFill>
                <a:schemeClr val="tx1"/>
              </a:solidFill>
            </a:endParaRPr>
          </a:p>
          <a:p>
            <a:r>
              <a:rPr lang="en-US" dirty="0">
                <a:solidFill>
                  <a:schemeClr val="tx1"/>
                </a:solidFill>
              </a:rPr>
              <a:t>The Pharisees questioned why Jesus would allow His disciples to pick and eat grain on the Sabbath</a:t>
            </a:r>
          </a:p>
          <a:p>
            <a:endParaRPr lang="en-US" dirty="0">
              <a:solidFill>
                <a:schemeClr val="tx1"/>
              </a:solidFill>
            </a:endParaRPr>
          </a:p>
          <a:p>
            <a:r>
              <a:rPr lang="en-US" dirty="0">
                <a:solidFill>
                  <a:schemeClr val="tx1"/>
                </a:solidFill>
              </a:rPr>
              <a:t>Jesus reminds them that He is Lord of all, even the Sabbath</a:t>
            </a:r>
          </a:p>
          <a:p>
            <a:endParaRPr lang="en-US" dirty="0">
              <a:solidFill>
                <a:schemeClr val="tx1"/>
              </a:solidFill>
            </a:endParaRPr>
          </a:p>
          <a:p>
            <a:r>
              <a:rPr lang="en-US" dirty="0">
                <a:solidFill>
                  <a:schemeClr val="tx1"/>
                </a:solidFill>
              </a:rPr>
              <a:t>He reminds them He has the authority to determine how it should be observed</a:t>
            </a:r>
          </a:p>
          <a:p>
            <a:pPr marL="0" indent="0">
              <a:buNone/>
            </a:pPr>
            <a:endParaRPr lang="en-US" dirty="0">
              <a:solidFill>
                <a:schemeClr val="tx1"/>
              </a:solidFill>
            </a:endParaRPr>
          </a:p>
        </p:txBody>
      </p:sp>
    </p:spTree>
    <p:extLst>
      <p:ext uri="{BB962C8B-B14F-4D97-AF65-F5344CB8AC3E}">
        <p14:creationId xmlns:p14="http://schemas.microsoft.com/office/powerpoint/2010/main" val="36021679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7E4F490-FA76-4FF0-B36A-72B01E1175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5C8C51A-4ECF-4857-8298-6C8334C7F8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41C46E-A2A6-4DF0-84BD-502A2E56D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sq">
            <a:solidFill>
              <a:srgbClr val="FFFFFF">
                <a:alpha val="80000"/>
              </a:srgbClr>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F1A9585-391D-4CCC-AF46-061A6B92BC5F}"/>
              </a:ext>
            </a:extLst>
          </p:cNvPr>
          <p:cNvSpPr>
            <a:spLocks noGrp="1"/>
          </p:cNvSpPr>
          <p:nvPr>
            <p:ph type="title"/>
          </p:nvPr>
        </p:nvSpPr>
        <p:spPr>
          <a:xfrm>
            <a:off x="952108" y="954756"/>
            <a:ext cx="2730414" cy="4946003"/>
          </a:xfrm>
        </p:spPr>
        <p:txBody>
          <a:bodyPr>
            <a:normAutofit/>
          </a:bodyPr>
          <a:lstStyle/>
          <a:p>
            <a:pPr>
              <a:lnSpc>
                <a:spcPct val="90000"/>
              </a:lnSpc>
            </a:pPr>
            <a:r>
              <a:rPr lang="en-US" sz="3400">
                <a:solidFill>
                  <a:srgbClr val="FFFFFF"/>
                </a:solidFill>
              </a:rPr>
              <a:t>Mark 3:1 “3 And He entered the synagogue again, and a man was there who had a withered hand.</a:t>
            </a:r>
          </a:p>
        </p:txBody>
      </p:sp>
      <p:sp>
        <p:nvSpPr>
          <p:cNvPr id="14" name="Rectangle 13">
            <a:extLst>
              <a:ext uri="{FF2B5EF4-FFF2-40B4-BE49-F238E27FC236}">
                <a16:creationId xmlns:a16="http://schemas.microsoft.com/office/drawing/2014/main" id="{67CE4C0A-D88E-41BB-8F06-8C0E2604B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90000"/>
              <a:lumOff val="10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F49437A-CA90-4C30-A233-70FBF960A398}"/>
              </a:ext>
            </a:extLst>
          </p:cNvPr>
          <p:cNvSpPr>
            <a:spLocks noGrp="1"/>
          </p:cNvSpPr>
          <p:nvPr>
            <p:ph idx="1"/>
          </p:nvPr>
        </p:nvSpPr>
        <p:spPr>
          <a:xfrm>
            <a:off x="5150360" y="469900"/>
            <a:ext cx="5953630" cy="5405968"/>
          </a:xfrm>
        </p:spPr>
        <p:txBody>
          <a:bodyPr anchor="ctr">
            <a:normAutofit/>
          </a:bodyPr>
          <a:lstStyle/>
          <a:p>
            <a:r>
              <a:rPr lang="en-US" dirty="0">
                <a:solidFill>
                  <a:schemeClr val="tx1"/>
                </a:solidFill>
              </a:rPr>
              <a:t>Once again we find Christ entering the place of worship</a:t>
            </a:r>
          </a:p>
          <a:p>
            <a:endParaRPr lang="en-US" dirty="0">
              <a:solidFill>
                <a:schemeClr val="tx1"/>
              </a:solidFill>
            </a:endParaRPr>
          </a:p>
          <a:p>
            <a:r>
              <a:rPr lang="en-US" dirty="0">
                <a:solidFill>
                  <a:schemeClr val="tx1"/>
                </a:solidFill>
              </a:rPr>
              <a:t>Upon His arrival Christ sees a man with a withered hand</a:t>
            </a:r>
          </a:p>
        </p:txBody>
      </p:sp>
    </p:spTree>
    <p:extLst>
      <p:ext uri="{BB962C8B-B14F-4D97-AF65-F5344CB8AC3E}">
        <p14:creationId xmlns:p14="http://schemas.microsoft.com/office/powerpoint/2010/main" val="336332972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7E4F490-FA76-4FF0-B36A-72B01E1175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5C8C51A-4ECF-4857-8298-6C8334C7F8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41C46E-A2A6-4DF0-84BD-502A2E56D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sq">
            <a:solidFill>
              <a:srgbClr val="FFFFFF">
                <a:alpha val="80000"/>
              </a:srgbClr>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D7358C0-498F-40BA-B6CB-E33109AF9276}"/>
              </a:ext>
            </a:extLst>
          </p:cNvPr>
          <p:cNvSpPr>
            <a:spLocks noGrp="1"/>
          </p:cNvSpPr>
          <p:nvPr>
            <p:ph type="title"/>
          </p:nvPr>
        </p:nvSpPr>
        <p:spPr>
          <a:xfrm>
            <a:off x="952108" y="954756"/>
            <a:ext cx="2730414" cy="4946003"/>
          </a:xfrm>
        </p:spPr>
        <p:txBody>
          <a:bodyPr>
            <a:normAutofit/>
          </a:bodyPr>
          <a:lstStyle/>
          <a:p>
            <a:pPr>
              <a:lnSpc>
                <a:spcPct val="90000"/>
              </a:lnSpc>
            </a:pPr>
            <a:r>
              <a:rPr lang="en-US" sz="3400" baseline="30000" dirty="0">
                <a:solidFill>
                  <a:srgbClr val="FFFFFF"/>
                </a:solidFill>
              </a:rPr>
              <a:t>2 </a:t>
            </a:r>
            <a:r>
              <a:rPr lang="en-US" sz="3400" dirty="0">
                <a:solidFill>
                  <a:srgbClr val="FFFFFF"/>
                </a:solidFill>
              </a:rPr>
              <a:t>So they watched Him closely, whether He would heal him on the Sabbath, so that they might accuse Him.</a:t>
            </a:r>
          </a:p>
        </p:txBody>
      </p:sp>
      <p:sp>
        <p:nvSpPr>
          <p:cNvPr id="14" name="Rectangle 13">
            <a:extLst>
              <a:ext uri="{FF2B5EF4-FFF2-40B4-BE49-F238E27FC236}">
                <a16:creationId xmlns:a16="http://schemas.microsoft.com/office/drawing/2014/main" id="{67CE4C0A-D88E-41BB-8F06-8C0E2604B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90000"/>
              <a:lumOff val="10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184C2B4-95EA-43C5-A5FF-64ED23B016A0}"/>
              </a:ext>
            </a:extLst>
          </p:cNvPr>
          <p:cNvSpPr>
            <a:spLocks noGrp="1"/>
          </p:cNvSpPr>
          <p:nvPr>
            <p:ph idx="1"/>
          </p:nvPr>
        </p:nvSpPr>
        <p:spPr>
          <a:xfrm>
            <a:off x="5150360" y="469900"/>
            <a:ext cx="5953630" cy="5405968"/>
          </a:xfrm>
        </p:spPr>
        <p:txBody>
          <a:bodyPr anchor="ctr">
            <a:normAutofit/>
          </a:bodyPr>
          <a:lstStyle/>
          <a:p>
            <a:r>
              <a:rPr lang="en-US" dirty="0">
                <a:solidFill>
                  <a:schemeClr val="tx1"/>
                </a:solidFill>
              </a:rPr>
              <a:t>Now that Christ has defended His disciples after their actions were questioned the Pharisees were looking for an opportunity to accuse Him of some unlawful act</a:t>
            </a:r>
          </a:p>
          <a:p>
            <a:endParaRPr lang="en-US" dirty="0">
              <a:solidFill>
                <a:schemeClr val="tx1"/>
              </a:solidFill>
            </a:endParaRPr>
          </a:p>
          <a:p>
            <a:r>
              <a:rPr lang="en-US" dirty="0">
                <a:solidFill>
                  <a:schemeClr val="tx1"/>
                </a:solidFill>
              </a:rPr>
              <a:t>The attitude and desire of the Pharisees is becoming very clear… they want to find a way to rid themselves of Jesus</a:t>
            </a:r>
          </a:p>
        </p:txBody>
      </p:sp>
    </p:spTree>
    <p:extLst>
      <p:ext uri="{BB962C8B-B14F-4D97-AF65-F5344CB8AC3E}">
        <p14:creationId xmlns:p14="http://schemas.microsoft.com/office/powerpoint/2010/main" val="10392023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7E4F490-FA76-4FF0-B36A-72B01E1175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5C8C51A-4ECF-4857-8298-6C8334C7F8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41C46E-A2A6-4DF0-84BD-502A2E56D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sq">
            <a:solidFill>
              <a:srgbClr val="FFFFFF">
                <a:alpha val="80000"/>
              </a:srgbClr>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AB6EA05-E8EC-46DC-820D-4AC10EB99E3E}"/>
              </a:ext>
            </a:extLst>
          </p:cNvPr>
          <p:cNvSpPr>
            <a:spLocks noGrp="1"/>
          </p:cNvSpPr>
          <p:nvPr>
            <p:ph type="title"/>
          </p:nvPr>
        </p:nvSpPr>
        <p:spPr>
          <a:xfrm>
            <a:off x="952108" y="954756"/>
            <a:ext cx="2730414" cy="4946003"/>
          </a:xfrm>
        </p:spPr>
        <p:txBody>
          <a:bodyPr>
            <a:normAutofit/>
          </a:bodyPr>
          <a:lstStyle/>
          <a:p>
            <a:pPr>
              <a:lnSpc>
                <a:spcPct val="90000"/>
              </a:lnSpc>
            </a:pPr>
            <a:r>
              <a:rPr lang="en-US" sz="2800" baseline="30000" dirty="0">
                <a:solidFill>
                  <a:srgbClr val="FFFFFF"/>
                </a:solidFill>
              </a:rPr>
              <a:t>3 </a:t>
            </a:r>
            <a:r>
              <a:rPr lang="en-US" sz="2800" dirty="0">
                <a:solidFill>
                  <a:srgbClr val="FFFFFF"/>
                </a:solidFill>
              </a:rPr>
              <a:t>And He said to the man who had the withered hand, “Step forward.” </a:t>
            </a:r>
            <a:r>
              <a:rPr lang="en-US" sz="2800" baseline="30000" dirty="0">
                <a:solidFill>
                  <a:srgbClr val="FFFFFF"/>
                </a:solidFill>
              </a:rPr>
              <a:t>4 </a:t>
            </a:r>
            <a:r>
              <a:rPr lang="en-US" sz="2800" dirty="0">
                <a:solidFill>
                  <a:srgbClr val="FFFFFF"/>
                </a:solidFill>
              </a:rPr>
              <a:t>Then He said to them, “Is it lawful on the Sabbath to do good or to do evil, to save life or to kill?” But they kept silent.”</a:t>
            </a:r>
          </a:p>
        </p:txBody>
      </p:sp>
      <p:sp>
        <p:nvSpPr>
          <p:cNvPr id="14" name="Rectangle 13">
            <a:extLst>
              <a:ext uri="{FF2B5EF4-FFF2-40B4-BE49-F238E27FC236}">
                <a16:creationId xmlns:a16="http://schemas.microsoft.com/office/drawing/2014/main" id="{67CE4C0A-D88E-41BB-8F06-8C0E2604B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90000"/>
              <a:lumOff val="10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B35686D-6DE7-4E2F-9748-5A4C786C92E2}"/>
              </a:ext>
            </a:extLst>
          </p:cNvPr>
          <p:cNvSpPr>
            <a:spLocks noGrp="1"/>
          </p:cNvSpPr>
          <p:nvPr>
            <p:ph idx="1"/>
          </p:nvPr>
        </p:nvSpPr>
        <p:spPr>
          <a:xfrm>
            <a:off x="5150360" y="469900"/>
            <a:ext cx="5953630" cy="5405968"/>
          </a:xfrm>
        </p:spPr>
        <p:txBody>
          <a:bodyPr anchor="ctr">
            <a:normAutofit/>
          </a:bodyPr>
          <a:lstStyle/>
          <a:p>
            <a:r>
              <a:rPr lang="en-US" dirty="0">
                <a:solidFill>
                  <a:schemeClr val="tx1"/>
                </a:solidFill>
              </a:rPr>
              <a:t>Jesus calls the man to Him</a:t>
            </a:r>
          </a:p>
          <a:p>
            <a:endParaRPr lang="en-US" dirty="0">
              <a:solidFill>
                <a:schemeClr val="tx1"/>
              </a:solidFill>
            </a:endParaRPr>
          </a:p>
          <a:p>
            <a:r>
              <a:rPr lang="en-US" dirty="0">
                <a:solidFill>
                  <a:schemeClr val="tx1"/>
                </a:solidFill>
              </a:rPr>
              <a:t>Jesus then puts the Pharisees on the spot by asking them a question about what is lawful to do on the Sabbath</a:t>
            </a:r>
          </a:p>
          <a:p>
            <a:endParaRPr lang="en-US" dirty="0">
              <a:solidFill>
                <a:schemeClr val="tx1"/>
              </a:solidFill>
            </a:endParaRPr>
          </a:p>
          <a:p>
            <a:r>
              <a:rPr lang="en-US" dirty="0">
                <a:solidFill>
                  <a:schemeClr val="tx1"/>
                </a:solidFill>
              </a:rPr>
              <a:t>They refused to answer by remaining silent</a:t>
            </a:r>
          </a:p>
        </p:txBody>
      </p:sp>
    </p:spTree>
    <p:extLst>
      <p:ext uri="{BB962C8B-B14F-4D97-AF65-F5344CB8AC3E}">
        <p14:creationId xmlns:p14="http://schemas.microsoft.com/office/powerpoint/2010/main" val="276630573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7E4F490-FA76-4FF0-B36A-72B01E1175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5C8C51A-4ECF-4857-8298-6C8334C7F8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41C46E-A2A6-4DF0-84BD-502A2E56D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sq">
            <a:solidFill>
              <a:srgbClr val="FFFFFF">
                <a:alpha val="80000"/>
              </a:srgbClr>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0BA40CC-6457-479E-9D89-94AEF75BA59A}"/>
              </a:ext>
            </a:extLst>
          </p:cNvPr>
          <p:cNvSpPr>
            <a:spLocks noGrp="1"/>
          </p:cNvSpPr>
          <p:nvPr>
            <p:ph type="title"/>
          </p:nvPr>
        </p:nvSpPr>
        <p:spPr>
          <a:xfrm>
            <a:off x="952108" y="954756"/>
            <a:ext cx="2730414" cy="4946003"/>
          </a:xfrm>
        </p:spPr>
        <p:txBody>
          <a:bodyPr>
            <a:normAutofit/>
          </a:bodyPr>
          <a:lstStyle/>
          <a:p>
            <a:pPr>
              <a:lnSpc>
                <a:spcPct val="90000"/>
              </a:lnSpc>
            </a:pPr>
            <a:r>
              <a:rPr lang="en-US" sz="2400" baseline="30000" dirty="0">
                <a:solidFill>
                  <a:srgbClr val="FFFFFF"/>
                </a:solidFill>
              </a:rPr>
              <a:t>5 </a:t>
            </a:r>
            <a:r>
              <a:rPr lang="en-US" sz="2400" dirty="0">
                <a:solidFill>
                  <a:srgbClr val="FFFFFF"/>
                </a:solidFill>
              </a:rPr>
              <a:t>And when He had looked around at them with anger, being grieved by the hardness of their hearts, He said to the man, “Stretch out your hand.” And he stretched </a:t>
            </a:r>
            <a:r>
              <a:rPr lang="en-US" sz="2400" i="1" dirty="0">
                <a:solidFill>
                  <a:srgbClr val="FFFFFF"/>
                </a:solidFill>
              </a:rPr>
              <a:t>it</a:t>
            </a:r>
            <a:r>
              <a:rPr lang="en-US" sz="2400" dirty="0">
                <a:solidFill>
                  <a:srgbClr val="FFFFFF"/>
                </a:solidFill>
              </a:rPr>
              <a:t> out, and his hand was restored as whole as the other.”</a:t>
            </a:r>
          </a:p>
        </p:txBody>
      </p:sp>
      <p:sp>
        <p:nvSpPr>
          <p:cNvPr id="14" name="Rectangle 13">
            <a:extLst>
              <a:ext uri="{FF2B5EF4-FFF2-40B4-BE49-F238E27FC236}">
                <a16:creationId xmlns:a16="http://schemas.microsoft.com/office/drawing/2014/main" id="{67CE4C0A-D88E-41BB-8F06-8C0E2604B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90000"/>
              <a:lumOff val="10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4E1D42A-7EB2-4348-892D-84FF007BC491}"/>
              </a:ext>
            </a:extLst>
          </p:cNvPr>
          <p:cNvSpPr>
            <a:spLocks noGrp="1"/>
          </p:cNvSpPr>
          <p:nvPr>
            <p:ph idx="1"/>
          </p:nvPr>
        </p:nvSpPr>
        <p:spPr>
          <a:xfrm>
            <a:off x="5150360" y="469900"/>
            <a:ext cx="5953630" cy="5405968"/>
          </a:xfrm>
        </p:spPr>
        <p:txBody>
          <a:bodyPr anchor="ctr">
            <a:normAutofit/>
          </a:bodyPr>
          <a:lstStyle/>
          <a:p>
            <a:r>
              <a:rPr lang="en-US" dirty="0">
                <a:solidFill>
                  <a:schemeClr val="tx1"/>
                </a:solidFill>
              </a:rPr>
              <a:t>Christ becomes angry with the attitude of the Pharisees</a:t>
            </a:r>
          </a:p>
          <a:p>
            <a:endParaRPr lang="en-US" dirty="0">
              <a:solidFill>
                <a:schemeClr val="tx1"/>
              </a:solidFill>
            </a:endParaRPr>
          </a:p>
          <a:p>
            <a:r>
              <a:rPr lang="en-US" dirty="0">
                <a:solidFill>
                  <a:schemeClr val="tx1"/>
                </a:solidFill>
              </a:rPr>
              <a:t>Christ then tells the man to hold out his hand… and once that command was followed He completely restored the man’s hand</a:t>
            </a:r>
          </a:p>
        </p:txBody>
      </p:sp>
    </p:spTree>
    <p:extLst>
      <p:ext uri="{BB962C8B-B14F-4D97-AF65-F5344CB8AC3E}">
        <p14:creationId xmlns:p14="http://schemas.microsoft.com/office/powerpoint/2010/main" val="40384594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777</Words>
  <Application>Microsoft Office PowerPoint</Application>
  <PresentationFormat>Widescreen</PresentationFormat>
  <Paragraphs>54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Garamond</vt:lpstr>
      <vt:lpstr>Organic</vt:lpstr>
      <vt:lpstr>A Question of Fasting</vt:lpstr>
      <vt:lpstr>Mk 2:23-24 “23 Now it happened that He went through the grainfields on the Sabbath; and as they went His disciples began to pluck the heads of grain. 24 And the Pharisees said to Him, “Look, why do they do what is not lawful on the Sabbath?” </vt:lpstr>
      <vt:lpstr>25 But He said to them, “Have you never read what David did when he was in need and hungry, he and those with him: 26 how he went into the house of God in the days of Abiathar the high priest, and ate the showbread, which is not lawful to eat except for the priests, and also gave some to those who were with him?” </vt:lpstr>
      <vt:lpstr>27 And He said to them, “The Sabbath was made for man, and not man for the Sabbath. 28 Therefore the Son of Man is also Lord of the Sabbath.” </vt:lpstr>
      <vt:lpstr>27 And He said to them, “The Sabbath was made for man, and not man for the Sabbath. 28 Therefore the Son of Man is also Lord of the Sabbath.” </vt:lpstr>
      <vt:lpstr>Mark 3:1 “3 And He entered the synagogue again, and a man was there who had a withered hand.</vt:lpstr>
      <vt:lpstr>2 So they watched Him closely, whether He would heal him on the Sabbath, so that they might accuse Him.</vt:lpstr>
      <vt:lpstr>3 And He said to the man who had the withered hand, “Step forward.” 4 Then He said to them, “Is it lawful on the Sabbath to do good or to do evil, to save life or to kill?” But they kept silent.”</vt:lpstr>
      <vt:lpstr>5 And when He had looked around at them with anger, being grieved by the hardness of their hearts, He said to the man, “Stretch out your hand.” And he stretched it out, and his hand was restored as whole as the other.”</vt:lpstr>
      <vt:lpstr>6 Then the Pharisees went out and immediately plotted with the Herodians against Him, how they might destroy Him.”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Question of Fasting</dc:title>
  <dc:creator>Rob Miller</dc:creator>
  <cp:lastModifiedBy>Rob Miller</cp:lastModifiedBy>
  <cp:revision>1</cp:revision>
  <dcterms:created xsi:type="dcterms:W3CDTF">2020-06-23T02:02:36Z</dcterms:created>
  <dcterms:modified xsi:type="dcterms:W3CDTF">2020-06-23T02:09:40Z</dcterms:modified>
</cp:coreProperties>
</file>