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8"/>
  </p:notesMasterIdLst>
  <p:sldIdLst>
    <p:sldId id="258" r:id="rId2"/>
    <p:sldId id="259" r:id="rId3"/>
    <p:sldId id="260" r:id="rId4"/>
    <p:sldId id="261"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6/30/2020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6/30/2020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6/30/2020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i="1">
                <a:ln w="3175" cmpd="sng">
                  <a:noFill/>
                </a:ln>
                <a:solidFill>
                  <a:schemeClr val="tx1">
                    <a:lumMod val="85000"/>
                    <a:lumOff val="15000"/>
                  </a:schemeClr>
                </a:solidFill>
                <a:latin typeface="+mj-lt"/>
                <a:ea typeface="+mj-ea"/>
                <a:cs typeface="+mj-cs"/>
              </a:rPr>
              <a:t>3:7-19</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F2131-152C-41F7-B30E-33336B3D063C}"/>
              </a:ext>
            </a:extLst>
          </p:cNvPr>
          <p:cNvSpPr>
            <a:spLocks noGrp="1"/>
          </p:cNvSpPr>
          <p:nvPr>
            <p:ph type="title"/>
          </p:nvPr>
        </p:nvSpPr>
        <p:spPr>
          <a:xfrm>
            <a:off x="1295402" y="982132"/>
            <a:ext cx="9601196" cy="1303867"/>
          </a:xfrm>
        </p:spPr>
        <p:txBody>
          <a:bodyPr>
            <a:normAutofit/>
          </a:bodyPr>
          <a:lstStyle/>
          <a:p>
            <a:pPr>
              <a:lnSpc>
                <a:spcPct val="90000"/>
              </a:lnSpc>
            </a:pPr>
            <a:r>
              <a:rPr lang="en-US" sz="2100" baseline="30000" dirty="0">
                <a:solidFill>
                  <a:srgbClr val="212121"/>
                </a:solidFill>
              </a:rPr>
              <a:t>7 </a:t>
            </a:r>
            <a:r>
              <a:rPr lang="en-US" sz="2100" dirty="0">
                <a:solidFill>
                  <a:srgbClr val="212121"/>
                </a:solidFill>
              </a:rPr>
              <a:t>But Jesus withdrew with His disciples to the sea. And a great multitude from Galilee followed Him, and from Judea </a:t>
            </a:r>
            <a:r>
              <a:rPr lang="en-US" sz="2100" baseline="30000" dirty="0">
                <a:solidFill>
                  <a:srgbClr val="212121"/>
                </a:solidFill>
              </a:rPr>
              <a:t>8 </a:t>
            </a:r>
            <a:r>
              <a:rPr lang="en-US" sz="2100" dirty="0">
                <a:solidFill>
                  <a:srgbClr val="212121"/>
                </a:solidFill>
              </a:rPr>
              <a:t>and Jerusalem and </a:t>
            </a:r>
            <a:r>
              <a:rPr lang="en-US" sz="2100" dirty="0" err="1">
                <a:solidFill>
                  <a:srgbClr val="212121"/>
                </a:solidFill>
              </a:rPr>
              <a:t>Idumea</a:t>
            </a:r>
            <a:r>
              <a:rPr lang="en-US" sz="2100" dirty="0">
                <a:solidFill>
                  <a:srgbClr val="212121"/>
                </a:solidFill>
              </a:rPr>
              <a:t> and beyond the Jordan; and those from </a:t>
            </a:r>
            <a:r>
              <a:rPr lang="en-US" sz="2100" dirty="0" err="1">
                <a:solidFill>
                  <a:srgbClr val="212121"/>
                </a:solidFill>
              </a:rPr>
              <a:t>Tyre</a:t>
            </a:r>
            <a:r>
              <a:rPr lang="en-US" sz="2100" dirty="0">
                <a:solidFill>
                  <a:srgbClr val="212121"/>
                </a:solidFill>
              </a:rPr>
              <a:t> and Sidon, a great multitude, when they heard how many things He was doing, came to Him.</a:t>
            </a:r>
          </a:p>
        </p:txBody>
      </p:sp>
      <p:cxnSp>
        <p:nvCxnSpPr>
          <p:cNvPr id="34" name="Straight Connector 33">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979850F-B536-4EE7-90FA-1AA84BCEB588}"/>
              </a:ext>
            </a:extLst>
          </p:cNvPr>
          <p:cNvSpPr>
            <a:spLocks noGrp="1"/>
          </p:cNvSpPr>
          <p:nvPr>
            <p:ph idx="1"/>
          </p:nvPr>
        </p:nvSpPr>
        <p:spPr>
          <a:xfrm>
            <a:off x="1295401" y="2556932"/>
            <a:ext cx="9601196" cy="3318936"/>
          </a:xfrm>
        </p:spPr>
        <p:txBody>
          <a:bodyPr>
            <a:normAutofit lnSpcReduction="10000"/>
          </a:bodyPr>
          <a:lstStyle/>
          <a:p>
            <a:r>
              <a:rPr lang="en-US" dirty="0">
                <a:solidFill>
                  <a:srgbClr val="373737"/>
                </a:solidFill>
              </a:rPr>
              <a:t>“Jesus withdrew with His disciples”</a:t>
            </a:r>
          </a:p>
          <a:p>
            <a:pPr lvl="1"/>
            <a:r>
              <a:rPr lang="en-US" sz="2400" dirty="0">
                <a:solidFill>
                  <a:srgbClr val="373737"/>
                </a:solidFill>
              </a:rPr>
              <a:t>This was a voluntary act</a:t>
            </a:r>
          </a:p>
          <a:p>
            <a:pPr lvl="1"/>
            <a:r>
              <a:rPr lang="en-US" sz="2400" dirty="0">
                <a:solidFill>
                  <a:srgbClr val="373737"/>
                </a:solidFill>
              </a:rPr>
              <a:t>He was not run out</a:t>
            </a:r>
          </a:p>
          <a:p>
            <a:pPr lvl="1"/>
            <a:r>
              <a:rPr lang="en-US" sz="2400" dirty="0">
                <a:solidFill>
                  <a:srgbClr val="373737"/>
                </a:solidFill>
              </a:rPr>
              <a:t>He had the ability to continue to preach and teach wherever He wanted but He made a choice to move Himself </a:t>
            </a:r>
          </a:p>
          <a:p>
            <a:pPr lvl="1"/>
            <a:r>
              <a:rPr lang="en-US" sz="2400" dirty="0">
                <a:solidFill>
                  <a:srgbClr val="373737"/>
                </a:solidFill>
              </a:rPr>
              <a:t>He did not need to fear the people who plotted against Him as He was the Son of God with all power</a:t>
            </a:r>
          </a:p>
          <a:p>
            <a:pPr lvl="1"/>
            <a:endParaRPr lang="en-US" dirty="0">
              <a:solidFill>
                <a:srgbClr val="373737"/>
              </a:solidFill>
            </a:endParaRPr>
          </a:p>
        </p:txBody>
      </p:sp>
    </p:spTree>
    <p:extLst>
      <p:ext uri="{BB962C8B-B14F-4D97-AF65-F5344CB8AC3E}">
        <p14:creationId xmlns:p14="http://schemas.microsoft.com/office/powerpoint/2010/main" val="30232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2131-152C-41F7-B30E-33336B3D063C}"/>
              </a:ext>
            </a:extLst>
          </p:cNvPr>
          <p:cNvSpPr>
            <a:spLocks noGrp="1"/>
          </p:cNvSpPr>
          <p:nvPr>
            <p:ph type="title"/>
          </p:nvPr>
        </p:nvSpPr>
        <p:spPr>
          <a:xfrm>
            <a:off x="1295402" y="982132"/>
            <a:ext cx="9601196" cy="1303867"/>
          </a:xfrm>
        </p:spPr>
        <p:txBody>
          <a:bodyPr>
            <a:normAutofit/>
          </a:bodyPr>
          <a:lstStyle/>
          <a:p>
            <a:pPr>
              <a:lnSpc>
                <a:spcPct val="90000"/>
              </a:lnSpc>
            </a:pPr>
            <a:r>
              <a:rPr lang="en-US" sz="2100" baseline="30000"/>
              <a:t>7 </a:t>
            </a:r>
            <a:r>
              <a:rPr lang="en-US" sz="2100"/>
              <a:t>But Jesus withdrew with His disciples to the sea. And a great multitude from Galilee followed Him, and from Judea </a:t>
            </a:r>
            <a:r>
              <a:rPr lang="en-US" sz="2100" baseline="30000"/>
              <a:t>8 </a:t>
            </a:r>
            <a:r>
              <a:rPr lang="en-US" sz="2100"/>
              <a:t>and Jerusalem and </a:t>
            </a:r>
            <a:r>
              <a:rPr lang="en-US" sz="2100" err="1"/>
              <a:t>Idumea</a:t>
            </a:r>
            <a:r>
              <a:rPr lang="en-US" sz="2100"/>
              <a:t> and beyond the Jordan; and those from </a:t>
            </a:r>
            <a:r>
              <a:rPr lang="en-US" sz="2100" err="1"/>
              <a:t>Tyre</a:t>
            </a:r>
            <a:r>
              <a:rPr lang="en-US" sz="2100"/>
              <a:t> and Sidon, a great multitude, when they heard how many things He was doing, came to Him.</a:t>
            </a:r>
          </a:p>
        </p:txBody>
      </p:sp>
      <p:sp>
        <p:nvSpPr>
          <p:cNvPr id="3" name="Content Placeholder 2">
            <a:extLst>
              <a:ext uri="{FF2B5EF4-FFF2-40B4-BE49-F238E27FC236}">
                <a16:creationId xmlns:a16="http://schemas.microsoft.com/office/drawing/2014/main" id="{C979850F-B536-4EE7-90FA-1AA84BCEB588}"/>
              </a:ext>
            </a:extLst>
          </p:cNvPr>
          <p:cNvSpPr>
            <a:spLocks noGrp="1"/>
          </p:cNvSpPr>
          <p:nvPr>
            <p:ph idx="1"/>
          </p:nvPr>
        </p:nvSpPr>
        <p:spPr>
          <a:xfrm>
            <a:off x="1295401" y="2556932"/>
            <a:ext cx="6884111" cy="3318936"/>
          </a:xfrm>
        </p:spPr>
        <p:txBody>
          <a:bodyPr>
            <a:normAutofit fontScale="92500"/>
          </a:bodyPr>
          <a:lstStyle/>
          <a:p>
            <a:r>
              <a:rPr lang="en-US" dirty="0"/>
              <a:t>A great multitude followed after Him from all regions because they hear of all the things He was doing</a:t>
            </a:r>
          </a:p>
          <a:p>
            <a:endParaRPr lang="en-US" dirty="0"/>
          </a:p>
          <a:p>
            <a:r>
              <a:rPr lang="en-US" dirty="0"/>
              <a:t>We see here the great distances people travelled to see Him</a:t>
            </a:r>
          </a:p>
          <a:p>
            <a:endParaRPr lang="en-US" dirty="0"/>
          </a:p>
          <a:p>
            <a:r>
              <a:rPr lang="en-US" dirty="0"/>
              <a:t>This should help us recognize just how much word of Him spread</a:t>
            </a:r>
          </a:p>
          <a:p>
            <a:pPr lvl="1"/>
            <a:endParaRPr lang="en-US" dirty="0"/>
          </a:p>
        </p:txBody>
      </p:sp>
      <p:pic>
        <p:nvPicPr>
          <p:cNvPr id="1026" name="Picture 2" descr="Blessed By The Lord: December 16, 2016 - THE GREAT MULTITUDE">
            <a:extLst>
              <a:ext uri="{FF2B5EF4-FFF2-40B4-BE49-F238E27FC236}">
                <a16:creationId xmlns:a16="http://schemas.microsoft.com/office/drawing/2014/main" id="{04484D2E-340A-49A3-9D79-AD50D49188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94" r="13942" b="2"/>
          <a:stretch/>
        </p:blipFill>
        <p:spPr bwMode="auto">
          <a:xfrm>
            <a:off x="8380446" y="2790080"/>
            <a:ext cx="3014383"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8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492C-7014-4E8D-A460-A5E83F3128B2}"/>
              </a:ext>
            </a:extLst>
          </p:cNvPr>
          <p:cNvSpPr>
            <a:spLocks noGrp="1"/>
          </p:cNvSpPr>
          <p:nvPr>
            <p:ph type="title"/>
          </p:nvPr>
        </p:nvSpPr>
        <p:spPr>
          <a:xfrm>
            <a:off x="1295402" y="982132"/>
            <a:ext cx="9601196" cy="1303867"/>
          </a:xfrm>
        </p:spPr>
        <p:txBody>
          <a:bodyPr>
            <a:normAutofit/>
          </a:bodyPr>
          <a:lstStyle/>
          <a:p>
            <a:pPr>
              <a:lnSpc>
                <a:spcPct val="90000"/>
              </a:lnSpc>
            </a:pPr>
            <a:r>
              <a:rPr lang="en-US" sz="2400" baseline="30000"/>
              <a:t>9 </a:t>
            </a:r>
            <a:r>
              <a:rPr lang="en-US" sz="2400"/>
              <a:t>So He told His disciples that a small boat should be kept ready for Him because of the multitude, lest they should crush Him. </a:t>
            </a:r>
            <a:r>
              <a:rPr lang="en-US" sz="2400" baseline="30000"/>
              <a:t>10 </a:t>
            </a:r>
            <a:r>
              <a:rPr lang="en-US" sz="2400"/>
              <a:t>For He healed many, so that as many as had afflictions pressed about Him to touch Him.</a:t>
            </a:r>
          </a:p>
        </p:txBody>
      </p:sp>
      <p:sp>
        <p:nvSpPr>
          <p:cNvPr id="3" name="Content Placeholder 2">
            <a:extLst>
              <a:ext uri="{FF2B5EF4-FFF2-40B4-BE49-F238E27FC236}">
                <a16:creationId xmlns:a16="http://schemas.microsoft.com/office/drawing/2014/main" id="{3F481CF8-7856-40C6-8AA0-3393D623BE1D}"/>
              </a:ext>
            </a:extLst>
          </p:cNvPr>
          <p:cNvSpPr>
            <a:spLocks noGrp="1"/>
          </p:cNvSpPr>
          <p:nvPr>
            <p:ph idx="1"/>
          </p:nvPr>
        </p:nvSpPr>
        <p:spPr>
          <a:xfrm>
            <a:off x="1295402" y="2556932"/>
            <a:ext cx="6256866" cy="3318936"/>
          </a:xfrm>
        </p:spPr>
        <p:txBody>
          <a:bodyPr>
            <a:normAutofit/>
          </a:bodyPr>
          <a:lstStyle/>
          <a:p>
            <a:pPr>
              <a:lnSpc>
                <a:spcPct val="90000"/>
              </a:lnSpc>
            </a:pPr>
            <a:r>
              <a:rPr lang="en-US" sz="2200" dirty="0"/>
              <a:t>The people came in large number seeking His healing</a:t>
            </a:r>
          </a:p>
          <a:p>
            <a:pPr>
              <a:lnSpc>
                <a:spcPct val="90000"/>
              </a:lnSpc>
            </a:pPr>
            <a:endParaRPr lang="en-US" sz="2200" dirty="0"/>
          </a:p>
          <a:p>
            <a:pPr>
              <a:lnSpc>
                <a:spcPct val="90000"/>
              </a:lnSpc>
            </a:pPr>
            <a:r>
              <a:rPr lang="en-US" sz="2200" dirty="0"/>
              <a:t>He healed so many that all wanted to get close enough to just touch Him</a:t>
            </a:r>
          </a:p>
          <a:p>
            <a:pPr>
              <a:lnSpc>
                <a:spcPct val="90000"/>
              </a:lnSpc>
            </a:pPr>
            <a:endParaRPr lang="en-US" sz="2200" dirty="0"/>
          </a:p>
          <a:p>
            <a:pPr>
              <a:lnSpc>
                <a:spcPct val="90000"/>
              </a:lnSpc>
            </a:pPr>
            <a:r>
              <a:rPr lang="en-US" sz="2200" dirty="0"/>
              <a:t>Jesus tells His disciples to keep a small boat ready for Him</a:t>
            </a:r>
          </a:p>
        </p:txBody>
      </p:sp>
      <p:pic>
        <p:nvPicPr>
          <p:cNvPr id="5" name="Picture 4" descr="A picture containing person, orange, air, people&#10;&#10;Description automatically generated">
            <a:extLst>
              <a:ext uri="{FF2B5EF4-FFF2-40B4-BE49-F238E27FC236}">
                <a16:creationId xmlns:a16="http://schemas.microsoft.com/office/drawing/2014/main" id="{CA2483F9-1490-4E9C-BD7D-9C411201E65F}"/>
              </a:ext>
            </a:extLst>
          </p:cNvPr>
          <p:cNvPicPr>
            <a:picLocks noChangeAspect="1"/>
          </p:cNvPicPr>
          <p:nvPr/>
        </p:nvPicPr>
        <p:blipFill>
          <a:blip r:embed="rId3"/>
          <a:stretch>
            <a:fillRect/>
          </a:stretch>
        </p:blipFill>
        <p:spPr>
          <a:xfrm>
            <a:off x="8085026" y="3151472"/>
            <a:ext cx="2739728" cy="195205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566666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3" name="Rectangle 12">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5" name="Picture 14">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8" name="Picture 17">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itle 5">
            <a:extLst>
              <a:ext uri="{FF2B5EF4-FFF2-40B4-BE49-F238E27FC236}">
                <a16:creationId xmlns:a16="http://schemas.microsoft.com/office/drawing/2014/main" id="{0FBC451B-6802-416E-80FF-17733EC65836}"/>
              </a:ext>
            </a:extLst>
          </p:cNvPr>
          <p:cNvSpPr>
            <a:spLocks noGrp="1"/>
          </p:cNvSpPr>
          <p:nvPr>
            <p:ph type="title"/>
          </p:nvPr>
        </p:nvSpPr>
        <p:spPr>
          <a:xfrm>
            <a:off x="7535825" y="982132"/>
            <a:ext cx="3360772" cy="1303867"/>
          </a:xfrm>
        </p:spPr>
        <p:txBody>
          <a:bodyPr>
            <a:normAutofit/>
          </a:bodyPr>
          <a:lstStyle/>
          <a:p>
            <a:r>
              <a:rPr lang="en-US" dirty="0"/>
              <a:t>Key Points</a:t>
            </a:r>
          </a:p>
        </p:txBody>
      </p:sp>
      <p:sp>
        <p:nvSpPr>
          <p:cNvPr id="20" name="Rectangle 19">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10;&#10;Description automatically generated">
            <a:extLst>
              <a:ext uri="{FF2B5EF4-FFF2-40B4-BE49-F238E27FC236}">
                <a16:creationId xmlns:a16="http://schemas.microsoft.com/office/drawing/2014/main" id="{0F84931A-41E4-4F06-9980-08D39C9F4FCF}"/>
              </a:ext>
            </a:extLst>
          </p:cNvPr>
          <p:cNvPicPr>
            <a:picLocks noChangeAspect="1"/>
          </p:cNvPicPr>
          <p:nvPr/>
        </p:nvPicPr>
        <p:blipFill>
          <a:blip r:embed="rId5"/>
          <a:stretch>
            <a:fillRect/>
          </a:stretch>
        </p:blipFill>
        <p:spPr>
          <a:xfrm>
            <a:off x="1412683" y="1368553"/>
            <a:ext cx="5278777" cy="4120895"/>
          </a:xfrm>
          <a:prstGeom prst="rect">
            <a:avLst/>
          </a:prstGeom>
        </p:spPr>
      </p:pic>
      <p:cxnSp>
        <p:nvCxnSpPr>
          <p:cNvPr id="22" name="Straight Connector 21">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01C85FC0-7851-44CF-B90D-1303BF9320E7}"/>
              </a:ext>
            </a:extLst>
          </p:cNvPr>
          <p:cNvSpPr>
            <a:spLocks noGrp="1"/>
          </p:cNvSpPr>
          <p:nvPr>
            <p:ph idx="1"/>
          </p:nvPr>
        </p:nvSpPr>
        <p:spPr>
          <a:xfrm>
            <a:off x="7535824" y="2556932"/>
            <a:ext cx="3360771" cy="3318936"/>
          </a:xfrm>
        </p:spPr>
        <p:txBody>
          <a:bodyPr>
            <a:normAutofit fontScale="92500" lnSpcReduction="10000"/>
          </a:bodyPr>
          <a:lstStyle/>
          <a:p>
            <a:r>
              <a:rPr lang="en-US" dirty="0"/>
              <a:t>This implies there were many times Jesus was recognized by unclean spirits</a:t>
            </a:r>
          </a:p>
          <a:p>
            <a:endParaRPr lang="en-US" dirty="0"/>
          </a:p>
          <a:p>
            <a:r>
              <a:rPr lang="en-US" dirty="0"/>
              <a:t>Jesus wanted His teaching and actions not the words of the words of demons proclaiming His deity</a:t>
            </a:r>
          </a:p>
        </p:txBody>
      </p:sp>
    </p:spTree>
    <p:extLst>
      <p:ext uri="{BB962C8B-B14F-4D97-AF65-F5344CB8AC3E}">
        <p14:creationId xmlns:p14="http://schemas.microsoft.com/office/powerpoint/2010/main" val="89391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righ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righ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D129966-890F-40A4-ABCA-14009BB106F4}"/>
              </a:ext>
            </a:extLst>
          </p:cNvPr>
          <p:cNvSpPr>
            <a:spLocks noGrp="1"/>
          </p:cNvSpPr>
          <p:nvPr>
            <p:ph type="title"/>
          </p:nvPr>
        </p:nvSpPr>
        <p:spPr>
          <a:xfrm>
            <a:off x="7535825" y="982132"/>
            <a:ext cx="3360772" cy="1303867"/>
          </a:xfrm>
        </p:spPr>
        <p:txBody>
          <a:bodyPr>
            <a:normAutofit/>
          </a:bodyPr>
          <a:lstStyle/>
          <a:p>
            <a:r>
              <a:rPr lang="en-US" dirty="0"/>
              <a:t>Key Points</a:t>
            </a:r>
          </a:p>
        </p:txBody>
      </p:sp>
      <p:sp>
        <p:nvSpPr>
          <p:cNvPr id="18" name="Rectangle 1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toy people&#10;&#10;Description automatically generated">
            <a:extLst>
              <a:ext uri="{FF2B5EF4-FFF2-40B4-BE49-F238E27FC236}">
                <a16:creationId xmlns:a16="http://schemas.microsoft.com/office/drawing/2014/main" id="{3DF7577D-2CCE-47BA-A841-3E7A58517E4E}"/>
              </a:ext>
            </a:extLst>
          </p:cNvPr>
          <p:cNvPicPr>
            <a:picLocks noChangeAspect="1"/>
          </p:cNvPicPr>
          <p:nvPr/>
        </p:nvPicPr>
        <p:blipFill rotWithShape="1">
          <a:blip r:embed="rId5"/>
          <a:srcRect t="3179"/>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C26F7B7-60EA-4956-B857-B45810805CB5}"/>
              </a:ext>
            </a:extLst>
          </p:cNvPr>
          <p:cNvSpPr>
            <a:spLocks noGrp="1"/>
          </p:cNvSpPr>
          <p:nvPr>
            <p:ph idx="1"/>
          </p:nvPr>
        </p:nvSpPr>
        <p:spPr>
          <a:xfrm>
            <a:off x="7535824" y="2556932"/>
            <a:ext cx="3360771" cy="3318936"/>
          </a:xfrm>
        </p:spPr>
        <p:txBody>
          <a:bodyPr>
            <a:normAutofit lnSpcReduction="10000"/>
          </a:bodyPr>
          <a:lstStyle/>
          <a:p>
            <a:pPr>
              <a:lnSpc>
                <a:spcPct val="90000"/>
              </a:lnSpc>
            </a:pPr>
            <a:r>
              <a:rPr lang="en-US" sz="1800" dirty="0"/>
              <a:t>He called to Himself those He wanted and they obeyed</a:t>
            </a:r>
          </a:p>
          <a:p>
            <a:pPr>
              <a:lnSpc>
                <a:spcPct val="90000"/>
              </a:lnSpc>
            </a:pPr>
            <a:endParaRPr lang="en-US" sz="1800" dirty="0"/>
          </a:p>
          <a:p>
            <a:pPr>
              <a:lnSpc>
                <a:spcPct val="90000"/>
              </a:lnSpc>
            </a:pPr>
            <a:r>
              <a:rPr lang="en-US" sz="1800" dirty="0"/>
              <a:t>He appointed 12 to…</a:t>
            </a:r>
          </a:p>
          <a:p>
            <a:pPr lvl="1">
              <a:lnSpc>
                <a:spcPct val="90000"/>
              </a:lnSpc>
            </a:pPr>
            <a:r>
              <a:rPr lang="en-US" sz="1800" dirty="0"/>
              <a:t>Be with Him that He might send them out to preach</a:t>
            </a:r>
          </a:p>
          <a:p>
            <a:pPr lvl="1">
              <a:lnSpc>
                <a:spcPct val="90000"/>
              </a:lnSpc>
            </a:pPr>
            <a:r>
              <a:rPr lang="en-US" sz="1800" dirty="0"/>
              <a:t>Have power to heal the sick and cast out demons</a:t>
            </a:r>
          </a:p>
          <a:p>
            <a:pPr lvl="1">
              <a:lnSpc>
                <a:spcPct val="90000"/>
              </a:lnSpc>
            </a:pPr>
            <a:r>
              <a:rPr lang="en-US" sz="1800" dirty="0"/>
              <a:t>Among the 12 was the one who would betray Him</a:t>
            </a:r>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1453871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381</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PowerPoint Presentation</vt:lpstr>
      <vt:lpstr>7 But Jesus withdrew with His disciples to the sea. And a great multitude from Galilee followed Him, and from Judea 8 and Jerusalem and Idumea and beyond the Jordan; and those from Tyre and Sidon, a great multitude, when they heard how many things He was doing, came to Him.</vt:lpstr>
      <vt:lpstr>7 But Jesus withdrew with His disciples to the sea. And a great multitude from Galilee followed Him, and from Judea 8 and Jerusalem and Idumea and beyond the Jordan; and those from Tyre and Sidon, a great multitude, when they heard how many things He was doing, came to Him.</vt:lpstr>
      <vt:lpstr>9 So He told His disciples that a small boat should be kept ready for Him because of the multitude, lest they should crush Him. 10 For He healed many, so that as many as had afflictions pressed about Him to touch Him.</vt:lpstr>
      <vt:lpstr>Key Points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2</cp:revision>
  <dcterms:created xsi:type="dcterms:W3CDTF">2020-06-30T17:24:30Z</dcterms:created>
  <dcterms:modified xsi:type="dcterms:W3CDTF">2020-06-30T20:04:28Z</dcterms:modified>
</cp:coreProperties>
</file>