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9" r:id="rId4"/>
    <p:sldId id="258" r:id="rId5"/>
    <p:sldId id="260" r:id="rId6"/>
    <p:sldId id="262" r:id="rId7"/>
    <p:sldId id="261" r:id="rId8"/>
    <p:sldId id="263" r:id="rId9"/>
    <p:sldId id="264" r:id="rId10"/>
    <p:sldId id="269"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7/1/2020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9712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7/1/2020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03192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7/1/2020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87215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7/1/2020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27313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7/1/2020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71231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7/1/2020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51161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7/1/2020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1912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7/1/2020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2188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7/1/2020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3774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7/1/2020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943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7/1/2020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89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7/1/2020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102286985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78CC48C-9275-4EFA-9B84-8E818500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nature&#10;&#10;Description automatically generated">
            <a:extLst>
              <a:ext uri="{FF2B5EF4-FFF2-40B4-BE49-F238E27FC236}">
                <a16:creationId xmlns:a16="http://schemas.microsoft.com/office/drawing/2014/main" id="{2ECE9F00-C72D-4C47-BCAC-850E3F2969F6}"/>
              </a:ext>
            </a:extLst>
          </p:cNvPr>
          <p:cNvPicPr>
            <a:picLocks noChangeAspect="1"/>
          </p:cNvPicPr>
          <p:nvPr/>
        </p:nvPicPr>
        <p:blipFill rotWithShape="1">
          <a:blip r:embed="rId2"/>
          <a:srcRect t="5158" r="-1" b="10550"/>
          <a:stretch/>
        </p:blipFill>
        <p:spPr>
          <a:xfrm>
            <a:off x="-1" y="-1"/>
            <a:ext cx="12188952" cy="6858000"/>
          </a:xfrm>
          <a:prstGeom prst="rect">
            <a:avLst/>
          </a:prstGeom>
        </p:spPr>
      </p:pic>
      <p:sp>
        <p:nvSpPr>
          <p:cNvPr id="12" name="Rectangle 11">
            <a:extLst>
              <a:ext uri="{FF2B5EF4-FFF2-40B4-BE49-F238E27FC236}">
                <a16:creationId xmlns:a16="http://schemas.microsoft.com/office/drawing/2014/main" id="{0A324144-E9CF-4B12-A53E-FAC0D281D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45000">
                <a:schemeClr val="tx1">
                  <a:alpha val="40000"/>
                </a:schemeClr>
              </a:gs>
              <a:gs pos="100000">
                <a:schemeClr val="tx1">
                  <a:alpha val="8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6E496E-E68B-475E-AEE0-3CB47B064D65}"/>
              </a:ext>
            </a:extLst>
          </p:cNvPr>
          <p:cNvSpPr>
            <a:spLocks noGrp="1"/>
          </p:cNvSpPr>
          <p:nvPr>
            <p:ph type="ctrTitle"/>
          </p:nvPr>
        </p:nvSpPr>
        <p:spPr>
          <a:xfrm>
            <a:off x="641604" y="4553712"/>
            <a:ext cx="10908792" cy="1069848"/>
          </a:xfrm>
        </p:spPr>
        <p:txBody>
          <a:bodyPr anchor="ctr">
            <a:normAutofit/>
          </a:bodyPr>
          <a:lstStyle/>
          <a:p>
            <a:pPr algn="ctr"/>
            <a:endParaRPr lang="en-US" sz="6000" dirty="0">
              <a:solidFill>
                <a:srgbClr val="FF0000"/>
              </a:solidFill>
            </a:endParaRPr>
          </a:p>
        </p:txBody>
      </p:sp>
      <p:sp>
        <p:nvSpPr>
          <p:cNvPr id="3" name="Subtitle 2">
            <a:extLst>
              <a:ext uri="{FF2B5EF4-FFF2-40B4-BE49-F238E27FC236}">
                <a16:creationId xmlns:a16="http://schemas.microsoft.com/office/drawing/2014/main" id="{478BB0A4-B3C0-4308-9CB2-944ECA7610E0}"/>
              </a:ext>
            </a:extLst>
          </p:cNvPr>
          <p:cNvSpPr>
            <a:spLocks noGrp="1"/>
          </p:cNvSpPr>
          <p:nvPr>
            <p:ph type="subTitle" idx="1"/>
          </p:nvPr>
        </p:nvSpPr>
        <p:spPr>
          <a:xfrm>
            <a:off x="640080" y="5678424"/>
            <a:ext cx="10908792" cy="548640"/>
          </a:xfrm>
        </p:spPr>
        <p:txBody>
          <a:bodyPr anchor="ctr">
            <a:normAutofit/>
          </a:bodyPr>
          <a:lstStyle/>
          <a:p>
            <a:pPr algn="ctr"/>
            <a:endParaRPr lang="en-US" sz="2400">
              <a:solidFill>
                <a:schemeClr val="bg1"/>
              </a:solidFill>
            </a:endParaRPr>
          </a:p>
        </p:txBody>
      </p:sp>
    </p:spTree>
    <p:extLst>
      <p:ext uri="{BB962C8B-B14F-4D97-AF65-F5344CB8AC3E}">
        <p14:creationId xmlns:p14="http://schemas.microsoft.com/office/powerpoint/2010/main" val="347461919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808B-6110-40A3-BA04-7AE80FD48545}"/>
              </a:ext>
            </a:extLst>
          </p:cNvPr>
          <p:cNvSpPr>
            <a:spLocks noGrp="1"/>
          </p:cNvSpPr>
          <p:nvPr>
            <p:ph type="title"/>
          </p:nvPr>
        </p:nvSpPr>
        <p:spPr/>
        <p:txBody>
          <a:bodyPr/>
          <a:lstStyle/>
          <a:p>
            <a:r>
              <a:rPr lang="en-US" dirty="0"/>
              <a:t>Freedom in Christ does not mean...</a:t>
            </a:r>
          </a:p>
        </p:txBody>
      </p:sp>
      <p:sp>
        <p:nvSpPr>
          <p:cNvPr id="4" name="Content Placeholder 3">
            <a:extLst>
              <a:ext uri="{FF2B5EF4-FFF2-40B4-BE49-F238E27FC236}">
                <a16:creationId xmlns:a16="http://schemas.microsoft.com/office/drawing/2014/main" id="{BB977C33-60BF-4F18-A36F-24CDBCF80C7A}"/>
              </a:ext>
            </a:extLst>
          </p:cNvPr>
          <p:cNvSpPr>
            <a:spLocks noGrp="1"/>
          </p:cNvSpPr>
          <p:nvPr>
            <p:ph sz="half" idx="2"/>
          </p:nvPr>
        </p:nvSpPr>
        <p:spPr/>
        <p:txBody>
          <a:bodyPr>
            <a:normAutofit fontScale="62500" lnSpcReduction="20000"/>
          </a:bodyPr>
          <a:lstStyle/>
          <a:p>
            <a:r>
              <a:rPr lang="en-US" sz="3400" dirty="0">
                <a:latin typeface="Times New Roman" panose="02020603050405020304" pitchFamily="18" charset="0"/>
                <a:cs typeface="Times New Roman" panose="02020603050405020304" pitchFamily="18" charset="0"/>
              </a:rPr>
              <a:t>2 Pet 2:18-20 “</a:t>
            </a:r>
            <a:r>
              <a:rPr lang="en-US" sz="3400" baseline="30000" dirty="0">
                <a:latin typeface="Times New Roman" panose="02020603050405020304" pitchFamily="18" charset="0"/>
                <a:cs typeface="Times New Roman" panose="02020603050405020304" pitchFamily="18" charset="0"/>
              </a:rPr>
              <a:t>18 </a:t>
            </a:r>
            <a:r>
              <a:rPr lang="en-US" sz="3400" dirty="0">
                <a:latin typeface="Times New Roman" panose="02020603050405020304" pitchFamily="18" charset="0"/>
                <a:cs typeface="Times New Roman" panose="02020603050405020304" pitchFamily="18" charset="0"/>
              </a:rPr>
              <a:t>For when they speak great swelling </a:t>
            </a:r>
            <a:r>
              <a:rPr lang="en-US" sz="3400" i="1" dirty="0">
                <a:latin typeface="Times New Roman" panose="02020603050405020304" pitchFamily="18" charset="0"/>
                <a:cs typeface="Times New Roman" panose="02020603050405020304" pitchFamily="18" charset="0"/>
              </a:rPr>
              <a:t>words</a:t>
            </a:r>
            <a:r>
              <a:rPr lang="en-US" sz="3400" dirty="0">
                <a:latin typeface="Times New Roman" panose="02020603050405020304" pitchFamily="18" charset="0"/>
                <a:cs typeface="Times New Roman" panose="02020603050405020304" pitchFamily="18" charset="0"/>
              </a:rPr>
              <a:t> of emptiness, they allure through the lusts of the flesh, through lewdness, the ones who have actually escaped from those who live in error. </a:t>
            </a:r>
            <a:r>
              <a:rPr lang="en-US" sz="3400" baseline="30000" dirty="0">
                <a:latin typeface="Times New Roman" panose="02020603050405020304" pitchFamily="18" charset="0"/>
                <a:cs typeface="Times New Roman" panose="02020603050405020304" pitchFamily="18" charset="0"/>
              </a:rPr>
              <a:t>19 </a:t>
            </a:r>
            <a:r>
              <a:rPr lang="en-US" sz="3400" dirty="0">
                <a:latin typeface="Times New Roman" panose="02020603050405020304" pitchFamily="18" charset="0"/>
                <a:cs typeface="Times New Roman" panose="02020603050405020304" pitchFamily="18" charset="0"/>
              </a:rPr>
              <a:t>While they promise them liberty, they themselves are slaves of </a:t>
            </a:r>
            <a:r>
              <a:rPr lang="en-US" sz="3400" baseline="30000" dirty="0">
                <a:latin typeface="Times New Roman" panose="02020603050405020304" pitchFamily="18" charset="0"/>
                <a:cs typeface="Times New Roman" panose="02020603050405020304" pitchFamily="18" charset="0"/>
              </a:rPr>
              <a:t>[</a:t>
            </a:r>
            <a:r>
              <a:rPr lang="en-US" sz="3400" dirty="0">
                <a:latin typeface="Times New Roman" panose="02020603050405020304" pitchFamily="18" charset="0"/>
                <a:cs typeface="Times New Roman" panose="02020603050405020304" pitchFamily="18" charset="0"/>
              </a:rPr>
              <a:t>corruption; for by whom a person is overcome, by him also he is brought into bondage. </a:t>
            </a:r>
            <a:r>
              <a:rPr lang="en-US" sz="3400" baseline="30000" dirty="0">
                <a:latin typeface="Times New Roman" panose="02020603050405020304" pitchFamily="18" charset="0"/>
                <a:cs typeface="Times New Roman" panose="02020603050405020304" pitchFamily="18" charset="0"/>
              </a:rPr>
              <a:t>20 </a:t>
            </a:r>
            <a:r>
              <a:rPr lang="en-US" sz="3400" dirty="0">
                <a:latin typeface="Times New Roman" panose="02020603050405020304" pitchFamily="18" charset="0"/>
                <a:cs typeface="Times New Roman" panose="02020603050405020304" pitchFamily="18" charset="0"/>
              </a:rPr>
              <a:t>For if, after they have escaped the pollutions of the world through the knowledge of the Lord and Savior Jesus Christ, they are again entangled in them and overcome, the latter end is worse for them than the beginning.”</a:t>
            </a: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10" name="Content Placeholder 9" descr="A picture containing drawing&#10;&#10;Description automatically generated">
            <a:extLst>
              <a:ext uri="{FF2B5EF4-FFF2-40B4-BE49-F238E27FC236}">
                <a16:creationId xmlns:a16="http://schemas.microsoft.com/office/drawing/2014/main" id="{5987F6DF-258E-422F-809D-426B1735F3C9}"/>
              </a:ext>
            </a:extLst>
          </p:cNvPr>
          <p:cNvPicPr>
            <a:picLocks noGrp="1" noChangeAspect="1"/>
          </p:cNvPicPr>
          <p:nvPr>
            <p:ph sz="half" idx="1"/>
          </p:nvPr>
        </p:nvPicPr>
        <p:blipFill>
          <a:blip r:embed="rId2"/>
          <a:stretch>
            <a:fillRect/>
          </a:stretch>
        </p:blipFill>
        <p:spPr>
          <a:xfrm>
            <a:off x="838200" y="1929384"/>
            <a:ext cx="5181600" cy="4251960"/>
          </a:xfrm>
        </p:spPr>
      </p:pic>
    </p:spTree>
    <p:extLst>
      <p:ext uri="{BB962C8B-B14F-4D97-AF65-F5344CB8AC3E}">
        <p14:creationId xmlns:p14="http://schemas.microsoft.com/office/powerpoint/2010/main" val="413215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808B-6110-40A3-BA04-7AE80FD48545}"/>
              </a:ext>
            </a:extLst>
          </p:cNvPr>
          <p:cNvSpPr>
            <a:spLocks noGrp="1"/>
          </p:cNvSpPr>
          <p:nvPr>
            <p:ph type="title"/>
          </p:nvPr>
        </p:nvSpPr>
        <p:spPr/>
        <p:txBody>
          <a:bodyPr/>
          <a:lstStyle/>
          <a:p>
            <a:r>
              <a:rPr lang="en-US" dirty="0"/>
              <a:t>Freedom in Christ and his truth is not free</a:t>
            </a:r>
          </a:p>
        </p:txBody>
      </p:sp>
      <p:sp>
        <p:nvSpPr>
          <p:cNvPr id="4" name="Content Placeholder 3">
            <a:extLst>
              <a:ext uri="{FF2B5EF4-FFF2-40B4-BE49-F238E27FC236}">
                <a16:creationId xmlns:a16="http://schemas.microsoft.com/office/drawing/2014/main" id="{BB977C33-60BF-4F18-A36F-24CDBCF80C7A}"/>
              </a:ext>
            </a:extLst>
          </p:cNvPr>
          <p:cNvSpPr>
            <a:spLocks noGrp="1"/>
          </p:cNvSpPr>
          <p:nvPr>
            <p:ph sz="half" idx="2"/>
          </p:nvPr>
        </p:nvSpPr>
        <p:spPr/>
        <p:txBody>
          <a:bodyPr>
            <a:normAutofit/>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14" name="Content Placeholder 13" descr="Do we really understand the true cost of freedom? | QuotiePie">
            <a:extLst>
              <a:ext uri="{FF2B5EF4-FFF2-40B4-BE49-F238E27FC236}">
                <a16:creationId xmlns:a16="http://schemas.microsoft.com/office/drawing/2014/main" id="{CD1D249F-EED6-4DB3-A1D7-B41C603C0130}"/>
              </a:ext>
            </a:extLst>
          </p:cNvPr>
          <p:cNvPicPr>
            <a:picLocks noGrp="1"/>
          </p:cNvPicPr>
          <p:nvPr>
            <p:ph sz="half" idx="1"/>
          </p:nvPr>
        </p:nvPicPr>
        <p:blipFill rotWithShape="1">
          <a:blip r:embed="rId2">
            <a:extLst>
              <a:ext uri="{28A0092B-C50C-407E-A947-70E740481C1C}">
                <a14:useLocalDpi xmlns:a14="http://schemas.microsoft.com/office/drawing/2010/main" val="0"/>
              </a:ext>
            </a:extLst>
          </a:blip>
          <a:srcRect b="4487"/>
          <a:stretch/>
        </p:blipFill>
        <p:spPr bwMode="auto">
          <a:xfrm>
            <a:off x="838200" y="1928813"/>
            <a:ext cx="5181600" cy="4252912"/>
          </a:xfrm>
          <a:prstGeom prst="rect">
            <a:avLst/>
          </a:prstGeom>
          <a:noFill/>
          <a:ln>
            <a:noFill/>
          </a:ln>
          <a:extLst>
            <a:ext uri="{53640926-AAD7-44D8-BBD7-CCE9431645EC}">
              <a14:shadowObscured xmlns:a14="http://schemas.microsoft.com/office/drawing/2010/main"/>
            </a:ext>
          </a:extLst>
        </p:spPr>
      </p:pic>
      <p:pic>
        <p:nvPicPr>
          <p:cNvPr id="16" name="Picture 15" descr="A picture containing dark&#10;&#10;Description automatically generated">
            <a:extLst>
              <a:ext uri="{FF2B5EF4-FFF2-40B4-BE49-F238E27FC236}">
                <a16:creationId xmlns:a16="http://schemas.microsoft.com/office/drawing/2014/main" id="{D99DC950-1F55-46A8-86AA-9E7301269898}"/>
              </a:ext>
            </a:extLst>
          </p:cNvPr>
          <p:cNvPicPr>
            <a:picLocks noChangeAspect="1"/>
          </p:cNvPicPr>
          <p:nvPr/>
        </p:nvPicPr>
        <p:blipFill>
          <a:blip r:embed="rId3"/>
          <a:stretch>
            <a:fillRect/>
          </a:stretch>
        </p:blipFill>
        <p:spPr>
          <a:xfrm>
            <a:off x="6172200" y="1928813"/>
            <a:ext cx="5181600" cy="4252913"/>
          </a:xfrm>
          <a:prstGeom prst="rect">
            <a:avLst/>
          </a:prstGeom>
        </p:spPr>
      </p:pic>
    </p:spTree>
    <p:extLst>
      <p:ext uri="{BB962C8B-B14F-4D97-AF65-F5344CB8AC3E}">
        <p14:creationId xmlns:p14="http://schemas.microsoft.com/office/powerpoint/2010/main" val="35526461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808B-6110-40A3-BA04-7AE80FD48545}"/>
              </a:ext>
            </a:extLst>
          </p:cNvPr>
          <p:cNvSpPr>
            <a:spLocks noGrp="1"/>
          </p:cNvSpPr>
          <p:nvPr>
            <p:ph type="title"/>
          </p:nvPr>
        </p:nvSpPr>
        <p:spPr/>
        <p:txBody>
          <a:bodyPr/>
          <a:lstStyle/>
          <a:p>
            <a:r>
              <a:rPr lang="en-US" dirty="0"/>
              <a:t>Freedom in Christ and his truth is not free</a:t>
            </a:r>
          </a:p>
        </p:txBody>
      </p:sp>
      <p:sp>
        <p:nvSpPr>
          <p:cNvPr id="4" name="Content Placeholder 3">
            <a:extLst>
              <a:ext uri="{FF2B5EF4-FFF2-40B4-BE49-F238E27FC236}">
                <a16:creationId xmlns:a16="http://schemas.microsoft.com/office/drawing/2014/main" id="{BB977C33-60BF-4F18-A36F-24CDBCF80C7A}"/>
              </a:ext>
            </a:extLst>
          </p:cNvPr>
          <p:cNvSpPr>
            <a:spLocks noGrp="1"/>
          </p:cNvSpPr>
          <p:nvPr>
            <p:ph sz="half" idx="2"/>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Rom 6:18 “</a:t>
            </a:r>
            <a:r>
              <a:rPr lang="en-US" baseline="30000" dirty="0">
                <a:latin typeface="Times New Roman" panose="02020603050405020304" pitchFamily="18" charset="0"/>
                <a:cs typeface="Times New Roman" panose="02020603050405020304" pitchFamily="18" charset="0"/>
              </a:rPr>
              <a:t>18 </a:t>
            </a:r>
            <a:r>
              <a:rPr lang="en-US" dirty="0">
                <a:latin typeface="Times New Roman" panose="02020603050405020304" pitchFamily="18" charset="0"/>
                <a:cs typeface="Times New Roman" panose="02020603050405020304" pitchFamily="18" charset="0"/>
              </a:rPr>
              <a:t>And having been set free from sin, you became slaves of righteousness.”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Rom 6:20 “</a:t>
            </a:r>
            <a:r>
              <a:rPr lang="en-US" baseline="30000" dirty="0">
                <a:latin typeface="Times New Roman" panose="02020603050405020304" pitchFamily="18" charset="0"/>
                <a:cs typeface="Times New Roman" panose="02020603050405020304" pitchFamily="18" charset="0"/>
              </a:rPr>
              <a:t>20 </a:t>
            </a:r>
            <a:r>
              <a:rPr lang="en-US" dirty="0">
                <a:latin typeface="Times New Roman" panose="02020603050405020304" pitchFamily="18" charset="0"/>
                <a:cs typeface="Times New Roman" panose="02020603050405020304" pitchFamily="18" charset="0"/>
              </a:rPr>
              <a:t>For when you were slaves of sin, you were free in regard to righteousness.”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7" name="Content Placeholder 6" descr="A picture containing food&#10;&#10;Description automatically generated">
            <a:extLst>
              <a:ext uri="{FF2B5EF4-FFF2-40B4-BE49-F238E27FC236}">
                <a16:creationId xmlns:a16="http://schemas.microsoft.com/office/drawing/2014/main" id="{AF200CB2-EB65-47FC-98B6-A33266C26CE0}"/>
              </a:ext>
            </a:extLst>
          </p:cNvPr>
          <p:cNvPicPr>
            <a:picLocks noGrp="1" noChangeAspect="1"/>
          </p:cNvPicPr>
          <p:nvPr>
            <p:ph sz="half" idx="1"/>
          </p:nvPr>
        </p:nvPicPr>
        <p:blipFill rotWithShape="1">
          <a:blip r:embed="rId2"/>
          <a:srcRect b="26587"/>
          <a:stretch/>
        </p:blipFill>
        <p:spPr>
          <a:xfrm>
            <a:off x="838200" y="1928813"/>
            <a:ext cx="5181600" cy="4251960"/>
          </a:xfrm>
        </p:spPr>
      </p:pic>
    </p:spTree>
    <p:extLst>
      <p:ext uri="{BB962C8B-B14F-4D97-AF65-F5344CB8AC3E}">
        <p14:creationId xmlns:p14="http://schemas.microsoft.com/office/powerpoint/2010/main" val="33956210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YOU SHALL KNOW THE TRUTH AND THE TRUTH SHALL MAKE YOU FREE – John ...">
            <a:extLst>
              <a:ext uri="{FF2B5EF4-FFF2-40B4-BE49-F238E27FC236}">
                <a16:creationId xmlns:a16="http://schemas.microsoft.com/office/drawing/2014/main" id="{FFEAE73E-A5A1-47D5-8922-713EE8A993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45757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73" name="Rectangle 72">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6C7FDEC-BFF4-42D4-BE91-91D218A124C0}"/>
              </a:ext>
            </a:extLst>
          </p:cNvPr>
          <p:cNvSpPr>
            <a:spLocks noGrp="1"/>
          </p:cNvSpPr>
          <p:nvPr>
            <p:ph type="title"/>
          </p:nvPr>
        </p:nvSpPr>
        <p:spPr>
          <a:xfrm>
            <a:off x="572493" y="238539"/>
            <a:ext cx="11047013" cy="1434415"/>
          </a:xfrm>
        </p:spPr>
        <p:txBody>
          <a:bodyPr vert="horz" lIns="91440" tIns="45720" rIns="91440" bIns="45720" rtlCol="0" anchor="b">
            <a:normAutofit/>
          </a:bodyPr>
          <a:lstStyle/>
          <a:p>
            <a:pPr>
              <a:lnSpc>
                <a:spcPct val="90000"/>
              </a:lnSpc>
            </a:pPr>
            <a:r>
              <a:rPr lang="en-US" sz="5600" dirty="0"/>
              <a:t>Freedom is found in Christ and his truth (Jn 8:30-32)</a:t>
            </a:r>
          </a:p>
        </p:txBody>
      </p:sp>
      <p:sp>
        <p:nvSpPr>
          <p:cNvPr id="75"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4"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F1F91C"/>
          </a:solidFill>
          <a:ln w="38100" cap="rnd">
            <a:solidFill>
              <a:srgbClr val="F1F91C"/>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YOU SHALL KNOW THE TRUTH AND THE TRUTH SHALL MAKE YOU FREE – John ...">
            <a:extLst>
              <a:ext uri="{FF2B5EF4-FFF2-40B4-BE49-F238E27FC236}">
                <a16:creationId xmlns:a16="http://schemas.microsoft.com/office/drawing/2014/main" id="{7DD80D24-2F04-4212-8236-BA20CD83C182}"/>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6901" r="14286"/>
          <a:stretch/>
        </p:blipFill>
        <p:spPr bwMode="auto">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B10A3C89-99A2-447D-A094-F18BBFC7777A}"/>
              </a:ext>
            </a:extLst>
          </p:cNvPr>
          <p:cNvSpPr>
            <a:spLocks noGrp="1"/>
          </p:cNvSpPr>
          <p:nvPr>
            <p:ph sz="half" idx="1"/>
          </p:nvPr>
        </p:nvSpPr>
        <p:spPr>
          <a:xfrm>
            <a:off x="4905955" y="2071316"/>
            <a:ext cx="6713552" cy="4114800"/>
          </a:xfrm>
        </p:spPr>
        <p:txBody>
          <a:bodyPr vert="horz" lIns="91440" tIns="45720" rIns="91440" bIns="45720" rtlCol="0" anchor="t">
            <a:normAutofit/>
          </a:bodyPr>
          <a:lstStyle/>
          <a:p>
            <a:r>
              <a:rPr lang="en-US" dirty="0">
                <a:latin typeface="Times New Roman" panose="02020603050405020304" pitchFamily="18" charset="0"/>
                <a:cs typeface="Times New Roman" panose="02020603050405020304" pitchFamily="18" charset="0"/>
              </a:rPr>
              <a:t>Abiding involves obedience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Obedience leads to greater retaining of knowledge (Jam 1:21-25)</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Knowing the truth brings freedom</a:t>
            </a:r>
          </a:p>
        </p:txBody>
      </p:sp>
    </p:spTree>
    <p:extLst>
      <p:ext uri="{BB962C8B-B14F-4D97-AF65-F5344CB8AC3E}">
        <p14:creationId xmlns:p14="http://schemas.microsoft.com/office/powerpoint/2010/main" val="31058532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left)">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808B-6110-40A3-BA04-7AE80FD48545}"/>
              </a:ext>
            </a:extLst>
          </p:cNvPr>
          <p:cNvSpPr>
            <a:spLocks noGrp="1"/>
          </p:cNvSpPr>
          <p:nvPr>
            <p:ph type="title"/>
          </p:nvPr>
        </p:nvSpPr>
        <p:spPr/>
        <p:txBody>
          <a:bodyPr/>
          <a:lstStyle/>
          <a:p>
            <a:r>
              <a:rPr lang="en-US" dirty="0"/>
              <a:t>Freedom from what?</a:t>
            </a:r>
          </a:p>
        </p:txBody>
      </p:sp>
      <p:pic>
        <p:nvPicPr>
          <p:cNvPr id="6" name="Content Placeholder 5" descr="A close up of a sign&#10;&#10;Description automatically generated">
            <a:extLst>
              <a:ext uri="{FF2B5EF4-FFF2-40B4-BE49-F238E27FC236}">
                <a16:creationId xmlns:a16="http://schemas.microsoft.com/office/drawing/2014/main" id="{1D35F620-D4D8-4921-9175-0BFD504C1323}"/>
              </a:ext>
            </a:extLst>
          </p:cNvPr>
          <p:cNvPicPr>
            <a:picLocks noGrp="1" noChangeAspect="1"/>
          </p:cNvPicPr>
          <p:nvPr>
            <p:ph sz="half" idx="1"/>
          </p:nvPr>
        </p:nvPicPr>
        <p:blipFill>
          <a:blip r:embed="rId2"/>
          <a:stretch>
            <a:fillRect/>
          </a:stretch>
        </p:blipFill>
        <p:spPr>
          <a:xfrm>
            <a:off x="838200" y="2112169"/>
            <a:ext cx="5181600" cy="3886200"/>
          </a:xfrm>
        </p:spPr>
      </p:pic>
      <p:sp>
        <p:nvSpPr>
          <p:cNvPr id="4" name="Content Placeholder 3">
            <a:extLst>
              <a:ext uri="{FF2B5EF4-FFF2-40B4-BE49-F238E27FC236}">
                <a16:creationId xmlns:a16="http://schemas.microsoft.com/office/drawing/2014/main" id="{BB977C33-60BF-4F18-A36F-24CDBCF80C7A}"/>
              </a:ext>
            </a:extLst>
          </p:cNvPr>
          <p:cNvSpPr>
            <a:spLocks noGrp="1"/>
          </p:cNvSpPr>
          <p:nvPr>
            <p:ph sz="half" idx="2"/>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Jn 8:34 “</a:t>
            </a:r>
            <a:r>
              <a:rPr lang="en-US" baseline="30000" dirty="0">
                <a:latin typeface="Times New Roman" panose="02020603050405020304" pitchFamily="18" charset="0"/>
                <a:cs typeface="Times New Roman" panose="02020603050405020304" pitchFamily="18" charset="0"/>
              </a:rPr>
              <a:t>34 </a:t>
            </a:r>
            <a:r>
              <a:rPr lang="en-US" dirty="0">
                <a:latin typeface="Times New Roman" panose="02020603050405020304" pitchFamily="18" charset="0"/>
                <a:cs typeface="Times New Roman" panose="02020603050405020304" pitchFamily="18" charset="0"/>
              </a:rPr>
              <a:t>Jesus answered them, “Most assuredly, I say to you, whoever commits sin is a slave of sin.”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Jn 8:36 “</a:t>
            </a:r>
            <a:r>
              <a:rPr lang="en-US" baseline="30000" dirty="0">
                <a:latin typeface="Times New Roman" panose="02020603050405020304" pitchFamily="18" charset="0"/>
                <a:cs typeface="Times New Roman" panose="02020603050405020304" pitchFamily="18" charset="0"/>
              </a:rPr>
              <a:t>36 </a:t>
            </a:r>
            <a:r>
              <a:rPr lang="en-US" dirty="0">
                <a:latin typeface="Times New Roman" panose="02020603050405020304" pitchFamily="18" charset="0"/>
                <a:cs typeface="Times New Roman" panose="02020603050405020304" pitchFamily="18" charset="0"/>
              </a:rPr>
              <a:t>Therefore if the Son makes you free, you shall be free indeed.”</a:t>
            </a:r>
          </a:p>
        </p:txBody>
      </p:sp>
    </p:spTree>
    <p:extLst>
      <p:ext uri="{BB962C8B-B14F-4D97-AF65-F5344CB8AC3E}">
        <p14:creationId xmlns:p14="http://schemas.microsoft.com/office/powerpoint/2010/main" val="38981817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808B-6110-40A3-BA04-7AE80FD48545}"/>
              </a:ext>
            </a:extLst>
          </p:cNvPr>
          <p:cNvSpPr>
            <a:spLocks noGrp="1"/>
          </p:cNvSpPr>
          <p:nvPr>
            <p:ph type="title"/>
          </p:nvPr>
        </p:nvSpPr>
        <p:spPr/>
        <p:txBody>
          <a:bodyPr/>
          <a:lstStyle/>
          <a:p>
            <a:r>
              <a:rPr lang="en-US" dirty="0"/>
              <a:t>Freedom from what?</a:t>
            </a:r>
          </a:p>
        </p:txBody>
      </p:sp>
      <p:pic>
        <p:nvPicPr>
          <p:cNvPr id="6" name="Content Placeholder 5" descr="A close up of a sign&#10;&#10;Description automatically generated">
            <a:extLst>
              <a:ext uri="{FF2B5EF4-FFF2-40B4-BE49-F238E27FC236}">
                <a16:creationId xmlns:a16="http://schemas.microsoft.com/office/drawing/2014/main" id="{1D35F620-D4D8-4921-9175-0BFD504C1323}"/>
              </a:ext>
            </a:extLst>
          </p:cNvPr>
          <p:cNvPicPr>
            <a:picLocks noGrp="1" noChangeAspect="1"/>
          </p:cNvPicPr>
          <p:nvPr>
            <p:ph sz="half" idx="1"/>
          </p:nvPr>
        </p:nvPicPr>
        <p:blipFill>
          <a:blip r:embed="rId2"/>
          <a:stretch>
            <a:fillRect/>
          </a:stretch>
        </p:blipFill>
        <p:spPr>
          <a:xfrm>
            <a:off x="838200" y="2112169"/>
            <a:ext cx="5181600" cy="3886200"/>
          </a:xfrm>
        </p:spPr>
      </p:pic>
      <p:sp>
        <p:nvSpPr>
          <p:cNvPr id="4" name="Content Placeholder 3">
            <a:extLst>
              <a:ext uri="{FF2B5EF4-FFF2-40B4-BE49-F238E27FC236}">
                <a16:creationId xmlns:a16="http://schemas.microsoft.com/office/drawing/2014/main" id="{BB977C33-60BF-4F18-A36F-24CDBCF80C7A}"/>
              </a:ext>
            </a:extLst>
          </p:cNvPr>
          <p:cNvSpPr>
            <a:spLocks noGrp="1"/>
          </p:cNvSpPr>
          <p:nvPr>
            <p:ph sz="half" idx="2"/>
          </p:nvPr>
        </p:nvSpPr>
        <p:spPr/>
        <p:txBody>
          <a:bodyPr/>
          <a:lstStyle/>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Rom 8:1-2 “</a:t>
            </a:r>
            <a:r>
              <a:rPr lang="en-US" baseline="30000"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For the law of the Spirit of life in Christ Jesus has made me free from the law of sin and death.”</a:t>
            </a:r>
          </a:p>
        </p:txBody>
      </p:sp>
    </p:spTree>
    <p:extLst>
      <p:ext uri="{BB962C8B-B14F-4D97-AF65-F5344CB8AC3E}">
        <p14:creationId xmlns:p14="http://schemas.microsoft.com/office/powerpoint/2010/main" val="399614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808B-6110-40A3-BA04-7AE80FD48545}"/>
              </a:ext>
            </a:extLst>
          </p:cNvPr>
          <p:cNvSpPr>
            <a:spLocks noGrp="1"/>
          </p:cNvSpPr>
          <p:nvPr>
            <p:ph type="title"/>
          </p:nvPr>
        </p:nvSpPr>
        <p:spPr/>
        <p:txBody>
          <a:bodyPr/>
          <a:lstStyle/>
          <a:p>
            <a:r>
              <a:rPr lang="en-US" dirty="0"/>
              <a:t>Freedom from what?</a:t>
            </a:r>
          </a:p>
        </p:txBody>
      </p:sp>
      <p:sp>
        <p:nvSpPr>
          <p:cNvPr id="4" name="Content Placeholder 3">
            <a:extLst>
              <a:ext uri="{FF2B5EF4-FFF2-40B4-BE49-F238E27FC236}">
                <a16:creationId xmlns:a16="http://schemas.microsoft.com/office/drawing/2014/main" id="{BB977C33-60BF-4F18-A36F-24CDBCF80C7A}"/>
              </a:ext>
            </a:extLst>
          </p:cNvPr>
          <p:cNvSpPr>
            <a:spLocks noGrp="1"/>
          </p:cNvSpPr>
          <p:nvPr>
            <p:ph sz="half" idx="2"/>
          </p:nvPr>
        </p:nvSpPr>
        <p:spPr/>
        <p:txBody>
          <a:bodyPr>
            <a:normAutofit fontScale="85000" lnSpcReduction="20000"/>
          </a:bodyPr>
          <a:lstStyle/>
          <a:p>
            <a:pPr marL="0" indent="0">
              <a:buNone/>
            </a:pPr>
            <a:r>
              <a:rPr lang="en-US" dirty="0">
                <a:latin typeface="Times New Roman" panose="02020603050405020304" pitchFamily="18" charset="0"/>
                <a:cs typeface="Times New Roman" panose="02020603050405020304" pitchFamily="18" charset="0"/>
              </a:rPr>
              <a:t>2 Tim 2:24-26 “</a:t>
            </a:r>
            <a:r>
              <a:rPr lang="en-US" baseline="30000" dirty="0">
                <a:latin typeface="Times New Roman" panose="02020603050405020304" pitchFamily="18" charset="0"/>
                <a:cs typeface="Times New Roman" panose="02020603050405020304" pitchFamily="18" charset="0"/>
              </a:rPr>
              <a:t>24 </a:t>
            </a:r>
            <a:r>
              <a:rPr lang="en-US" dirty="0">
                <a:latin typeface="Times New Roman" panose="02020603050405020304" pitchFamily="18" charset="0"/>
                <a:cs typeface="Times New Roman" panose="02020603050405020304" pitchFamily="18" charset="0"/>
              </a:rPr>
              <a:t>And a servant of the Lord must not quarrel but be gentle to all, able to teach, patient, </a:t>
            </a:r>
            <a:r>
              <a:rPr lang="en-US" baseline="30000" dirty="0">
                <a:latin typeface="Times New Roman" panose="02020603050405020304" pitchFamily="18" charset="0"/>
                <a:cs typeface="Times New Roman" panose="02020603050405020304" pitchFamily="18" charset="0"/>
              </a:rPr>
              <a:t>25 </a:t>
            </a:r>
            <a:r>
              <a:rPr lang="en-US" dirty="0">
                <a:latin typeface="Times New Roman" panose="02020603050405020304" pitchFamily="18" charset="0"/>
                <a:cs typeface="Times New Roman" panose="02020603050405020304" pitchFamily="18" charset="0"/>
              </a:rPr>
              <a:t>in humility correcting those who are in opposition, if God perhaps will grant them repentance, so that they may know the truth, </a:t>
            </a:r>
            <a:r>
              <a:rPr lang="en-US" baseline="30000" dirty="0">
                <a:latin typeface="Times New Roman" panose="02020603050405020304" pitchFamily="18" charset="0"/>
                <a:cs typeface="Times New Roman" panose="02020603050405020304" pitchFamily="18" charset="0"/>
              </a:rPr>
              <a:t>26 </a:t>
            </a:r>
            <a:r>
              <a:rPr lang="en-US" dirty="0">
                <a:latin typeface="Times New Roman" panose="02020603050405020304" pitchFamily="18" charset="0"/>
                <a:cs typeface="Times New Roman" panose="02020603050405020304" pitchFamily="18" charset="0"/>
              </a:rPr>
              <a:t>and </a:t>
            </a:r>
            <a:r>
              <a:rPr lang="en-US" i="1" dirty="0">
                <a:latin typeface="Times New Roman" panose="02020603050405020304" pitchFamily="18" charset="0"/>
                <a:cs typeface="Times New Roman" panose="02020603050405020304" pitchFamily="18" charset="0"/>
              </a:rPr>
              <a:t>that</a:t>
            </a:r>
            <a:r>
              <a:rPr lang="en-US" dirty="0">
                <a:latin typeface="Times New Roman" panose="02020603050405020304" pitchFamily="18" charset="0"/>
                <a:cs typeface="Times New Roman" panose="02020603050405020304" pitchFamily="18" charset="0"/>
              </a:rPr>
              <a:t> they may come to their senses </a:t>
            </a:r>
            <a:r>
              <a:rPr lang="en-US" i="1" dirty="0">
                <a:latin typeface="Times New Roman" panose="02020603050405020304" pitchFamily="18" charset="0"/>
                <a:cs typeface="Times New Roman" panose="02020603050405020304" pitchFamily="18" charset="0"/>
              </a:rPr>
              <a:t>and</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escape</a:t>
            </a:r>
            <a:r>
              <a:rPr lang="en-US" dirty="0">
                <a:latin typeface="Times New Roman" panose="02020603050405020304" pitchFamily="18" charset="0"/>
                <a:cs typeface="Times New Roman" panose="02020603050405020304" pitchFamily="18" charset="0"/>
              </a:rPr>
              <a:t> the snare of the devil, having been taken captive by him to </a:t>
            </a:r>
            <a:r>
              <a:rPr lang="en-US" i="1" dirty="0">
                <a:latin typeface="Times New Roman" panose="02020603050405020304" pitchFamily="18" charset="0"/>
                <a:cs typeface="Times New Roman" panose="02020603050405020304" pitchFamily="18" charset="0"/>
              </a:rPr>
              <a:t>do</a:t>
            </a:r>
            <a:r>
              <a:rPr lang="en-US" dirty="0">
                <a:latin typeface="Times New Roman" panose="02020603050405020304" pitchFamily="18" charset="0"/>
                <a:cs typeface="Times New Roman" panose="02020603050405020304" pitchFamily="18" charset="0"/>
              </a:rPr>
              <a:t> his will.”</a:t>
            </a:r>
          </a:p>
          <a:p>
            <a:pPr marL="0" indent="0">
              <a:buNone/>
            </a:pPr>
            <a:endParaRPr lang="en-US" dirty="0">
              <a:latin typeface="Times New Roman" panose="02020603050405020304" pitchFamily="18" charset="0"/>
              <a:cs typeface="Times New Roman" panose="02020603050405020304" pitchFamily="18" charset="0"/>
            </a:endParaRPr>
          </a:p>
        </p:txBody>
      </p:sp>
      <p:pic>
        <p:nvPicPr>
          <p:cNvPr id="8" name="Content Placeholder 7" descr="A close up of a sign&#10;&#10;Description automatically generated">
            <a:extLst>
              <a:ext uri="{FF2B5EF4-FFF2-40B4-BE49-F238E27FC236}">
                <a16:creationId xmlns:a16="http://schemas.microsoft.com/office/drawing/2014/main" id="{C2827BDA-B60E-4DCF-935F-413037AF996A}"/>
              </a:ext>
            </a:extLst>
          </p:cNvPr>
          <p:cNvPicPr>
            <a:picLocks noGrp="1" noChangeAspect="1"/>
          </p:cNvPicPr>
          <p:nvPr>
            <p:ph sz="half" idx="1"/>
          </p:nvPr>
        </p:nvPicPr>
        <p:blipFill>
          <a:blip r:embed="rId2"/>
          <a:stretch>
            <a:fillRect/>
          </a:stretch>
        </p:blipFill>
        <p:spPr>
          <a:xfrm>
            <a:off x="838199" y="1929384"/>
            <a:ext cx="5181599" cy="4251960"/>
          </a:xfrm>
        </p:spPr>
      </p:pic>
    </p:spTree>
    <p:extLst>
      <p:ext uri="{BB962C8B-B14F-4D97-AF65-F5344CB8AC3E}">
        <p14:creationId xmlns:p14="http://schemas.microsoft.com/office/powerpoint/2010/main" val="7554611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808B-6110-40A3-BA04-7AE80FD48545}"/>
              </a:ext>
            </a:extLst>
          </p:cNvPr>
          <p:cNvSpPr>
            <a:spLocks noGrp="1"/>
          </p:cNvSpPr>
          <p:nvPr>
            <p:ph type="title"/>
          </p:nvPr>
        </p:nvSpPr>
        <p:spPr/>
        <p:txBody>
          <a:bodyPr/>
          <a:lstStyle/>
          <a:p>
            <a:r>
              <a:rPr lang="en-US" dirty="0"/>
              <a:t>Freedom from what?</a:t>
            </a:r>
          </a:p>
        </p:txBody>
      </p:sp>
      <p:sp>
        <p:nvSpPr>
          <p:cNvPr id="4" name="Content Placeholder 3">
            <a:extLst>
              <a:ext uri="{FF2B5EF4-FFF2-40B4-BE49-F238E27FC236}">
                <a16:creationId xmlns:a16="http://schemas.microsoft.com/office/drawing/2014/main" id="{BB977C33-60BF-4F18-A36F-24CDBCF80C7A}"/>
              </a:ext>
            </a:extLst>
          </p:cNvPr>
          <p:cNvSpPr>
            <a:spLocks noGrp="1"/>
          </p:cNvSpPr>
          <p:nvPr>
            <p:ph sz="half" idx="2"/>
          </p:nvPr>
        </p:nvSpPr>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1 Jn 3:7-8 “</a:t>
            </a:r>
            <a:r>
              <a:rPr lang="en-US" baseline="30000" dirty="0">
                <a:latin typeface="Times New Roman" panose="02020603050405020304" pitchFamily="18" charset="0"/>
                <a:cs typeface="Times New Roman" panose="02020603050405020304" pitchFamily="18" charset="0"/>
              </a:rPr>
              <a:t>7 </a:t>
            </a:r>
            <a:r>
              <a:rPr lang="en-US" dirty="0">
                <a:latin typeface="Times New Roman" panose="02020603050405020304" pitchFamily="18" charset="0"/>
                <a:cs typeface="Times New Roman" panose="02020603050405020304" pitchFamily="18" charset="0"/>
              </a:rPr>
              <a:t>Little children, let no one deceive you. He who practices righteousness is righteous, just as He is righteous. </a:t>
            </a:r>
            <a:r>
              <a:rPr lang="en-US" baseline="30000" dirty="0">
                <a:latin typeface="Times New Roman" panose="02020603050405020304" pitchFamily="18" charset="0"/>
                <a:cs typeface="Times New Roman" panose="02020603050405020304" pitchFamily="18" charset="0"/>
              </a:rPr>
              <a:t>8 </a:t>
            </a:r>
            <a:r>
              <a:rPr lang="en-US" dirty="0">
                <a:latin typeface="Times New Roman" panose="02020603050405020304" pitchFamily="18" charset="0"/>
                <a:cs typeface="Times New Roman" panose="02020603050405020304" pitchFamily="18" charset="0"/>
              </a:rPr>
              <a:t>He who sins is of the devil, for the devil has sinned from the beginning. For this purpose the Son of God was manifested, that He might destroy the works of the devil.”</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8" name="Content Placeholder 7" descr="A close up of a sign&#10;&#10;Description automatically generated">
            <a:extLst>
              <a:ext uri="{FF2B5EF4-FFF2-40B4-BE49-F238E27FC236}">
                <a16:creationId xmlns:a16="http://schemas.microsoft.com/office/drawing/2014/main" id="{C2827BDA-B60E-4DCF-935F-413037AF996A}"/>
              </a:ext>
            </a:extLst>
          </p:cNvPr>
          <p:cNvPicPr>
            <a:picLocks noGrp="1" noChangeAspect="1"/>
          </p:cNvPicPr>
          <p:nvPr>
            <p:ph sz="half" idx="1"/>
          </p:nvPr>
        </p:nvPicPr>
        <p:blipFill>
          <a:blip r:embed="rId2"/>
          <a:stretch>
            <a:fillRect/>
          </a:stretch>
        </p:blipFill>
        <p:spPr>
          <a:xfrm>
            <a:off x="838199" y="1929384"/>
            <a:ext cx="5181599" cy="4251960"/>
          </a:xfrm>
        </p:spPr>
      </p:pic>
    </p:spTree>
    <p:extLst>
      <p:ext uri="{BB962C8B-B14F-4D97-AF65-F5344CB8AC3E}">
        <p14:creationId xmlns:p14="http://schemas.microsoft.com/office/powerpoint/2010/main" val="365745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808B-6110-40A3-BA04-7AE80FD48545}"/>
              </a:ext>
            </a:extLst>
          </p:cNvPr>
          <p:cNvSpPr>
            <a:spLocks noGrp="1"/>
          </p:cNvSpPr>
          <p:nvPr>
            <p:ph type="title"/>
          </p:nvPr>
        </p:nvSpPr>
        <p:spPr/>
        <p:txBody>
          <a:bodyPr/>
          <a:lstStyle/>
          <a:p>
            <a:r>
              <a:rPr lang="en-US" dirty="0"/>
              <a:t>Freedom from what?</a:t>
            </a:r>
          </a:p>
        </p:txBody>
      </p:sp>
      <p:sp>
        <p:nvSpPr>
          <p:cNvPr id="4" name="Content Placeholder 3">
            <a:extLst>
              <a:ext uri="{FF2B5EF4-FFF2-40B4-BE49-F238E27FC236}">
                <a16:creationId xmlns:a16="http://schemas.microsoft.com/office/drawing/2014/main" id="{BB977C33-60BF-4F18-A36F-24CDBCF80C7A}"/>
              </a:ext>
            </a:extLst>
          </p:cNvPr>
          <p:cNvSpPr>
            <a:spLocks noGrp="1"/>
          </p:cNvSpPr>
          <p:nvPr>
            <p:ph sz="half" idx="2"/>
          </p:nvPr>
        </p:nvSpPr>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Heb 2:14-15 “</a:t>
            </a:r>
            <a:r>
              <a:rPr lang="en-US" baseline="30000" dirty="0">
                <a:latin typeface="Times New Roman" panose="02020603050405020304" pitchFamily="18" charset="0"/>
                <a:cs typeface="Times New Roman" panose="02020603050405020304" pitchFamily="18" charset="0"/>
              </a:rPr>
              <a:t>14 </a:t>
            </a:r>
            <a:r>
              <a:rPr lang="en-US" dirty="0">
                <a:latin typeface="Times New Roman" panose="02020603050405020304" pitchFamily="18" charset="0"/>
                <a:cs typeface="Times New Roman" panose="02020603050405020304" pitchFamily="18" charset="0"/>
              </a:rPr>
              <a:t>Inasmuch then as the children have partaken of flesh and blood, He Himself likewise shared in the same, that through death He might destroy him who had the power of death, that is, the devil, </a:t>
            </a:r>
            <a:r>
              <a:rPr lang="en-US" baseline="30000" dirty="0">
                <a:latin typeface="Times New Roman" panose="02020603050405020304" pitchFamily="18" charset="0"/>
                <a:cs typeface="Times New Roman" panose="02020603050405020304" pitchFamily="18" charset="0"/>
              </a:rPr>
              <a:t>15 </a:t>
            </a:r>
            <a:r>
              <a:rPr lang="en-US" dirty="0">
                <a:latin typeface="Times New Roman" panose="02020603050405020304" pitchFamily="18" charset="0"/>
                <a:cs typeface="Times New Roman" panose="02020603050405020304" pitchFamily="18" charset="0"/>
              </a:rPr>
              <a:t>and release those who through fear of death were all their lifetime subject to bondage.”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11" name="Content Placeholder 10" descr="The Fear of Death and the Promises of God – Order 50 or more ...">
            <a:extLst>
              <a:ext uri="{FF2B5EF4-FFF2-40B4-BE49-F238E27FC236}">
                <a16:creationId xmlns:a16="http://schemas.microsoft.com/office/drawing/2014/main" id="{F891DF4D-25E8-473C-B424-A88B17B0DA94}"/>
              </a:ext>
            </a:extLst>
          </p:cNvPr>
          <p:cNvPicPr>
            <a:picLocks noGrp="1"/>
          </p:cNvPicPr>
          <p:nvPr>
            <p:ph sz="half" idx="1"/>
          </p:nvPr>
        </p:nvPicPr>
        <p:blipFill rotWithShape="1">
          <a:blip r:embed="rId2">
            <a:extLst>
              <a:ext uri="{28A0092B-C50C-407E-A947-70E740481C1C}">
                <a14:useLocalDpi xmlns:a14="http://schemas.microsoft.com/office/drawing/2010/main" val="0"/>
              </a:ext>
            </a:extLst>
          </a:blip>
          <a:srcRect t="8912" b="68634"/>
          <a:stretch/>
        </p:blipFill>
        <p:spPr bwMode="auto">
          <a:xfrm>
            <a:off x="838200" y="1929384"/>
            <a:ext cx="5181600" cy="42519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439091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808B-6110-40A3-BA04-7AE80FD48545}"/>
              </a:ext>
            </a:extLst>
          </p:cNvPr>
          <p:cNvSpPr>
            <a:spLocks noGrp="1"/>
          </p:cNvSpPr>
          <p:nvPr>
            <p:ph type="title"/>
          </p:nvPr>
        </p:nvSpPr>
        <p:spPr/>
        <p:txBody>
          <a:bodyPr/>
          <a:lstStyle/>
          <a:p>
            <a:r>
              <a:rPr lang="en-US" dirty="0"/>
              <a:t>Freedom from what?</a:t>
            </a:r>
          </a:p>
        </p:txBody>
      </p:sp>
      <p:sp>
        <p:nvSpPr>
          <p:cNvPr id="4" name="Content Placeholder 3">
            <a:extLst>
              <a:ext uri="{FF2B5EF4-FFF2-40B4-BE49-F238E27FC236}">
                <a16:creationId xmlns:a16="http://schemas.microsoft.com/office/drawing/2014/main" id="{BB977C33-60BF-4F18-A36F-24CDBCF80C7A}"/>
              </a:ext>
            </a:extLst>
          </p:cNvPr>
          <p:cNvSpPr>
            <a:spLocks noGrp="1"/>
          </p:cNvSpPr>
          <p:nvPr>
            <p:ph sz="half" idx="2"/>
          </p:nvPr>
        </p:nvSpPr>
        <p:spPr/>
        <p:txBody>
          <a:bodyPr>
            <a:normAutofit fontScale="92500"/>
          </a:bodyPr>
          <a:lstStyle/>
          <a:p>
            <a:r>
              <a:rPr lang="en-US" dirty="0">
                <a:latin typeface="Times New Roman" panose="02020603050405020304" pitchFamily="18" charset="0"/>
                <a:cs typeface="Times New Roman" panose="02020603050405020304" pitchFamily="18" charset="0"/>
              </a:rPr>
              <a:t>1 Cor 15:55-67 “</a:t>
            </a:r>
            <a:r>
              <a:rPr lang="en-US" baseline="30000" dirty="0">
                <a:latin typeface="Times New Roman" panose="02020603050405020304" pitchFamily="18" charset="0"/>
                <a:cs typeface="Times New Roman" panose="02020603050405020304" pitchFamily="18" charset="0"/>
              </a:rPr>
              <a:t>55 </a:t>
            </a:r>
            <a:r>
              <a:rPr lang="en-US" dirty="0">
                <a:latin typeface="Times New Roman" panose="02020603050405020304" pitchFamily="18" charset="0"/>
                <a:cs typeface="Times New Roman" panose="02020603050405020304" pitchFamily="18" charset="0"/>
              </a:rPr>
              <a:t>“O Death, where </a:t>
            </a:r>
            <a:r>
              <a:rPr lang="en-US" i="1" dirty="0">
                <a:latin typeface="Times New Roman" panose="02020603050405020304" pitchFamily="18" charset="0"/>
                <a:cs typeface="Times New Roman" panose="02020603050405020304" pitchFamily="18" charset="0"/>
              </a:rPr>
              <a:t>is</a:t>
            </a:r>
            <a:r>
              <a:rPr lang="en-US" dirty="0">
                <a:latin typeface="Times New Roman" panose="02020603050405020304" pitchFamily="18" charset="0"/>
                <a:cs typeface="Times New Roman" panose="02020603050405020304" pitchFamily="18" charset="0"/>
              </a:rPr>
              <a:t> your sting? O Hades, where </a:t>
            </a:r>
            <a:r>
              <a:rPr lang="en-US" i="1" dirty="0">
                <a:latin typeface="Times New Roman" panose="02020603050405020304" pitchFamily="18" charset="0"/>
                <a:cs typeface="Times New Roman" panose="02020603050405020304" pitchFamily="18" charset="0"/>
              </a:rPr>
              <a:t>is</a:t>
            </a:r>
            <a:r>
              <a:rPr lang="en-US" dirty="0">
                <a:latin typeface="Times New Roman" panose="02020603050405020304" pitchFamily="18" charset="0"/>
                <a:cs typeface="Times New Roman" panose="02020603050405020304" pitchFamily="18" charset="0"/>
              </a:rPr>
              <a:t> your victory?” </a:t>
            </a:r>
            <a:r>
              <a:rPr lang="en-US" baseline="30000" dirty="0">
                <a:latin typeface="Times New Roman" panose="02020603050405020304" pitchFamily="18" charset="0"/>
                <a:cs typeface="Times New Roman" panose="02020603050405020304" pitchFamily="18" charset="0"/>
              </a:rPr>
              <a:t>56 </a:t>
            </a:r>
            <a:r>
              <a:rPr lang="en-US" dirty="0">
                <a:latin typeface="Times New Roman" panose="02020603050405020304" pitchFamily="18" charset="0"/>
                <a:cs typeface="Times New Roman" panose="02020603050405020304" pitchFamily="18" charset="0"/>
              </a:rPr>
              <a:t>The sting of death </a:t>
            </a:r>
            <a:r>
              <a:rPr lang="en-US" i="1" dirty="0">
                <a:latin typeface="Times New Roman" panose="02020603050405020304" pitchFamily="18" charset="0"/>
                <a:cs typeface="Times New Roman" panose="02020603050405020304" pitchFamily="18" charset="0"/>
              </a:rPr>
              <a:t>is</a:t>
            </a:r>
            <a:r>
              <a:rPr lang="en-US" dirty="0">
                <a:latin typeface="Times New Roman" panose="02020603050405020304" pitchFamily="18" charset="0"/>
                <a:cs typeface="Times New Roman" panose="02020603050405020304" pitchFamily="18" charset="0"/>
              </a:rPr>
              <a:t> sin, and the strength of sin </a:t>
            </a:r>
            <a:r>
              <a:rPr lang="en-US" i="1" dirty="0">
                <a:latin typeface="Times New Roman" panose="02020603050405020304" pitchFamily="18" charset="0"/>
                <a:cs typeface="Times New Roman" panose="02020603050405020304" pitchFamily="18" charset="0"/>
              </a:rPr>
              <a:t>is</a:t>
            </a:r>
            <a:r>
              <a:rPr lang="en-US" dirty="0">
                <a:latin typeface="Times New Roman" panose="02020603050405020304" pitchFamily="18" charset="0"/>
                <a:cs typeface="Times New Roman" panose="02020603050405020304" pitchFamily="18" charset="0"/>
              </a:rPr>
              <a:t> the law. </a:t>
            </a:r>
            <a:r>
              <a:rPr lang="en-US" baseline="30000" dirty="0">
                <a:latin typeface="Times New Roman" panose="02020603050405020304" pitchFamily="18" charset="0"/>
                <a:cs typeface="Times New Roman" panose="02020603050405020304" pitchFamily="18" charset="0"/>
              </a:rPr>
              <a:t>57 </a:t>
            </a:r>
            <a:r>
              <a:rPr lang="en-US" dirty="0">
                <a:latin typeface="Times New Roman" panose="02020603050405020304" pitchFamily="18" charset="0"/>
                <a:cs typeface="Times New Roman" panose="02020603050405020304" pitchFamily="18" charset="0"/>
              </a:rPr>
              <a:t>But thanks </a:t>
            </a:r>
            <a:r>
              <a:rPr lang="en-US" i="1" dirty="0">
                <a:latin typeface="Times New Roman" panose="02020603050405020304" pitchFamily="18" charset="0"/>
                <a:cs typeface="Times New Roman" panose="02020603050405020304" pitchFamily="18" charset="0"/>
              </a:rPr>
              <a:t>be</a:t>
            </a:r>
            <a:r>
              <a:rPr lang="en-US" dirty="0">
                <a:latin typeface="Times New Roman" panose="02020603050405020304" pitchFamily="18" charset="0"/>
                <a:cs typeface="Times New Roman" panose="02020603050405020304" pitchFamily="18" charset="0"/>
              </a:rPr>
              <a:t> to God, who gives us the victory through our Lord Jesus Christ.”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11" name="Content Placeholder 10" descr="The Fear of Death and the Promises of God – Order 50 or more ...">
            <a:extLst>
              <a:ext uri="{FF2B5EF4-FFF2-40B4-BE49-F238E27FC236}">
                <a16:creationId xmlns:a16="http://schemas.microsoft.com/office/drawing/2014/main" id="{F891DF4D-25E8-473C-B424-A88B17B0DA94}"/>
              </a:ext>
            </a:extLst>
          </p:cNvPr>
          <p:cNvPicPr>
            <a:picLocks noGrp="1"/>
          </p:cNvPicPr>
          <p:nvPr>
            <p:ph sz="half" idx="1"/>
          </p:nvPr>
        </p:nvPicPr>
        <p:blipFill rotWithShape="1">
          <a:blip r:embed="rId2">
            <a:extLst>
              <a:ext uri="{28A0092B-C50C-407E-A947-70E740481C1C}">
                <a14:useLocalDpi xmlns:a14="http://schemas.microsoft.com/office/drawing/2010/main" val="0"/>
              </a:ext>
            </a:extLst>
          </a:blip>
          <a:srcRect t="8912" b="68634"/>
          <a:stretch/>
        </p:blipFill>
        <p:spPr bwMode="auto">
          <a:xfrm>
            <a:off x="838200" y="1929384"/>
            <a:ext cx="5181600" cy="42519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6666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808B-6110-40A3-BA04-7AE80FD48545}"/>
              </a:ext>
            </a:extLst>
          </p:cNvPr>
          <p:cNvSpPr>
            <a:spLocks noGrp="1"/>
          </p:cNvSpPr>
          <p:nvPr>
            <p:ph type="title"/>
          </p:nvPr>
        </p:nvSpPr>
        <p:spPr/>
        <p:txBody>
          <a:bodyPr/>
          <a:lstStyle/>
          <a:p>
            <a:r>
              <a:rPr lang="en-US" dirty="0"/>
              <a:t>Freedom in Christ does not mean...</a:t>
            </a:r>
          </a:p>
        </p:txBody>
      </p:sp>
      <p:sp>
        <p:nvSpPr>
          <p:cNvPr id="4" name="Content Placeholder 3">
            <a:extLst>
              <a:ext uri="{FF2B5EF4-FFF2-40B4-BE49-F238E27FC236}">
                <a16:creationId xmlns:a16="http://schemas.microsoft.com/office/drawing/2014/main" id="{BB977C33-60BF-4F18-A36F-24CDBCF80C7A}"/>
              </a:ext>
            </a:extLst>
          </p:cNvPr>
          <p:cNvSpPr>
            <a:spLocks noGrp="1"/>
          </p:cNvSpPr>
          <p:nvPr>
            <p:ph sz="half" idx="2"/>
          </p:nvPr>
        </p:nvSpPr>
        <p:spPr/>
        <p:txBody>
          <a:bodyPr>
            <a:normAutofit lnSpcReduction="10000"/>
          </a:bodyPr>
          <a:lstStyle/>
          <a:p>
            <a:pPr marL="0" indent="0">
              <a:buNone/>
            </a:pPr>
            <a:r>
              <a:rPr lang="en-US" sz="3400" dirty="0">
                <a:latin typeface="Times New Roman" panose="02020603050405020304" pitchFamily="18" charset="0"/>
                <a:cs typeface="Times New Roman" panose="02020603050405020304" pitchFamily="18" charset="0"/>
              </a:rPr>
              <a:t>Rom 6:1-2 “</a:t>
            </a:r>
            <a:r>
              <a:rPr lang="en-US" sz="3600" dirty="0">
                <a:latin typeface="Times New Roman" panose="02020603050405020304" pitchFamily="18" charset="0"/>
                <a:cs typeface="Times New Roman" panose="02020603050405020304" pitchFamily="18" charset="0"/>
              </a:rPr>
              <a:t>6 What shall we say then? Shall we continue in sin that grace may abound? </a:t>
            </a:r>
            <a:r>
              <a:rPr lang="en-US" sz="3600" baseline="30000" dirty="0">
                <a:latin typeface="Times New Roman" panose="02020603050405020304" pitchFamily="18" charset="0"/>
                <a:cs typeface="Times New Roman" panose="02020603050405020304" pitchFamily="18" charset="0"/>
              </a:rPr>
              <a:t>2 </a:t>
            </a:r>
            <a:r>
              <a:rPr lang="en-US" sz="3600" dirty="0">
                <a:latin typeface="Times New Roman" panose="02020603050405020304" pitchFamily="18" charset="0"/>
                <a:cs typeface="Times New Roman" panose="02020603050405020304" pitchFamily="18" charset="0"/>
              </a:rPr>
              <a:t>Certainly not! How shall we who died to sin live any longer in it? </a:t>
            </a:r>
          </a:p>
          <a:p>
            <a:pPr marL="0" indent="0">
              <a:buNone/>
            </a:pPr>
            <a:endParaRPr lang="en-US" sz="34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10" name="Content Placeholder 9" descr="A picture containing drawing&#10;&#10;Description automatically generated">
            <a:extLst>
              <a:ext uri="{FF2B5EF4-FFF2-40B4-BE49-F238E27FC236}">
                <a16:creationId xmlns:a16="http://schemas.microsoft.com/office/drawing/2014/main" id="{5987F6DF-258E-422F-809D-426B1735F3C9}"/>
              </a:ext>
            </a:extLst>
          </p:cNvPr>
          <p:cNvPicPr>
            <a:picLocks noGrp="1" noChangeAspect="1"/>
          </p:cNvPicPr>
          <p:nvPr>
            <p:ph sz="half" idx="1"/>
          </p:nvPr>
        </p:nvPicPr>
        <p:blipFill>
          <a:blip r:embed="rId2"/>
          <a:stretch>
            <a:fillRect/>
          </a:stretch>
        </p:blipFill>
        <p:spPr>
          <a:xfrm>
            <a:off x="838200" y="1929384"/>
            <a:ext cx="5181600" cy="4251960"/>
          </a:xfrm>
        </p:spPr>
      </p:pic>
    </p:spTree>
    <p:extLst>
      <p:ext uri="{BB962C8B-B14F-4D97-AF65-F5344CB8AC3E}">
        <p14:creationId xmlns:p14="http://schemas.microsoft.com/office/powerpoint/2010/main" val="21683029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155</TotalTime>
  <Words>612</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The Hand</vt:lpstr>
      <vt:lpstr>The Serif Hand Black</vt:lpstr>
      <vt:lpstr>Times New Roman</vt:lpstr>
      <vt:lpstr>SketchyVTI</vt:lpstr>
      <vt:lpstr>PowerPoint Presentation</vt:lpstr>
      <vt:lpstr>Freedom is found in Christ and his truth (Jn 8:30-32)</vt:lpstr>
      <vt:lpstr>Freedom from what?</vt:lpstr>
      <vt:lpstr>Freedom from what?</vt:lpstr>
      <vt:lpstr>Freedom from what?</vt:lpstr>
      <vt:lpstr>Freedom from what?</vt:lpstr>
      <vt:lpstr>Freedom from what?</vt:lpstr>
      <vt:lpstr>Freedom from what?</vt:lpstr>
      <vt:lpstr>Freedom in Christ does not mean...</vt:lpstr>
      <vt:lpstr>Freedom in Christ does not mean...</vt:lpstr>
      <vt:lpstr>Freedom in Christ and his truth is not free</vt:lpstr>
      <vt:lpstr>Freedom in Christ and his truth is not free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Miller</dc:creator>
  <cp:lastModifiedBy>Rob Miller</cp:lastModifiedBy>
  <cp:revision>14</cp:revision>
  <dcterms:created xsi:type="dcterms:W3CDTF">2020-07-01T18:54:40Z</dcterms:created>
  <dcterms:modified xsi:type="dcterms:W3CDTF">2020-07-01T21:29:52Z</dcterms:modified>
</cp:coreProperties>
</file>