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2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85A46-5CC0-4DFA-A359-9951D711CADF}" type="datetimeFigureOut">
              <a:rPr lang="en-US" smtClean="0"/>
              <a:t>5/30/2020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4A6C3-4431-4E38-B160-FFADBB2CDEBB}" type="slidenum">
              <a:rPr lang="en-US" smtClean="0"/>
              <a:t>‹#›</a:t>
            </a:fld>
            <a:endParaRPr lang="en-US"/>
          </a:p>
        </p:txBody>
      </p:sp>
    </p:spTree>
    <p:extLst>
      <p:ext uri="{BB962C8B-B14F-4D97-AF65-F5344CB8AC3E}">
        <p14:creationId xmlns:p14="http://schemas.microsoft.com/office/powerpoint/2010/main" val="38002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4A6C3-4431-4E38-B160-FFADBB2CDEBB}" type="slidenum">
              <a:rPr lang="en-US" smtClean="0"/>
              <a:t>4</a:t>
            </a:fld>
            <a:endParaRPr lang="en-US"/>
          </a:p>
        </p:txBody>
      </p:sp>
    </p:spTree>
    <p:extLst>
      <p:ext uri="{BB962C8B-B14F-4D97-AF65-F5344CB8AC3E}">
        <p14:creationId xmlns:p14="http://schemas.microsoft.com/office/powerpoint/2010/main" val="71405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China Nov 2019… USA Jan 2020</a:t>
            </a:r>
          </a:p>
          <a:p>
            <a:endParaRPr lang="en-US" dirty="0"/>
          </a:p>
        </p:txBody>
      </p:sp>
      <p:sp>
        <p:nvSpPr>
          <p:cNvPr id="4" name="Slide Number Placeholder 3"/>
          <p:cNvSpPr>
            <a:spLocks noGrp="1"/>
          </p:cNvSpPr>
          <p:nvPr>
            <p:ph type="sldNum" sz="quarter" idx="5"/>
          </p:nvPr>
        </p:nvSpPr>
        <p:spPr/>
        <p:txBody>
          <a:bodyPr/>
          <a:lstStyle/>
          <a:p>
            <a:fld id="{0C94A6C3-4431-4E38-B160-FFADBB2CDEBB}" type="slidenum">
              <a:rPr lang="en-US" smtClean="0"/>
              <a:t>7</a:t>
            </a:fld>
            <a:endParaRPr lang="en-US"/>
          </a:p>
        </p:txBody>
      </p:sp>
    </p:spTree>
    <p:extLst>
      <p:ext uri="{BB962C8B-B14F-4D97-AF65-F5344CB8AC3E}">
        <p14:creationId xmlns:p14="http://schemas.microsoft.com/office/powerpoint/2010/main" val="143830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 2020</a:t>
            </a:r>
          </a:p>
        </p:txBody>
      </p:sp>
      <p:sp>
        <p:nvSpPr>
          <p:cNvPr id="4" name="Slide Number Placeholder 3"/>
          <p:cNvSpPr>
            <a:spLocks noGrp="1"/>
          </p:cNvSpPr>
          <p:nvPr>
            <p:ph type="sldNum" sz="quarter" idx="5"/>
          </p:nvPr>
        </p:nvSpPr>
        <p:spPr/>
        <p:txBody>
          <a:bodyPr/>
          <a:lstStyle/>
          <a:p>
            <a:fld id="{0C94A6C3-4431-4E38-B160-FFADBB2CDEBB}" type="slidenum">
              <a:rPr lang="en-US" smtClean="0"/>
              <a:t>10</a:t>
            </a:fld>
            <a:endParaRPr lang="en-US"/>
          </a:p>
        </p:txBody>
      </p:sp>
    </p:spTree>
    <p:extLst>
      <p:ext uri="{BB962C8B-B14F-4D97-AF65-F5344CB8AC3E}">
        <p14:creationId xmlns:p14="http://schemas.microsoft.com/office/powerpoint/2010/main" val="292501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467E-347C-4921-9A81-74CB0F0012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86F992-006A-4A15-A372-7F0043D1B8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28E2A-8EDE-4CF2-998C-40110C8B6262}"/>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5" name="Footer Placeholder 4">
            <a:extLst>
              <a:ext uri="{FF2B5EF4-FFF2-40B4-BE49-F238E27FC236}">
                <a16:creationId xmlns:a16="http://schemas.microsoft.com/office/drawing/2014/main" id="{3769EA66-4841-4F8F-BEE2-8860B0C8A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D7A10-E932-4157-8508-7BC535B3CFAD}"/>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8739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5EB7-C584-41C1-9D4E-12AEDD804B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2B61DB-BBEA-45EC-9A33-D3215422C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76C24-E9DC-487E-8883-8F4554F59B40}"/>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5" name="Footer Placeholder 4">
            <a:extLst>
              <a:ext uri="{FF2B5EF4-FFF2-40B4-BE49-F238E27FC236}">
                <a16:creationId xmlns:a16="http://schemas.microsoft.com/office/drawing/2014/main" id="{7C6F1F01-AF9E-41F9-A3A1-BF2B93F66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E8543-B791-40C3-A45C-4DDF5533EE9B}"/>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299630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80BBA-7074-4D95-A5B1-2C96D9960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FBF08-ECD3-48DE-98BA-8B57284C12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D5B7F-F218-4550-A864-F290585CA127}"/>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5" name="Footer Placeholder 4">
            <a:extLst>
              <a:ext uri="{FF2B5EF4-FFF2-40B4-BE49-F238E27FC236}">
                <a16:creationId xmlns:a16="http://schemas.microsoft.com/office/drawing/2014/main" id="{87FCE455-13B3-4BE3-B750-1756600BB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05F2A-A5E1-4772-AE92-6D1033D1CAB7}"/>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390543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36CA-DB6C-4694-ABE2-F7F9E954F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DAAB-EB9E-4878-ABB1-66C5841F8A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242F4-D12E-4FBC-B944-89B809262614}"/>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5" name="Footer Placeholder 4">
            <a:extLst>
              <a:ext uri="{FF2B5EF4-FFF2-40B4-BE49-F238E27FC236}">
                <a16:creationId xmlns:a16="http://schemas.microsoft.com/office/drawing/2014/main" id="{5FDA4659-5856-4DF9-B778-0A02B89ED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7D3CF-5E49-4ADF-932B-D3A574197012}"/>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118303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C627-3498-4E72-9D06-3B2211AC64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B5584-87D2-4630-B486-F59F6CAEC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1AFBC-F109-4DEA-B47F-1431DCD388AD}"/>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5" name="Footer Placeholder 4">
            <a:extLst>
              <a:ext uri="{FF2B5EF4-FFF2-40B4-BE49-F238E27FC236}">
                <a16:creationId xmlns:a16="http://schemas.microsoft.com/office/drawing/2014/main" id="{35B837E0-9BEA-4539-9553-BC21E2D1B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C63EC-3D06-473E-B0B1-42388040B6C3}"/>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188951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DBF9-1F5B-4C1E-8448-E951DF91EB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FB9986-71FF-4F60-BD8C-55544FFC8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9943EE-71A4-4AD0-9316-DEF0C7DCD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9CE5B7-B3EC-44B8-ADAF-688B42FAAA47}"/>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6" name="Footer Placeholder 5">
            <a:extLst>
              <a:ext uri="{FF2B5EF4-FFF2-40B4-BE49-F238E27FC236}">
                <a16:creationId xmlns:a16="http://schemas.microsoft.com/office/drawing/2014/main" id="{4BE860CE-5B4C-4040-A534-8B6423C4D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4E0A6-6E1C-49A6-BE8F-E010CF4BFE44}"/>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209676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D293-29A0-4021-A6BE-284504A425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7E9C6-903B-4D19-8163-85E37D240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921EA9-812C-4F7F-9BC1-66B6457057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37528C-C2FA-4433-81B6-DF1FF231A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84769E-1DE2-42B0-806B-C19B3539A8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481F60-E817-4EDA-AB0A-F8EF74BA37D6}"/>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8" name="Footer Placeholder 7">
            <a:extLst>
              <a:ext uri="{FF2B5EF4-FFF2-40B4-BE49-F238E27FC236}">
                <a16:creationId xmlns:a16="http://schemas.microsoft.com/office/drawing/2014/main" id="{56FAF391-59FA-4886-8725-728C11FF3A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4E90ED-CDCE-44EB-97F0-0B63FF3EB130}"/>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235228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218D-9FC8-4F77-BD9F-707AE299E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8B52AF-8F3E-4ADD-809A-AD97356FF490}"/>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4" name="Footer Placeholder 3">
            <a:extLst>
              <a:ext uri="{FF2B5EF4-FFF2-40B4-BE49-F238E27FC236}">
                <a16:creationId xmlns:a16="http://schemas.microsoft.com/office/drawing/2014/main" id="{242B1C44-444A-407C-B284-7573699FA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E57DCA-EA3A-4135-AF4C-C09D0854F3B6}"/>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281412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97093-BC53-44B4-B464-FAEA8C6AFCB3}"/>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3" name="Footer Placeholder 2">
            <a:extLst>
              <a:ext uri="{FF2B5EF4-FFF2-40B4-BE49-F238E27FC236}">
                <a16:creationId xmlns:a16="http://schemas.microsoft.com/office/drawing/2014/main" id="{AB0CF342-6D35-46CF-AF69-9E49B40BE8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872CB3-BEA6-4B5A-9581-BD32335FA854}"/>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162424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9305-EBE2-4A70-896D-9C6A4B467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82274-262B-4F6B-9C91-37AF0B96A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03D6F4-B000-4115-892F-40ED66207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417FD-EC5E-48D0-87F1-8DDC951F329E}"/>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6" name="Footer Placeholder 5">
            <a:extLst>
              <a:ext uri="{FF2B5EF4-FFF2-40B4-BE49-F238E27FC236}">
                <a16:creationId xmlns:a16="http://schemas.microsoft.com/office/drawing/2014/main" id="{1552B2F5-DCC7-4521-A58C-C84D7E6E0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847E83-03C7-407B-8938-CD0AC4C8E6D8}"/>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73456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DBEFB-2E0D-4BFC-AF85-E44A20EDB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93F1E-6E49-4E63-806F-2CD2A0404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1BB073-6469-48BD-AD46-536E92F73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149C0-664A-4636-B2EF-E5A8D7632668}"/>
              </a:ext>
            </a:extLst>
          </p:cNvPr>
          <p:cNvSpPr>
            <a:spLocks noGrp="1"/>
          </p:cNvSpPr>
          <p:nvPr>
            <p:ph type="dt" sz="half" idx="10"/>
          </p:nvPr>
        </p:nvSpPr>
        <p:spPr/>
        <p:txBody>
          <a:bodyPr/>
          <a:lstStyle/>
          <a:p>
            <a:fld id="{B46895E1-7DBE-430B-9FE0-7E51E8C79180}" type="datetimeFigureOut">
              <a:rPr lang="en-US" smtClean="0"/>
              <a:t>5/30/2020</a:t>
            </a:fld>
            <a:endParaRPr lang="en-US"/>
          </a:p>
        </p:txBody>
      </p:sp>
      <p:sp>
        <p:nvSpPr>
          <p:cNvPr id="6" name="Footer Placeholder 5">
            <a:extLst>
              <a:ext uri="{FF2B5EF4-FFF2-40B4-BE49-F238E27FC236}">
                <a16:creationId xmlns:a16="http://schemas.microsoft.com/office/drawing/2014/main" id="{D8F13700-6471-454A-AE08-C9AFE2054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D5414-94EC-48DD-84C0-A392AC951BA3}"/>
              </a:ext>
            </a:extLst>
          </p:cNvPr>
          <p:cNvSpPr>
            <a:spLocks noGrp="1"/>
          </p:cNvSpPr>
          <p:nvPr>
            <p:ph type="sldNum" sz="quarter" idx="12"/>
          </p:nvPr>
        </p:nvSpPr>
        <p:spPr/>
        <p:txBody>
          <a:bodyPr/>
          <a:lstStyle/>
          <a:p>
            <a:fld id="{FC4E7D47-1A2B-4C42-A69B-3C2B9325DA67}" type="slidenum">
              <a:rPr lang="en-US" smtClean="0"/>
              <a:t>‹#›</a:t>
            </a:fld>
            <a:endParaRPr lang="en-US"/>
          </a:p>
        </p:txBody>
      </p:sp>
    </p:spTree>
    <p:extLst>
      <p:ext uri="{BB962C8B-B14F-4D97-AF65-F5344CB8AC3E}">
        <p14:creationId xmlns:p14="http://schemas.microsoft.com/office/powerpoint/2010/main" val="278287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6655D-ADCE-4DA6-9349-B03C51347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24810-E3D2-4AB1-B548-01F40DA2E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15FC0-BB5F-402E-A1DC-8CDF73624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895E1-7DBE-430B-9FE0-7E51E8C79180}" type="datetimeFigureOut">
              <a:rPr lang="en-US" smtClean="0"/>
              <a:t>5/30/2020</a:t>
            </a:fld>
            <a:endParaRPr lang="en-US"/>
          </a:p>
        </p:txBody>
      </p:sp>
      <p:sp>
        <p:nvSpPr>
          <p:cNvPr id="5" name="Footer Placeholder 4">
            <a:extLst>
              <a:ext uri="{FF2B5EF4-FFF2-40B4-BE49-F238E27FC236}">
                <a16:creationId xmlns:a16="http://schemas.microsoft.com/office/drawing/2014/main" id="{89DB5808-4740-45F4-8BBA-A6426C146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0B6C67-1D95-4D0D-8FD2-188AE3F58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7D47-1A2B-4C42-A69B-3C2B9325DA67}" type="slidenum">
              <a:rPr lang="en-US" smtClean="0"/>
              <a:t>‹#›</a:t>
            </a:fld>
            <a:endParaRPr lang="en-US"/>
          </a:p>
        </p:txBody>
      </p:sp>
    </p:spTree>
    <p:extLst>
      <p:ext uri="{BB962C8B-B14F-4D97-AF65-F5344CB8AC3E}">
        <p14:creationId xmlns:p14="http://schemas.microsoft.com/office/powerpoint/2010/main" val="155589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C6DB-8012-4D80-BFE0-1890C332515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25993E2-D9C8-4B40-8E8D-57A3F88F7512}"/>
              </a:ext>
            </a:extLst>
          </p:cNvPr>
          <p:cNvSpPr>
            <a:spLocks noGrp="1"/>
          </p:cNvSpPr>
          <p:nvPr>
            <p:ph type="subTitle" idx="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EE2C65CC-A73D-4558-99C1-66347B192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282803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ECFE44-3292-412F-9D24-397827B21CBB}"/>
              </a:ext>
            </a:extLst>
          </p:cNvPr>
          <p:cNvSpPr>
            <a:spLocks noGrp="1"/>
          </p:cNvSpPr>
          <p:nvPr>
            <p:ph type="title"/>
          </p:nvPr>
        </p:nvSpPr>
        <p:spPr>
          <a:xfrm>
            <a:off x="804671" y="365125"/>
            <a:ext cx="3405821" cy="3117038"/>
          </a:xfrm>
        </p:spPr>
        <p:txBody>
          <a:bodyPr anchor="ctr">
            <a:normAutofit/>
          </a:bodyPr>
          <a:lstStyle/>
          <a:p>
            <a:r>
              <a:rPr lang="en-US" sz="5400" dirty="0"/>
              <a:t>Rapid Spreading</a:t>
            </a:r>
          </a:p>
        </p:txBody>
      </p:sp>
      <p:pic>
        <p:nvPicPr>
          <p:cNvPr id="5" name="Content Placeholder 4" descr="A picture containing text, map&#10;&#10;Description automatically generated">
            <a:extLst>
              <a:ext uri="{FF2B5EF4-FFF2-40B4-BE49-F238E27FC236}">
                <a16:creationId xmlns:a16="http://schemas.microsoft.com/office/drawing/2014/main" id="{968C459F-86C6-4FBC-8E5A-E8264DB7D2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3813" y="1959769"/>
            <a:ext cx="5156200" cy="2900362"/>
          </a:xfrm>
        </p:spPr>
      </p:pic>
    </p:spTree>
    <p:extLst>
      <p:ext uri="{BB962C8B-B14F-4D97-AF65-F5344CB8AC3E}">
        <p14:creationId xmlns:p14="http://schemas.microsoft.com/office/powerpoint/2010/main" val="65830729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39026B-C79F-4458-87D5-1422E9D72FFE}"/>
              </a:ext>
            </a:extLst>
          </p:cNvPr>
          <p:cNvSpPr>
            <a:spLocks noGrp="1"/>
          </p:cNvSpPr>
          <p:nvPr>
            <p:ph type="title"/>
          </p:nvPr>
        </p:nvSpPr>
        <p:spPr>
          <a:xfrm>
            <a:off x="804671" y="365125"/>
            <a:ext cx="3405821" cy="3117038"/>
          </a:xfrm>
        </p:spPr>
        <p:txBody>
          <a:bodyPr anchor="ctr">
            <a:normAutofit/>
          </a:bodyPr>
          <a:lstStyle/>
          <a:p>
            <a:r>
              <a:rPr lang="en-US" sz="5400" dirty="0"/>
              <a:t>Rapid Spreading</a:t>
            </a:r>
            <a:br>
              <a:rPr lang="en-US" dirty="0"/>
            </a:br>
            <a:r>
              <a:rPr lang="en-US" sz="3200" dirty="0"/>
              <a:t>(Gen 6)</a:t>
            </a:r>
          </a:p>
        </p:txBody>
      </p:sp>
      <p:sp>
        <p:nvSpPr>
          <p:cNvPr id="3" name="Content Placeholder 2">
            <a:extLst>
              <a:ext uri="{FF2B5EF4-FFF2-40B4-BE49-F238E27FC236}">
                <a16:creationId xmlns:a16="http://schemas.microsoft.com/office/drawing/2014/main" id="{E33E2036-0FB6-4319-8861-7F9FC1A45C8D}"/>
              </a:ext>
            </a:extLst>
          </p:cNvPr>
          <p:cNvSpPr>
            <a:spLocks noGrp="1"/>
          </p:cNvSpPr>
          <p:nvPr>
            <p:ph idx="1"/>
          </p:nvPr>
        </p:nvSpPr>
        <p:spPr>
          <a:xfrm>
            <a:off x="6374219" y="703385"/>
            <a:ext cx="5156364" cy="5123258"/>
          </a:xfrm>
        </p:spPr>
        <p:txBody>
          <a:bodyPr anchor="ctr">
            <a:normAutofit/>
          </a:bodyPr>
          <a:lstStyle/>
          <a:p>
            <a:r>
              <a:rPr lang="en-US" sz="2400" baseline="30000" dirty="0"/>
              <a:t>5 </a:t>
            </a:r>
            <a:r>
              <a:rPr lang="en-US" sz="2400" dirty="0"/>
              <a:t>Then the </a:t>
            </a:r>
            <a:r>
              <a:rPr lang="en-US" sz="2400" cap="small" dirty="0">
                <a:effectLst/>
              </a:rPr>
              <a:t>Lord</a:t>
            </a:r>
            <a:r>
              <a:rPr lang="en-US" sz="2400" dirty="0"/>
              <a:t> saw that the wickedness of man </a:t>
            </a:r>
            <a:r>
              <a:rPr lang="en-US" sz="2400" i="1" dirty="0"/>
              <a:t>was</a:t>
            </a:r>
            <a:r>
              <a:rPr lang="en-US" sz="2400" dirty="0"/>
              <a:t> great in the earth, and </a:t>
            </a:r>
            <a:r>
              <a:rPr lang="en-US" sz="2400" i="1" dirty="0"/>
              <a:t>that</a:t>
            </a:r>
            <a:r>
              <a:rPr lang="en-US" sz="2400" dirty="0"/>
              <a:t> every intent of the thoughts of his heart </a:t>
            </a:r>
            <a:r>
              <a:rPr lang="en-US" sz="2400" i="1" dirty="0"/>
              <a:t>was</a:t>
            </a:r>
            <a:r>
              <a:rPr lang="en-US" sz="2400" dirty="0"/>
              <a:t> only evil continually. </a:t>
            </a:r>
          </a:p>
          <a:p>
            <a:r>
              <a:rPr lang="en-US" sz="2400" baseline="30000" dirty="0"/>
              <a:t>6 </a:t>
            </a:r>
            <a:r>
              <a:rPr lang="en-US" sz="2400" dirty="0"/>
              <a:t>And the </a:t>
            </a:r>
            <a:r>
              <a:rPr lang="en-US" sz="2400" cap="small" dirty="0">
                <a:effectLst/>
              </a:rPr>
              <a:t>Lord</a:t>
            </a:r>
            <a:r>
              <a:rPr lang="en-US" sz="2400" dirty="0"/>
              <a:t> was sorry that He had made man on the earth, and He was grieved in His heart. </a:t>
            </a:r>
          </a:p>
          <a:p>
            <a:r>
              <a:rPr lang="en-US" sz="2400" baseline="30000" dirty="0"/>
              <a:t>7 </a:t>
            </a:r>
            <a:r>
              <a:rPr lang="en-US" sz="2400" dirty="0"/>
              <a:t>So the </a:t>
            </a:r>
            <a:r>
              <a:rPr lang="en-US" sz="2400" cap="small" dirty="0">
                <a:effectLst/>
              </a:rPr>
              <a:t>Lord</a:t>
            </a:r>
            <a:r>
              <a:rPr lang="en-US" sz="2400" dirty="0"/>
              <a:t> said, “I will destroy man whom I have created from the face of the earth, both man and beast, creeping thing and birds of the air, for I am sorry that I have made them.”</a:t>
            </a:r>
            <a:endParaRPr lang="en-US" sz="2100" dirty="0"/>
          </a:p>
        </p:txBody>
      </p:sp>
    </p:spTree>
    <p:extLst>
      <p:ext uri="{BB962C8B-B14F-4D97-AF65-F5344CB8AC3E}">
        <p14:creationId xmlns:p14="http://schemas.microsoft.com/office/powerpoint/2010/main" val="374138962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4FD881-AC5D-4972-8435-FA2F2E99865E}"/>
              </a:ext>
            </a:extLst>
          </p:cNvPr>
          <p:cNvSpPr>
            <a:spLocks noGrp="1"/>
          </p:cNvSpPr>
          <p:nvPr>
            <p:ph type="title"/>
          </p:nvPr>
        </p:nvSpPr>
        <p:spPr>
          <a:xfrm>
            <a:off x="804671" y="365125"/>
            <a:ext cx="3405821" cy="3117038"/>
          </a:xfrm>
        </p:spPr>
        <p:txBody>
          <a:bodyPr anchor="ctr">
            <a:normAutofit/>
          </a:bodyPr>
          <a:lstStyle/>
          <a:p>
            <a:r>
              <a:rPr lang="en-US" sz="5400" dirty="0"/>
              <a:t>Reactions</a:t>
            </a:r>
            <a:br>
              <a:rPr lang="en-US" sz="5400" dirty="0"/>
            </a:br>
            <a:r>
              <a:rPr lang="en-US" sz="3200" dirty="0"/>
              <a:t>(coronavirus)</a:t>
            </a:r>
          </a:p>
        </p:txBody>
      </p:sp>
      <p:sp>
        <p:nvSpPr>
          <p:cNvPr id="3" name="Content Placeholder 2">
            <a:extLst>
              <a:ext uri="{FF2B5EF4-FFF2-40B4-BE49-F238E27FC236}">
                <a16:creationId xmlns:a16="http://schemas.microsoft.com/office/drawing/2014/main" id="{2AE3AEFC-28E9-4102-9CD7-065A6F19BB07}"/>
              </a:ext>
            </a:extLst>
          </p:cNvPr>
          <p:cNvSpPr>
            <a:spLocks noGrp="1"/>
          </p:cNvSpPr>
          <p:nvPr>
            <p:ph idx="1"/>
          </p:nvPr>
        </p:nvSpPr>
        <p:spPr>
          <a:xfrm>
            <a:off x="6374219" y="994145"/>
            <a:ext cx="5156364" cy="4832498"/>
          </a:xfrm>
        </p:spPr>
        <p:txBody>
          <a:bodyPr anchor="ctr">
            <a:normAutofit/>
          </a:bodyPr>
          <a:lstStyle/>
          <a:p>
            <a:r>
              <a:rPr lang="en-US" sz="2100" dirty="0"/>
              <a:t>Some don’t believe it is real at all, that it’s some kind of hoax created by… (and there are various beliefs as to who created the hoax)</a:t>
            </a:r>
          </a:p>
          <a:p>
            <a:endParaRPr lang="en-US" sz="2100" dirty="0"/>
          </a:p>
          <a:p>
            <a:r>
              <a:rPr lang="en-US" sz="2100" dirty="0"/>
              <a:t>Some are not sure what they should believe and are waiting to see what happens</a:t>
            </a:r>
          </a:p>
          <a:p>
            <a:endParaRPr lang="en-US" sz="2100" dirty="0"/>
          </a:p>
          <a:p>
            <a:r>
              <a:rPr lang="en-US" sz="2100" dirty="0"/>
              <a:t>Some believe what they are hearing and are actively taking cautionary measures to stay healthy and safe</a:t>
            </a:r>
          </a:p>
        </p:txBody>
      </p:sp>
    </p:spTree>
    <p:extLst>
      <p:ext uri="{BB962C8B-B14F-4D97-AF65-F5344CB8AC3E}">
        <p14:creationId xmlns:p14="http://schemas.microsoft.com/office/powerpoint/2010/main" val="134718158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4FD881-AC5D-4972-8435-FA2F2E99865E}"/>
              </a:ext>
            </a:extLst>
          </p:cNvPr>
          <p:cNvSpPr>
            <a:spLocks noGrp="1"/>
          </p:cNvSpPr>
          <p:nvPr>
            <p:ph type="title"/>
          </p:nvPr>
        </p:nvSpPr>
        <p:spPr>
          <a:xfrm>
            <a:off x="804671" y="365125"/>
            <a:ext cx="3405821" cy="3117038"/>
          </a:xfrm>
        </p:spPr>
        <p:txBody>
          <a:bodyPr anchor="ctr">
            <a:normAutofit/>
          </a:bodyPr>
          <a:lstStyle/>
          <a:p>
            <a:r>
              <a:rPr lang="en-US" sz="5400" dirty="0"/>
              <a:t>Reactions</a:t>
            </a:r>
            <a:br>
              <a:rPr lang="en-US" sz="5400" dirty="0"/>
            </a:br>
            <a:r>
              <a:rPr lang="en-US" sz="3200" dirty="0"/>
              <a:t>(Acts 17)</a:t>
            </a:r>
          </a:p>
        </p:txBody>
      </p:sp>
      <p:sp>
        <p:nvSpPr>
          <p:cNvPr id="3" name="Content Placeholder 2">
            <a:extLst>
              <a:ext uri="{FF2B5EF4-FFF2-40B4-BE49-F238E27FC236}">
                <a16:creationId xmlns:a16="http://schemas.microsoft.com/office/drawing/2014/main" id="{2AE3AEFC-28E9-4102-9CD7-065A6F19BB07}"/>
              </a:ext>
            </a:extLst>
          </p:cNvPr>
          <p:cNvSpPr>
            <a:spLocks noGrp="1"/>
          </p:cNvSpPr>
          <p:nvPr>
            <p:ph idx="1"/>
          </p:nvPr>
        </p:nvSpPr>
        <p:spPr>
          <a:xfrm>
            <a:off x="6374219" y="994145"/>
            <a:ext cx="5156364" cy="4832498"/>
          </a:xfrm>
        </p:spPr>
        <p:txBody>
          <a:bodyPr anchor="ctr">
            <a:normAutofit fontScale="92500" lnSpcReduction="20000"/>
          </a:bodyPr>
          <a:lstStyle/>
          <a:p>
            <a:r>
              <a:rPr lang="en-US" sz="2400" baseline="30000" dirty="0"/>
              <a:t>30 </a:t>
            </a:r>
            <a:r>
              <a:rPr lang="en-US" sz="2400" dirty="0"/>
              <a:t>Truly, these times of ignorance God overlooked, but now commands all men everywhere to repent, </a:t>
            </a:r>
          </a:p>
          <a:p>
            <a:r>
              <a:rPr lang="en-US" sz="2400" baseline="30000" dirty="0"/>
              <a:t>31 </a:t>
            </a:r>
            <a:r>
              <a:rPr lang="en-US" sz="2400" dirty="0"/>
              <a:t>because He has appointed a day on which He will judge the world in righteousness by the Man whom He has ordained. He has given assurance of this to all by raising Him from the dead.”</a:t>
            </a:r>
          </a:p>
          <a:p>
            <a:r>
              <a:rPr lang="en-US" sz="2400" baseline="30000" dirty="0"/>
              <a:t>32 </a:t>
            </a:r>
            <a:r>
              <a:rPr lang="en-US" sz="2400" dirty="0"/>
              <a:t>And when they heard of the resurrection of the dead, some mocked, while others said, “We will hear you again on this </a:t>
            </a:r>
            <a:r>
              <a:rPr lang="en-US" sz="2400" i="1" dirty="0"/>
              <a:t>matter.</a:t>
            </a:r>
            <a:r>
              <a:rPr lang="en-US" sz="2400" dirty="0"/>
              <a:t>”</a:t>
            </a:r>
          </a:p>
          <a:p>
            <a:r>
              <a:rPr lang="en-US" sz="2400" dirty="0"/>
              <a:t> </a:t>
            </a:r>
            <a:r>
              <a:rPr lang="en-US" sz="2400" baseline="30000" dirty="0"/>
              <a:t>33 </a:t>
            </a:r>
            <a:r>
              <a:rPr lang="en-US" sz="2400" dirty="0"/>
              <a:t>So Paul departed from among them. </a:t>
            </a:r>
          </a:p>
          <a:p>
            <a:r>
              <a:rPr lang="en-US" sz="2400" baseline="30000" dirty="0"/>
              <a:t>34 </a:t>
            </a:r>
            <a:r>
              <a:rPr lang="en-US" sz="2400" dirty="0"/>
              <a:t>However, some men joined him and believed, among them Dionysius the Areopagite, a woman named Damaris, and others with them.</a:t>
            </a:r>
          </a:p>
        </p:txBody>
      </p:sp>
    </p:spTree>
    <p:extLst>
      <p:ext uri="{BB962C8B-B14F-4D97-AF65-F5344CB8AC3E}">
        <p14:creationId xmlns:p14="http://schemas.microsoft.com/office/powerpoint/2010/main" val="340495237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DD7E03-587C-4DD1-AC39-9C3D86AE4554}"/>
              </a:ext>
            </a:extLst>
          </p:cNvPr>
          <p:cNvSpPr>
            <a:spLocks noGrp="1"/>
          </p:cNvSpPr>
          <p:nvPr>
            <p:ph type="title"/>
          </p:nvPr>
        </p:nvSpPr>
        <p:spPr>
          <a:xfrm>
            <a:off x="804671" y="365125"/>
            <a:ext cx="3405821" cy="3117038"/>
          </a:xfrm>
        </p:spPr>
        <p:txBody>
          <a:bodyPr anchor="ctr">
            <a:normAutofit/>
          </a:bodyPr>
          <a:lstStyle/>
          <a:p>
            <a:r>
              <a:rPr lang="en-US" sz="5400" dirty="0"/>
              <a:t>Conclusion</a:t>
            </a:r>
          </a:p>
        </p:txBody>
      </p:sp>
      <p:sp>
        <p:nvSpPr>
          <p:cNvPr id="3" name="Content Placeholder 2">
            <a:extLst>
              <a:ext uri="{FF2B5EF4-FFF2-40B4-BE49-F238E27FC236}">
                <a16:creationId xmlns:a16="http://schemas.microsoft.com/office/drawing/2014/main" id="{C6DDE12C-1E16-4EE5-AEAD-5F0712F78E48}"/>
              </a:ext>
            </a:extLst>
          </p:cNvPr>
          <p:cNvSpPr>
            <a:spLocks noGrp="1"/>
          </p:cNvSpPr>
          <p:nvPr>
            <p:ph idx="1"/>
          </p:nvPr>
        </p:nvSpPr>
        <p:spPr>
          <a:xfrm>
            <a:off x="6374219" y="994145"/>
            <a:ext cx="5156364" cy="4832498"/>
          </a:xfrm>
        </p:spPr>
        <p:txBody>
          <a:bodyPr anchor="ctr">
            <a:normAutofit/>
          </a:bodyPr>
          <a:lstStyle/>
          <a:p>
            <a:r>
              <a:rPr lang="en-US" sz="2100" dirty="0"/>
              <a:t>If there truly is a sin pandemic, what are we doing to prevent it’s spread, and protect ourselves </a:t>
            </a:r>
          </a:p>
          <a:p>
            <a:endParaRPr lang="en-US" sz="2100" dirty="0"/>
          </a:p>
          <a:p>
            <a:r>
              <a:rPr lang="en-US" sz="2100" dirty="0"/>
              <a:t>If there truly is a sin pandemic we need to do everything we can to bring everyone we can to the “Great Physician” before it’s too late</a:t>
            </a:r>
          </a:p>
        </p:txBody>
      </p:sp>
    </p:spTree>
    <p:extLst>
      <p:ext uri="{BB962C8B-B14F-4D97-AF65-F5344CB8AC3E}">
        <p14:creationId xmlns:p14="http://schemas.microsoft.com/office/powerpoint/2010/main" val="283839169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C6DB-8012-4D80-BFE0-1890C332515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25993E2-D9C8-4B40-8E8D-57A3F88F7512}"/>
              </a:ext>
            </a:extLst>
          </p:cNvPr>
          <p:cNvSpPr>
            <a:spLocks noGrp="1"/>
          </p:cNvSpPr>
          <p:nvPr>
            <p:ph type="subTitle" idx="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EE2C65CC-A73D-4558-99C1-66347B192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16386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hoto&#10;&#10;Description automatically generated">
            <a:extLst>
              <a:ext uri="{FF2B5EF4-FFF2-40B4-BE49-F238E27FC236}">
                <a16:creationId xmlns:a16="http://schemas.microsoft.com/office/drawing/2014/main" id="{2B3DA3E6-9FE7-4556-8B01-893BC16EE0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772" r="1" b="26979"/>
          <a:stretch/>
        </p:blipFill>
        <p:spPr>
          <a:xfrm>
            <a:off x="20" y="10"/>
            <a:ext cx="12191980" cy="6857990"/>
          </a:xfrm>
          <a:prstGeom prst="rect">
            <a:avLst/>
          </a:prstGeom>
        </p:spPr>
      </p:pic>
    </p:spTree>
    <p:extLst>
      <p:ext uri="{BB962C8B-B14F-4D97-AF65-F5344CB8AC3E}">
        <p14:creationId xmlns:p14="http://schemas.microsoft.com/office/powerpoint/2010/main" val="26947594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8E1C71-276A-4DC5-B0E4-45F57F47F0CB}"/>
              </a:ext>
            </a:extLst>
          </p:cNvPr>
          <p:cNvSpPr>
            <a:spLocks noGrp="1"/>
          </p:cNvSpPr>
          <p:nvPr>
            <p:ph type="title"/>
          </p:nvPr>
        </p:nvSpPr>
        <p:spPr>
          <a:xfrm>
            <a:off x="750242" y="632990"/>
            <a:ext cx="4062643" cy="1043409"/>
          </a:xfrm>
        </p:spPr>
        <p:txBody>
          <a:bodyPr>
            <a:normAutofit/>
          </a:bodyPr>
          <a:lstStyle/>
          <a:p>
            <a:r>
              <a:rPr lang="en-US" sz="5400" dirty="0"/>
              <a:t>Introduction</a:t>
            </a:r>
          </a:p>
        </p:txBody>
      </p:sp>
      <p:sp>
        <p:nvSpPr>
          <p:cNvPr id="3" name="Content Placeholder 2">
            <a:extLst>
              <a:ext uri="{FF2B5EF4-FFF2-40B4-BE49-F238E27FC236}">
                <a16:creationId xmlns:a16="http://schemas.microsoft.com/office/drawing/2014/main" id="{C7C28432-0ED5-4092-A465-03B0459316E4}"/>
              </a:ext>
            </a:extLst>
          </p:cNvPr>
          <p:cNvSpPr>
            <a:spLocks noGrp="1"/>
          </p:cNvSpPr>
          <p:nvPr>
            <p:ph idx="1"/>
          </p:nvPr>
        </p:nvSpPr>
        <p:spPr>
          <a:xfrm>
            <a:off x="518474" y="1774372"/>
            <a:ext cx="4064409" cy="2754086"/>
          </a:xfrm>
        </p:spPr>
        <p:txBody>
          <a:bodyPr anchor="t">
            <a:normAutofit/>
          </a:bodyPr>
          <a:lstStyle/>
          <a:p>
            <a:r>
              <a:rPr lang="en-US" sz="2400" dirty="0"/>
              <a:t>Before we can consider the idea of sin as a pandemic we need to define what a pandemic is</a:t>
            </a:r>
          </a:p>
          <a:p>
            <a:endParaRPr lang="en-US" sz="1800" dirty="0"/>
          </a:p>
          <a:p>
            <a:endParaRPr lang="en-US" sz="1800" dirty="0"/>
          </a:p>
        </p:txBody>
      </p:sp>
      <p:pic>
        <p:nvPicPr>
          <p:cNvPr id="5" name="Picture 4" descr="A screenshot of a cell phone&#10;&#10;Description automatically generated">
            <a:extLst>
              <a:ext uri="{FF2B5EF4-FFF2-40B4-BE49-F238E27FC236}">
                <a16:creationId xmlns:a16="http://schemas.microsoft.com/office/drawing/2014/main" id="{2150DF6F-7612-48DE-ACEE-4B07E6381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020" y="930651"/>
            <a:ext cx="6555980" cy="4907619"/>
          </a:xfrm>
          <a:prstGeom prst="rect">
            <a:avLst/>
          </a:prstGeom>
        </p:spPr>
      </p:pic>
    </p:spTree>
    <p:extLst>
      <p:ext uri="{BB962C8B-B14F-4D97-AF65-F5344CB8AC3E}">
        <p14:creationId xmlns:p14="http://schemas.microsoft.com/office/powerpoint/2010/main" val="356608778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18C59-6610-4411-AE2E-9C5844622F74}"/>
              </a:ext>
            </a:extLst>
          </p:cNvPr>
          <p:cNvSpPr>
            <a:spLocks noGrp="1"/>
          </p:cNvSpPr>
          <p:nvPr>
            <p:ph type="title"/>
          </p:nvPr>
        </p:nvSpPr>
        <p:spPr>
          <a:xfrm>
            <a:off x="750242" y="632990"/>
            <a:ext cx="4062643" cy="1043409"/>
          </a:xfrm>
        </p:spPr>
        <p:txBody>
          <a:bodyPr>
            <a:normAutofit/>
          </a:bodyPr>
          <a:lstStyle/>
          <a:p>
            <a:r>
              <a:rPr lang="en-US" sz="5400" dirty="0"/>
              <a:t>Introduction</a:t>
            </a:r>
          </a:p>
        </p:txBody>
      </p:sp>
      <p:sp>
        <p:nvSpPr>
          <p:cNvPr id="3" name="Content Placeholder 2">
            <a:extLst>
              <a:ext uri="{FF2B5EF4-FFF2-40B4-BE49-F238E27FC236}">
                <a16:creationId xmlns:a16="http://schemas.microsoft.com/office/drawing/2014/main" id="{75575C8D-78CA-4847-AEE7-CEFE36D4DC4A}"/>
              </a:ext>
            </a:extLst>
          </p:cNvPr>
          <p:cNvSpPr>
            <a:spLocks noGrp="1"/>
          </p:cNvSpPr>
          <p:nvPr>
            <p:ph idx="1"/>
          </p:nvPr>
        </p:nvSpPr>
        <p:spPr>
          <a:xfrm>
            <a:off x="518474" y="1774372"/>
            <a:ext cx="4064409" cy="2754086"/>
          </a:xfrm>
        </p:spPr>
        <p:txBody>
          <a:bodyPr anchor="t">
            <a:normAutofit/>
          </a:bodyPr>
          <a:lstStyle/>
          <a:p>
            <a:r>
              <a:rPr lang="en-US" sz="2400" dirty="0"/>
              <a:t>In order to see if we can consider sin a pandemic we are going to compare it to something that has already been defined as a pandemic</a:t>
            </a:r>
          </a:p>
          <a:p>
            <a:endParaRPr lang="en-US" sz="1800" dirty="0"/>
          </a:p>
          <a:p>
            <a:endParaRPr lang="en-US" sz="1800" dirty="0"/>
          </a:p>
        </p:txBody>
      </p:sp>
      <p:pic>
        <p:nvPicPr>
          <p:cNvPr id="5" name="Picture 4" descr="A close up of a flower&#10;&#10;Description automatically generated">
            <a:extLst>
              <a:ext uri="{FF2B5EF4-FFF2-40B4-BE49-F238E27FC236}">
                <a16:creationId xmlns:a16="http://schemas.microsoft.com/office/drawing/2014/main" id="{3E365CA3-A0CD-4803-A0DE-B473943BD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01" y="2015060"/>
            <a:ext cx="5510771" cy="2534954"/>
          </a:xfrm>
          <a:prstGeom prst="rect">
            <a:avLst/>
          </a:prstGeom>
        </p:spPr>
      </p:pic>
    </p:spTree>
    <p:extLst>
      <p:ext uri="{BB962C8B-B14F-4D97-AF65-F5344CB8AC3E}">
        <p14:creationId xmlns:p14="http://schemas.microsoft.com/office/powerpoint/2010/main" val="89828284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39026B-C79F-4458-87D5-1422E9D72FFE}"/>
              </a:ext>
            </a:extLst>
          </p:cNvPr>
          <p:cNvSpPr>
            <a:spLocks noGrp="1"/>
          </p:cNvSpPr>
          <p:nvPr>
            <p:ph type="title"/>
          </p:nvPr>
        </p:nvSpPr>
        <p:spPr>
          <a:xfrm>
            <a:off x="804671" y="365125"/>
            <a:ext cx="3405821" cy="3117038"/>
          </a:xfrm>
        </p:spPr>
        <p:txBody>
          <a:bodyPr anchor="ctr">
            <a:normAutofit/>
          </a:bodyPr>
          <a:lstStyle/>
          <a:p>
            <a:r>
              <a:rPr lang="en-US" sz="5400" dirty="0"/>
              <a:t>Disease</a:t>
            </a:r>
          </a:p>
        </p:txBody>
      </p:sp>
      <p:sp>
        <p:nvSpPr>
          <p:cNvPr id="3" name="Content Placeholder 2">
            <a:extLst>
              <a:ext uri="{FF2B5EF4-FFF2-40B4-BE49-F238E27FC236}">
                <a16:creationId xmlns:a16="http://schemas.microsoft.com/office/drawing/2014/main" id="{E33E2036-0FB6-4319-8861-7F9FC1A45C8D}"/>
              </a:ext>
            </a:extLst>
          </p:cNvPr>
          <p:cNvSpPr>
            <a:spLocks noGrp="1"/>
          </p:cNvSpPr>
          <p:nvPr>
            <p:ph idx="1"/>
          </p:nvPr>
        </p:nvSpPr>
        <p:spPr>
          <a:xfrm>
            <a:off x="6374219" y="994145"/>
            <a:ext cx="5156364" cy="4832498"/>
          </a:xfrm>
        </p:spPr>
        <p:txBody>
          <a:bodyPr anchor="ctr">
            <a:normAutofit/>
          </a:bodyPr>
          <a:lstStyle/>
          <a:p>
            <a:r>
              <a:rPr lang="en-US" sz="2400" dirty="0"/>
              <a:t>The coronavirus is a sickness of the body that can ultimately lead to death</a:t>
            </a:r>
          </a:p>
          <a:p>
            <a:endParaRPr lang="en-US" sz="2400" dirty="0"/>
          </a:p>
          <a:p>
            <a:r>
              <a:rPr lang="en-US" sz="2400" dirty="0"/>
              <a:t>Sin is a sickness of the soul that can ultimately lead to death</a:t>
            </a:r>
          </a:p>
        </p:txBody>
      </p:sp>
    </p:spTree>
    <p:extLst>
      <p:ext uri="{BB962C8B-B14F-4D97-AF65-F5344CB8AC3E}">
        <p14:creationId xmlns:p14="http://schemas.microsoft.com/office/powerpoint/2010/main" val="415597367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39026B-C79F-4458-87D5-1422E9D72FFE}"/>
              </a:ext>
            </a:extLst>
          </p:cNvPr>
          <p:cNvSpPr>
            <a:spLocks noGrp="1"/>
          </p:cNvSpPr>
          <p:nvPr>
            <p:ph type="title"/>
          </p:nvPr>
        </p:nvSpPr>
        <p:spPr>
          <a:xfrm>
            <a:off x="804671" y="365125"/>
            <a:ext cx="3405821" cy="3117038"/>
          </a:xfrm>
        </p:spPr>
        <p:txBody>
          <a:bodyPr anchor="ctr">
            <a:normAutofit/>
          </a:bodyPr>
          <a:lstStyle/>
          <a:p>
            <a:r>
              <a:rPr lang="en-US" sz="5400" dirty="0"/>
              <a:t>Disease</a:t>
            </a:r>
            <a:br>
              <a:rPr lang="en-US" dirty="0"/>
            </a:br>
            <a:r>
              <a:rPr lang="en-US" sz="3200" dirty="0"/>
              <a:t>(Mt 9:9-13)</a:t>
            </a:r>
          </a:p>
        </p:txBody>
      </p:sp>
      <p:sp>
        <p:nvSpPr>
          <p:cNvPr id="3" name="Content Placeholder 2">
            <a:extLst>
              <a:ext uri="{FF2B5EF4-FFF2-40B4-BE49-F238E27FC236}">
                <a16:creationId xmlns:a16="http://schemas.microsoft.com/office/drawing/2014/main" id="{E33E2036-0FB6-4319-8861-7F9FC1A45C8D}"/>
              </a:ext>
            </a:extLst>
          </p:cNvPr>
          <p:cNvSpPr>
            <a:spLocks noGrp="1"/>
          </p:cNvSpPr>
          <p:nvPr>
            <p:ph idx="1"/>
          </p:nvPr>
        </p:nvSpPr>
        <p:spPr>
          <a:xfrm>
            <a:off x="6374219" y="703385"/>
            <a:ext cx="5156364" cy="5123258"/>
          </a:xfrm>
        </p:spPr>
        <p:txBody>
          <a:bodyPr anchor="ctr">
            <a:normAutofit fontScale="92500" lnSpcReduction="20000"/>
          </a:bodyPr>
          <a:lstStyle/>
          <a:p>
            <a:r>
              <a:rPr lang="en-US" sz="2100" dirty="0"/>
              <a:t>“</a:t>
            </a:r>
            <a:r>
              <a:rPr lang="en-US" sz="2400" baseline="30000" dirty="0"/>
              <a:t>9 </a:t>
            </a:r>
            <a:r>
              <a:rPr lang="en-US" sz="2400" dirty="0"/>
              <a:t>As Jesus passed on from there, He saw a man named Matthew sitting at the tax office. And He said to him, “Follow Me.” So he arose and followed Him.</a:t>
            </a:r>
          </a:p>
          <a:p>
            <a:r>
              <a:rPr lang="en-US" sz="2400" baseline="30000" dirty="0"/>
              <a:t>10 </a:t>
            </a:r>
            <a:r>
              <a:rPr lang="en-US" sz="2400" dirty="0"/>
              <a:t>Now it happened, as Jesus sat at the table in the house, </a:t>
            </a:r>
            <a:r>
              <a:rPr lang="en-US" sz="2400" i="1" dirty="0"/>
              <a:t>that</a:t>
            </a:r>
            <a:r>
              <a:rPr lang="en-US" sz="2400" dirty="0"/>
              <a:t> behold, many tax collectors and sinners came and sat down with Him and His disciples. </a:t>
            </a:r>
            <a:r>
              <a:rPr lang="en-US" sz="2400" baseline="30000" dirty="0"/>
              <a:t>11 </a:t>
            </a:r>
            <a:r>
              <a:rPr lang="en-US" sz="2400" dirty="0"/>
              <a:t>And when the Pharisees saw </a:t>
            </a:r>
            <a:r>
              <a:rPr lang="en-US" sz="2400" i="1" dirty="0"/>
              <a:t>it,</a:t>
            </a:r>
            <a:r>
              <a:rPr lang="en-US" sz="2400" dirty="0"/>
              <a:t> they said to His disciples, “Why does your Teacher eat with tax collectors and sinners?”</a:t>
            </a:r>
          </a:p>
          <a:p>
            <a:r>
              <a:rPr lang="en-US" sz="2400" baseline="30000" dirty="0"/>
              <a:t>12 </a:t>
            </a:r>
            <a:r>
              <a:rPr lang="en-US" sz="2400" dirty="0"/>
              <a:t>When Jesus heard </a:t>
            </a:r>
            <a:r>
              <a:rPr lang="en-US" sz="2400" i="1" dirty="0"/>
              <a:t>that,</a:t>
            </a:r>
            <a:r>
              <a:rPr lang="en-US" sz="2400" dirty="0"/>
              <a:t> He said to them, “Those who are well have no need of a physician, but those who are sick. </a:t>
            </a:r>
            <a:r>
              <a:rPr lang="en-US" sz="2400" baseline="30000" dirty="0"/>
              <a:t>13 </a:t>
            </a:r>
            <a:r>
              <a:rPr lang="en-US" sz="2400" dirty="0"/>
              <a:t>But go and learn what </a:t>
            </a:r>
            <a:r>
              <a:rPr lang="en-US" sz="2400" i="1" dirty="0"/>
              <a:t>this</a:t>
            </a:r>
            <a:r>
              <a:rPr lang="en-US" sz="2400" dirty="0"/>
              <a:t> means: ‘I desire mercy and not sacrifice.’ For I did not come to call the righteous, but sinners, to repentance.”</a:t>
            </a:r>
          </a:p>
          <a:p>
            <a:endParaRPr lang="en-US" sz="2100" dirty="0"/>
          </a:p>
        </p:txBody>
      </p:sp>
    </p:spTree>
    <p:extLst>
      <p:ext uri="{BB962C8B-B14F-4D97-AF65-F5344CB8AC3E}">
        <p14:creationId xmlns:p14="http://schemas.microsoft.com/office/powerpoint/2010/main" val="234606813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39026B-C79F-4458-87D5-1422E9D72FFE}"/>
              </a:ext>
            </a:extLst>
          </p:cNvPr>
          <p:cNvSpPr>
            <a:spLocks noGrp="1"/>
          </p:cNvSpPr>
          <p:nvPr>
            <p:ph type="title"/>
          </p:nvPr>
        </p:nvSpPr>
        <p:spPr>
          <a:xfrm>
            <a:off x="804671" y="365125"/>
            <a:ext cx="3405821" cy="3117038"/>
          </a:xfrm>
        </p:spPr>
        <p:txBody>
          <a:bodyPr anchor="ctr">
            <a:normAutofit/>
          </a:bodyPr>
          <a:lstStyle/>
          <a:p>
            <a:r>
              <a:rPr lang="en-US" sz="5400" dirty="0"/>
              <a:t>Starting point</a:t>
            </a:r>
            <a:br>
              <a:rPr lang="en-US" sz="5400" dirty="0"/>
            </a:br>
            <a:endParaRPr lang="en-US" sz="3200" dirty="0"/>
          </a:p>
        </p:txBody>
      </p:sp>
      <p:pic>
        <p:nvPicPr>
          <p:cNvPr id="5" name="Content Placeholder 4" descr="A person wearing a suit and tie&#10;&#10;Description automatically generated">
            <a:extLst>
              <a:ext uri="{FF2B5EF4-FFF2-40B4-BE49-F238E27FC236}">
                <a16:creationId xmlns:a16="http://schemas.microsoft.com/office/drawing/2014/main" id="{63E4F4F7-477C-42B8-80AA-372D4BA984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8936" y="2193279"/>
            <a:ext cx="6461983" cy="3634865"/>
          </a:xfrm>
        </p:spPr>
      </p:pic>
    </p:spTree>
    <p:extLst>
      <p:ext uri="{BB962C8B-B14F-4D97-AF65-F5344CB8AC3E}">
        <p14:creationId xmlns:p14="http://schemas.microsoft.com/office/powerpoint/2010/main" val="230048577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39026B-C79F-4458-87D5-1422E9D72FFE}"/>
              </a:ext>
            </a:extLst>
          </p:cNvPr>
          <p:cNvSpPr>
            <a:spLocks noGrp="1"/>
          </p:cNvSpPr>
          <p:nvPr>
            <p:ph type="title"/>
          </p:nvPr>
        </p:nvSpPr>
        <p:spPr>
          <a:xfrm>
            <a:off x="804671" y="365125"/>
            <a:ext cx="3405821" cy="3117038"/>
          </a:xfrm>
        </p:spPr>
        <p:txBody>
          <a:bodyPr anchor="ctr">
            <a:normAutofit/>
          </a:bodyPr>
          <a:lstStyle/>
          <a:p>
            <a:r>
              <a:rPr lang="en-US" sz="5400" dirty="0"/>
              <a:t>Starting Point</a:t>
            </a:r>
            <a:br>
              <a:rPr lang="en-US" dirty="0"/>
            </a:br>
            <a:r>
              <a:rPr lang="en-US" sz="3200" dirty="0"/>
              <a:t>(Gen 3)</a:t>
            </a:r>
          </a:p>
        </p:txBody>
      </p:sp>
      <p:sp>
        <p:nvSpPr>
          <p:cNvPr id="3" name="Content Placeholder 2">
            <a:extLst>
              <a:ext uri="{FF2B5EF4-FFF2-40B4-BE49-F238E27FC236}">
                <a16:creationId xmlns:a16="http://schemas.microsoft.com/office/drawing/2014/main" id="{E33E2036-0FB6-4319-8861-7F9FC1A45C8D}"/>
              </a:ext>
            </a:extLst>
          </p:cNvPr>
          <p:cNvSpPr>
            <a:spLocks noGrp="1"/>
          </p:cNvSpPr>
          <p:nvPr>
            <p:ph idx="1"/>
          </p:nvPr>
        </p:nvSpPr>
        <p:spPr>
          <a:xfrm>
            <a:off x="6374219" y="703385"/>
            <a:ext cx="5156364" cy="5123258"/>
          </a:xfrm>
        </p:spPr>
        <p:txBody>
          <a:bodyPr anchor="ctr">
            <a:normAutofit fontScale="92500" lnSpcReduction="10000"/>
          </a:bodyPr>
          <a:lstStyle/>
          <a:p>
            <a:r>
              <a:rPr lang="en-US" sz="2400" baseline="30000" dirty="0"/>
              <a:t>6 </a:t>
            </a:r>
            <a:r>
              <a:rPr lang="en-US" sz="2400" dirty="0"/>
              <a:t>So when the woman saw that the tree </a:t>
            </a:r>
            <a:r>
              <a:rPr lang="en-US" sz="2400" i="1" dirty="0"/>
              <a:t>was</a:t>
            </a:r>
            <a:r>
              <a:rPr lang="en-US" sz="2400" dirty="0"/>
              <a:t> good for food, that it </a:t>
            </a:r>
            <a:r>
              <a:rPr lang="en-US" sz="2400" i="1" dirty="0"/>
              <a:t>was</a:t>
            </a:r>
            <a:r>
              <a:rPr lang="en-US" sz="2400" dirty="0"/>
              <a:t> pleasant to the eyes, and a tree desirable to make </a:t>
            </a:r>
            <a:r>
              <a:rPr lang="en-US" sz="2400" i="1" dirty="0"/>
              <a:t>one</a:t>
            </a:r>
            <a:r>
              <a:rPr lang="en-US" sz="2400" dirty="0"/>
              <a:t> wise, she took of its fruit and ate. She also gave to her husband with her, and he ate. </a:t>
            </a:r>
            <a:r>
              <a:rPr lang="en-US" sz="2400" baseline="30000" dirty="0"/>
              <a:t>7 </a:t>
            </a:r>
            <a:r>
              <a:rPr lang="en-US" sz="2400" dirty="0"/>
              <a:t>Then the eyes of both of them were opened, and they knew that they </a:t>
            </a:r>
            <a:r>
              <a:rPr lang="en-US" sz="2400" i="1" dirty="0"/>
              <a:t>were</a:t>
            </a:r>
            <a:r>
              <a:rPr lang="en-US" sz="2400" dirty="0"/>
              <a:t> naked; and they sewed fig leaves together and made themselves coverings.</a:t>
            </a:r>
          </a:p>
          <a:p>
            <a:r>
              <a:rPr lang="en-US" sz="2400" baseline="30000" dirty="0"/>
              <a:t>8 </a:t>
            </a:r>
            <a:r>
              <a:rPr lang="en-US" sz="2400" dirty="0"/>
              <a:t>And they heard the sound of the </a:t>
            </a:r>
            <a:r>
              <a:rPr lang="en-US" sz="2400" cap="small" dirty="0">
                <a:effectLst/>
              </a:rPr>
              <a:t>Lord</a:t>
            </a:r>
            <a:r>
              <a:rPr lang="en-US" sz="2400" dirty="0"/>
              <a:t> God walking in the garden in the cool of the day, and Adam and his wife hid themselves from the presence of the </a:t>
            </a:r>
            <a:r>
              <a:rPr lang="en-US" sz="2400" cap="small" dirty="0">
                <a:effectLst/>
              </a:rPr>
              <a:t>Lord</a:t>
            </a:r>
            <a:r>
              <a:rPr lang="en-US" sz="2400" dirty="0"/>
              <a:t> God among the trees of the garden.</a:t>
            </a:r>
          </a:p>
          <a:p>
            <a:r>
              <a:rPr lang="en-US" sz="2400" baseline="30000" dirty="0"/>
              <a:t>9 </a:t>
            </a:r>
            <a:r>
              <a:rPr lang="en-US" sz="2400" dirty="0"/>
              <a:t>Then the </a:t>
            </a:r>
            <a:r>
              <a:rPr lang="en-US" sz="2400" cap="small" dirty="0">
                <a:effectLst/>
              </a:rPr>
              <a:t>Lord</a:t>
            </a:r>
            <a:r>
              <a:rPr lang="en-US" sz="2400" dirty="0"/>
              <a:t> God called to Adam and said to him, “Where </a:t>
            </a:r>
            <a:r>
              <a:rPr lang="en-US" sz="2400" i="1" dirty="0"/>
              <a:t>are</a:t>
            </a:r>
            <a:r>
              <a:rPr lang="en-US" sz="2400" dirty="0"/>
              <a:t> you?”</a:t>
            </a:r>
          </a:p>
          <a:p>
            <a:pPr marL="0" indent="0">
              <a:buNone/>
            </a:pPr>
            <a:endParaRPr lang="en-US" sz="2100" dirty="0"/>
          </a:p>
        </p:txBody>
      </p:sp>
    </p:spTree>
    <p:extLst>
      <p:ext uri="{BB962C8B-B14F-4D97-AF65-F5344CB8AC3E}">
        <p14:creationId xmlns:p14="http://schemas.microsoft.com/office/powerpoint/2010/main" val="138925838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39026B-C79F-4458-87D5-1422E9D72FFE}"/>
              </a:ext>
            </a:extLst>
          </p:cNvPr>
          <p:cNvSpPr>
            <a:spLocks noGrp="1"/>
          </p:cNvSpPr>
          <p:nvPr>
            <p:ph type="title"/>
          </p:nvPr>
        </p:nvSpPr>
        <p:spPr>
          <a:xfrm>
            <a:off x="804671" y="365125"/>
            <a:ext cx="3405821" cy="3117038"/>
          </a:xfrm>
        </p:spPr>
        <p:txBody>
          <a:bodyPr anchor="ctr">
            <a:normAutofit/>
          </a:bodyPr>
          <a:lstStyle/>
          <a:p>
            <a:r>
              <a:rPr lang="en-US" sz="5400" dirty="0"/>
              <a:t>Starting Point</a:t>
            </a:r>
            <a:br>
              <a:rPr lang="en-US" dirty="0"/>
            </a:br>
            <a:r>
              <a:rPr lang="en-US" sz="3200" dirty="0"/>
              <a:t>(Gen 3)</a:t>
            </a:r>
          </a:p>
        </p:txBody>
      </p:sp>
      <p:sp>
        <p:nvSpPr>
          <p:cNvPr id="3" name="Content Placeholder 2">
            <a:extLst>
              <a:ext uri="{FF2B5EF4-FFF2-40B4-BE49-F238E27FC236}">
                <a16:creationId xmlns:a16="http://schemas.microsoft.com/office/drawing/2014/main" id="{E33E2036-0FB6-4319-8861-7F9FC1A45C8D}"/>
              </a:ext>
            </a:extLst>
          </p:cNvPr>
          <p:cNvSpPr>
            <a:spLocks noGrp="1"/>
          </p:cNvSpPr>
          <p:nvPr>
            <p:ph idx="1"/>
          </p:nvPr>
        </p:nvSpPr>
        <p:spPr>
          <a:xfrm>
            <a:off x="6374219" y="703385"/>
            <a:ext cx="5156364" cy="5123258"/>
          </a:xfrm>
        </p:spPr>
        <p:txBody>
          <a:bodyPr anchor="ctr">
            <a:normAutofit/>
          </a:bodyPr>
          <a:lstStyle/>
          <a:p>
            <a:r>
              <a:rPr lang="en-US" sz="2400" baseline="30000" dirty="0"/>
              <a:t>10 </a:t>
            </a:r>
            <a:r>
              <a:rPr lang="en-US" sz="2400" dirty="0"/>
              <a:t>So he said, “I heard Your voice in the garden, and I was afraid because I was naked; and I hid myself.”</a:t>
            </a:r>
          </a:p>
          <a:p>
            <a:r>
              <a:rPr lang="en-US" sz="2400" baseline="30000" dirty="0"/>
              <a:t>11 </a:t>
            </a:r>
            <a:r>
              <a:rPr lang="en-US" sz="2400" dirty="0"/>
              <a:t>And He said, “Who told you that you </a:t>
            </a:r>
            <a:r>
              <a:rPr lang="en-US" sz="2400" i="1" dirty="0"/>
              <a:t>were</a:t>
            </a:r>
            <a:r>
              <a:rPr lang="en-US" sz="2400" dirty="0"/>
              <a:t> naked? Have you eaten from the tree of which I commanded you that you should not eat?”</a:t>
            </a:r>
          </a:p>
          <a:p>
            <a:r>
              <a:rPr lang="en-US" sz="2400" baseline="30000" dirty="0"/>
              <a:t>12 </a:t>
            </a:r>
            <a:r>
              <a:rPr lang="en-US" sz="2400" dirty="0"/>
              <a:t>Then the man said, “The woman whom You gave </a:t>
            </a:r>
            <a:r>
              <a:rPr lang="en-US" sz="2400" i="1" dirty="0"/>
              <a:t>to be</a:t>
            </a:r>
            <a:r>
              <a:rPr lang="en-US" sz="2400" dirty="0"/>
              <a:t> with me, she gave me of the tree, and I ate.”</a:t>
            </a:r>
          </a:p>
          <a:p>
            <a:pPr marL="0" indent="0">
              <a:buNone/>
            </a:pPr>
            <a:endParaRPr lang="en-US" sz="2100" dirty="0"/>
          </a:p>
        </p:txBody>
      </p:sp>
    </p:spTree>
    <p:extLst>
      <p:ext uri="{BB962C8B-B14F-4D97-AF65-F5344CB8AC3E}">
        <p14:creationId xmlns:p14="http://schemas.microsoft.com/office/powerpoint/2010/main" val="21121298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853</Words>
  <Application>Microsoft Office PowerPoint</Application>
  <PresentationFormat>Widescreen</PresentationFormat>
  <Paragraphs>47</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Introduction</vt:lpstr>
      <vt:lpstr>Introduction</vt:lpstr>
      <vt:lpstr>Disease</vt:lpstr>
      <vt:lpstr>Disease (Mt 9:9-13)</vt:lpstr>
      <vt:lpstr>Starting point </vt:lpstr>
      <vt:lpstr>Starting Point (Gen 3)</vt:lpstr>
      <vt:lpstr>Starting Point (Gen 3)</vt:lpstr>
      <vt:lpstr>Rapid Spreading</vt:lpstr>
      <vt:lpstr>Rapid Spreading (Gen 6)</vt:lpstr>
      <vt:lpstr>Reactions (coronavirus)</vt:lpstr>
      <vt:lpstr>Reactions (Acts 17)</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7</cp:revision>
  <dcterms:created xsi:type="dcterms:W3CDTF">2020-05-30T02:38:12Z</dcterms:created>
  <dcterms:modified xsi:type="dcterms:W3CDTF">2020-05-30T21:29:22Z</dcterms:modified>
</cp:coreProperties>
</file>