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2"/>
  </p:notesMasterIdLst>
  <p:handoutMasterIdLst>
    <p:handoutMasterId r:id="rId23"/>
  </p:handoutMasterIdLst>
  <p:sldIdLst>
    <p:sldId id="256" r:id="rId2"/>
    <p:sldId id="258" r:id="rId3"/>
    <p:sldId id="259" r:id="rId4"/>
    <p:sldId id="260" r:id="rId5"/>
    <p:sldId id="261" r:id="rId6"/>
    <p:sldId id="262" r:id="rId7"/>
    <p:sldId id="264" r:id="rId8"/>
    <p:sldId id="265" r:id="rId9"/>
    <p:sldId id="266" r:id="rId10"/>
    <p:sldId id="267" r:id="rId11"/>
    <p:sldId id="268" r:id="rId12"/>
    <p:sldId id="270" r:id="rId13"/>
    <p:sldId id="272" r:id="rId14"/>
    <p:sldId id="273" r:id="rId15"/>
    <p:sldId id="274" r:id="rId16"/>
    <p:sldId id="277" r:id="rId17"/>
    <p:sldId id="276" r:id="rId18"/>
    <p:sldId id="275" r:id="rId19"/>
    <p:sldId id="278" r:id="rId20"/>
    <p:sldId id="279"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6B74A1-236E-4CAA-B92D-05C1C5548A6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Great Expectations Matthew 5</a:t>
            </a:r>
          </a:p>
        </p:txBody>
      </p:sp>
      <p:sp>
        <p:nvSpPr>
          <p:cNvPr id="3" name="Date Placeholder 2">
            <a:extLst>
              <a:ext uri="{FF2B5EF4-FFF2-40B4-BE49-F238E27FC236}">
                <a16:creationId xmlns:a16="http://schemas.microsoft.com/office/drawing/2014/main" id="{39DD38E4-155F-49CD-B3F0-2BCD059ED31F}"/>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435CB00-FD01-4269-858A-466ACC64F28E}" type="datetimeFigureOut">
              <a:rPr lang="en-US" smtClean="0"/>
              <a:t>12/19/2020</a:t>
            </a:fld>
            <a:endParaRPr lang="en-US"/>
          </a:p>
        </p:txBody>
      </p:sp>
      <p:sp>
        <p:nvSpPr>
          <p:cNvPr id="4" name="Footer Placeholder 3">
            <a:extLst>
              <a:ext uri="{FF2B5EF4-FFF2-40B4-BE49-F238E27FC236}">
                <a16:creationId xmlns:a16="http://schemas.microsoft.com/office/drawing/2014/main" id="{EA8E961B-4895-479C-81A4-E08C6B7654E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PM Sermon</a:t>
            </a:r>
          </a:p>
        </p:txBody>
      </p:sp>
      <p:sp>
        <p:nvSpPr>
          <p:cNvPr id="5" name="Slide Number Placeholder 4">
            <a:extLst>
              <a:ext uri="{FF2B5EF4-FFF2-40B4-BE49-F238E27FC236}">
                <a16:creationId xmlns:a16="http://schemas.microsoft.com/office/drawing/2014/main" id="{FCF82582-9477-4D32-9DF3-F0AD2DF2903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11C262A-78FE-42C8-AEA4-E6704A0A86CB}" type="slidenum">
              <a:rPr lang="en-US" smtClean="0"/>
              <a:t>‹#›</a:t>
            </a:fld>
            <a:endParaRPr lang="en-US"/>
          </a:p>
        </p:txBody>
      </p:sp>
    </p:spTree>
    <p:extLst>
      <p:ext uri="{BB962C8B-B14F-4D97-AF65-F5344CB8AC3E}">
        <p14:creationId xmlns:p14="http://schemas.microsoft.com/office/powerpoint/2010/main" val="118178028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Great Expectations Matthew 5</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3B9701-72D3-4AA6-AA89-19B7283CF8A5}" type="datetimeFigureOut">
              <a:rPr lang="en-US" smtClean="0"/>
              <a:t>12/19/2020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PM Sermon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95E485C-F47A-4D2D-BB16-0CF82039A41C}" type="slidenum">
              <a:rPr lang="en-US" smtClean="0"/>
              <a:t>‹#›</a:t>
            </a:fld>
            <a:endParaRPr lang="en-US"/>
          </a:p>
        </p:txBody>
      </p:sp>
    </p:spTree>
    <p:extLst>
      <p:ext uri="{BB962C8B-B14F-4D97-AF65-F5344CB8AC3E}">
        <p14:creationId xmlns:p14="http://schemas.microsoft.com/office/powerpoint/2010/main" val="81079721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F57C3057-8CE6-42D7-8E2D-B7799A0F9706}" type="datetime1">
              <a:rPr lang="en-US" smtClean="0"/>
              <a:t>12/19/2020</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408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E38A8CD9-2CA2-41FE-B1BA-A2E79F3A3F98}" type="datetime1">
              <a:rPr lang="en-US" smtClean="0"/>
              <a:t>12/19/2020</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9520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7A0998C5-D0D4-49A8-ADD9-A23FE3BA836F}" type="datetime1">
              <a:rPr lang="en-US" smtClean="0"/>
              <a:t>12/19/2020</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2315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5B1D8318-F30C-4041-848A-65505F86FF0E}" type="datetime1">
              <a:rPr lang="en-US" smtClean="0"/>
              <a:t>12/19/2020</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59991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7847A9AD-A730-443F-8936-80526D0E8BAE}" type="datetime1">
              <a:rPr lang="en-US" smtClean="0"/>
              <a:t>12/19/2020</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0755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57A7CB21-8DD8-4D2D-B337-25800D272840}" type="datetime1">
              <a:rPr lang="en-US" smtClean="0"/>
              <a:t>12/19/2020</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8074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6895146F-67E1-4F10-A05D-83160B3F1D5C}" type="datetime1">
              <a:rPr lang="en-US" smtClean="0"/>
              <a:t>12/19/2020</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685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97599FCC-4B83-4DE3-80C1-918BC4464E2B}" type="datetime1">
              <a:rPr lang="en-US" smtClean="0"/>
              <a:t>12/19/2020</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5831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CBEF3FCA-5C2A-4291-830F-F87918D6646A}" type="datetime1">
              <a:rPr lang="en-US" smtClean="0"/>
              <a:t>12/19/2020</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0727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099A75E5-AF47-4014-B272-ABB684DA785A}" type="datetime1">
              <a:rPr lang="en-US" smtClean="0"/>
              <a:t>12/19/2020</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9284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099B2C5F-3832-47F1-BD87-DFE53FBC5973}" type="datetime1">
              <a:rPr lang="en-US" smtClean="0"/>
              <a:t>12/19/2020</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804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2435D5AA-5014-4A10-A124-67F35DA4AEB3}" type="datetime1">
              <a:rPr lang="en-US" smtClean="0"/>
              <a:t>12/19/2020</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445030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AB109E1-45E3-4986-9663-C3EAAC041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DEE9D42-BBE7-4427-9BC3-971CE96F1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6441"/>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EF438F-B3D3-4C48-A2F9-046A7230EA48}"/>
              </a:ext>
            </a:extLst>
          </p:cNvPr>
          <p:cNvSpPr>
            <a:spLocks noGrp="1"/>
          </p:cNvSpPr>
          <p:nvPr>
            <p:ph type="ctrTitle"/>
          </p:nvPr>
        </p:nvSpPr>
        <p:spPr>
          <a:xfrm>
            <a:off x="960121" y="1240403"/>
            <a:ext cx="5943600" cy="2941983"/>
          </a:xfrm>
        </p:spPr>
        <p:txBody>
          <a:bodyPr anchor="ctr">
            <a:normAutofit/>
          </a:bodyPr>
          <a:lstStyle/>
          <a:p>
            <a:pPr algn="l"/>
            <a:r>
              <a:rPr lang="en-US" sz="7500" dirty="0"/>
              <a:t>Great Expectations</a:t>
            </a:r>
          </a:p>
        </p:txBody>
      </p:sp>
      <p:sp>
        <p:nvSpPr>
          <p:cNvPr id="3" name="Subtitle 2">
            <a:extLst>
              <a:ext uri="{FF2B5EF4-FFF2-40B4-BE49-F238E27FC236}">
                <a16:creationId xmlns:a16="http://schemas.microsoft.com/office/drawing/2014/main" id="{4E4B3585-09ED-42ED-A25C-CA3431AD75AA}"/>
              </a:ext>
            </a:extLst>
          </p:cNvPr>
          <p:cNvSpPr>
            <a:spLocks noGrp="1"/>
          </p:cNvSpPr>
          <p:nvPr>
            <p:ph type="subTitle" idx="1"/>
          </p:nvPr>
        </p:nvSpPr>
        <p:spPr>
          <a:xfrm>
            <a:off x="960120" y="5206247"/>
            <a:ext cx="10268712" cy="1013577"/>
          </a:xfrm>
        </p:spPr>
        <p:txBody>
          <a:bodyPr>
            <a:normAutofit/>
          </a:bodyPr>
          <a:lstStyle/>
          <a:p>
            <a:pPr algn="l"/>
            <a:r>
              <a:rPr lang="en-US"/>
              <a:t>Mt 5:13-48</a:t>
            </a:r>
          </a:p>
        </p:txBody>
      </p:sp>
      <p:pic>
        <p:nvPicPr>
          <p:cNvPr id="5" name="Picture 4" descr="Text, letter&#10;&#10;Description automatically generated">
            <a:extLst>
              <a:ext uri="{FF2B5EF4-FFF2-40B4-BE49-F238E27FC236}">
                <a16:creationId xmlns:a16="http://schemas.microsoft.com/office/drawing/2014/main" id="{999BFE95-46DB-4C5F-B986-F644C317CA97}"/>
              </a:ext>
            </a:extLst>
          </p:cNvPr>
          <p:cNvPicPr>
            <a:picLocks noChangeAspect="1"/>
          </p:cNvPicPr>
          <p:nvPr/>
        </p:nvPicPr>
        <p:blipFill rotWithShape="1">
          <a:blip r:embed="rId2">
            <a:extLst>
              <a:ext uri="{28A0092B-C50C-407E-A947-70E740481C1C}">
                <a14:useLocalDpi xmlns:a14="http://schemas.microsoft.com/office/drawing/2010/main" val="0"/>
              </a:ext>
            </a:extLst>
          </a:blip>
          <a:srcRect l="24640" r="17304" b="1"/>
          <a:stretch/>
        </p:blipFill>
        <p:spPr>
          <a:xfrm>
            <a:off x="7533136" y="646441"/>
            <a:ext cx="4658863" cy="3952185"/>
          </a:xfrm>
          <a:prstGeom prst="rect">
            <a:avLst/>
          </a:prstGeom>
        </p:spPr>
      </p:pic>
    </p:spTree>
    <p:extLst>
      <p:ext uri="{BB962C8B-B14F-4D97-AF65-F5344CB8AC3E}">
        <p14:creationId xmlns:p14="http://schemas.microsoft.com/office/powerpoint/2010/main" val="144807447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0" y="317500"/>
            <a:ext cx="6642661" cy="1701800"/>
          </a:xfrm>
        </p:spPr>
        <p:txBody>
          <a:bodyPr>
            <a:normAutofit/>
          </a:bodyPr>
          <a:lstStyle/>
          <a:p>
            <a:r>
              <a:rPr lang="en-US" sz="5600" dirty="0"/>
              <a:t>Gentleness (21-26)</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fontScale="92500" lnSpcReduction="10000"/>
          </a:bodyPr>
          <a:lstStyle/>
          <a:p>
            <a:pPr marL="342900" indent="-342900">
              <a:lnSpc>
                <a:spcPct val="91000"/>
              </a:lnSpc>
              <a:buFont typeface="Arial" panose="020B0604020202020204" pitchFamily="34" charset="0"/>
              <a:buChar char="•"/>
            </a:pPr>
            <a:r>
              <a:rPr lang="en-US" sz="2400" dirty="0"/>
              <a:t>Whoever is angry with his brother without cause shall be in danger of judgment</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Whoever says “Raca” shall be in danger of the council</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Whoever says “You fool!” shall be in danger of Hell fire</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Be reconciled to your brother, and then come offer your gift</a:t>
            </a:r>
          </a:p>
          <a:p>
            <a:pPr marL="342900" indent="-342900">
              <a:lnSpc>
                <a:spcPct val="91000"/>
              </a:lnSpc>
              <a:buFont typeface="Arial" panose="020B0604020202020204" pitchFamily="34" charset="0"/>
              <a:buChar char="•"/>
            </a:pPr>
            <a:endParaRPr lang="en-US" sz="2200" dirty="0"/>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6" name="Picture 5" descr="A picture containing indoor, plant&#10;&#10;Description automatically generated">
            <a:extLst>
              <a:ext uri="{FF2B5EF4-FFF2-40B4-BE49-F238E27FC236}">
                <a16:creationId xmlns:a16="http://schemas.microsoft.com/office/drawing/2014/main" id="{2BFC8CDD-5363-4F73-B76E-90E626A38C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30201" cy="6858000"/>
          </a:xfrm>
          <a:prstGeom prst="rect">
            <a:avLst/>
          </a:prstGeom>
        </p:spPr>
      </p:pic>
    </p:spTree>
    <p:extLst>
      <p:ext uri="{BB962C8B-B14F-4D97-AF65-F5344CB8AC3E}">
        <p14:creationId xmlns:p14="http://schemas.microsoft.com/office/powerpoint/2010/main" val="395082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p:txBody>
          <a:bodyPr/>
          <a:lstStyle/>
          <a:p>
            <a:r>
              <a:rPr lang="en-US" dirty="0"/>
              <a:t>purity (27-30)</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fontScale="92500" lnSpcReduction="10000"/>
          </a:bodyPr>
          <a:lstStyle/>
          <a:p>
            <a:r>
              <a:rPr lang="en-US" b="1" dirty="0"/>
              <a:t>Matthew 5:27-30 New King James Version </a:t>
            </a:r>
          </a:p>
          <a:p>
            <a:r>
              <a:rPr lang="en-US" baseline="30000" dirty="0"/>
              <a:t>27 </a:t>
            </a:r>
            <a:r>
              <a:rPr lang="en-US" dirty="0"/>
              <a:t>“You have heard that it was said to those of old, ‘You shall not commit adultery.’ </a:t>
            </a:r>
            <a:r>
              <a:rPr lang="en-US" baseline="30000" dirty="0"/>
              <a:t>28 </a:t>
            </a:r>
            <a:r>
              <a:rPr lang="en-US" dirty="0"/>
              <a:t>But I say to you that whoever looks at a woman to lust for her has already committed adultery with her in his heart. </a:t>
            </a:r>
            <a:r>
              <a:rPr lang="en-US" baseline="30000" dirty="0"/>
              <a:t>29 </a:t>
            </a:r>
            <a:r>
              <a:rPr lang="en-US" dirty="0"/>
              <a:t>If your right eye causes you to</a:t>
            </a:r>
            <a:r>
              <a:rPr lang="en-US" baseline="30000" dirty="0"/>
              <a:t>]</a:t>
            </a:r>
            <a:r>
              <a:rPr lang="en-US" dirty="0"/>
              <a:t>sin, pluck it out and cast </a:t>
            </a:r>
            <a:r>
              <a:rPr lang="en-US" i="1" dirty="0"/>
              <a:t>it</a:t>
            </a:r>
            <a:r>
              <a:rPr lang="en-US" dirty="0"/>
              <a:t> from you; for it is more profitable for you that one of your members perish, than for your whole body to be cast into hell. </a:t>
            </a:r>
            <a:r>
              <a:rPr lang="en-US" baseline="30000" dirty="0"/>
              <a:t>30 </a:t>
            </a:r>
            <a:r>
              <a:rPr lang="en-US" dirty="0"/>
              <a:t>And if your right hand causes you to sin, cut it off and cast </a:t>
            </a:r>
            <a:r>
              <a:rPr lang="en-US" i="1" dirty="0"/>
              <a:t>it</a:t>
            </a:r>
            <a:r>
              <a:rPr lang="en-US" dirty="0"/>
              <a:t> from you; for it is more profitable for you that one of your members perish, than for your whole body to be cast into hell.</a:t>
            </a:r>
          </a:p>
          <a:p>
            <a:endParaRPr lang="en-US" dirty="0"/>
          </a:p>
        </p:txBody>
      </p:sp>
    </p:spTree>
    <p:extLst>
      <p:ext uri="{BB962C8B-B14F-4D97-AF65-F5344CB8AC3E}">
        <p14:creationId xmlns:p14="http://schemas.microsoft.com/office/powerpoint/2010/main" val="205459002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0" y="317500"/>
            <a:ext cx="6642661" cy="1701800"/>
          </a:xfrm>
        </p:spPr>
        <p:txBody>
          <a:bodyPr>
            <a:normAutofit/>
          </a:bodyPr>
          <a:lstStyle/>
          <a:p>
            <a:r>
              <a:rPr lang="en-US" sz="5600" dirty="0"/>
              <a:t>purity (27-30)</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fontScale="92500" lnSpcReduction="10000"/>
          </a:bodyPr>
          <a:lstStyle/>
          <a:p>
            <a:pPr marL="342900" indent="-342900">
              <a:lnSpc>
                <a:spcPct val="91000"/>
              </a:lnSpc>
              <a:buFont typeface="Arial" panose="020B0604020202020204" pitchFamily="34" charset="0"/>
              <a:buChar char="•"/>
            </a:pPr>
            <a:r>
              <a:rPr lang="en-US" sz="2400" dirty="0"/>
              <a:t>If your right eye causes you to sin, puck it out and cast it from you</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If your right hand causes you to sin, cut it off and cast it from you</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Beware of what you allow your eyes to see</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Beware what you allow your hands to touch</a:t>
            </a:r>
          </a:p>
          <a:p>
            <a:pPr marL="342900" indent="-342900">
              <a:lnSpc>
                <a:spcPct val="91000"/>
              </a:lnSpc>
              <a:buFont typeface="Arial" panose="020B0604020202020204" pitchFamily="34" charset="0"/>
              <a:buChar char="•"/>
            </a:pPr>
            <a:endParaRPr lang="en-US" sz="2200" dirty="0"/>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7" name="Picture 6" descr="Purity All Around | Laura Bon">
            <a:extLst>
              <a:ext uri="{FF2B5EF4-FFF2-40B4-BE49-F238E27FC236}">
                <a16:creationId xmlns:a16="http://schemas.microsoft.com/office/drawing/2014/main" id="{2C098094-B9E2-43CA-9C3A-4518E2163F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55821" cy="6858000"/>
          </a:xfrm>
          <a:prstGeom prst="rect">
            <a:avLst/>
          </a:prstGeom>
          <a:noFill/>
          <a:ln>
            <a:noFill/>
          </a:ln>
        </p:spPr>
      </p:pic>
    </p:spTree>
    <p:extLst>
      <p:ext uri="{BB962C8B-B14F-4D97-AF65-F5344CB8AC3E}">
        <p14:creationId xmlns:p14="http://schemas.microsoft.com/office/powerpoint/2010/main" val="309701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p:txBody>
          <a:bodyPr/>
          <a:lstStyle/>
          <a:p>
            <a:r>
              <a:rPr lang="en-US" dirty="0"/>
              <a:t>purity (31-32)</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a:bodyPr>
          <a:lstStyle/>
          <a:p>
            <a:r>
              <a:rPr lang="en-US" b="1" dirty="0"/>
              <a:t>Matthew 5:31-32 New King James Version </a:t>
            </a:r>
          </a:p>
          <a:p>
            <a:r>
              <a:rPr lang="en-US" b="1" dirty="0"/>
              <a:t>Marriage Is Sacred and Binding</a:t>
            </a:r>
          </a:p>
          <a:p>
            <a:r>
              <a:rPr lang="en-US" baseline="30000" dirty="0"/>
              <a:t>31 </a:t>
            </a:r>
            <a:r>
              <a:rPr lang="en-US" dirty="0"/>
              <a:t>“Furthermore it has been said, ‘Whoever divorces his wife, let him give her a certificate of divorce.’ </a:t>
            </a:r>
            <a:r>
              <a:rPr lang="en-US" baseline="30000" dirty="0"/>
              <a:t>32 </a:t>
            </a:r>
            <a:r>
              <a:rPr lang="en-US" dirty="0"/>
              <a:t>But I say to you that whoever divorces his wife for any reason except sexual immorality causes her to commit adultery; and whoever marries a woman who is divorced commits adultery.</a:t>
            </a:r>
          </a:p>
          <a:p>
            <a:endParaRPr lang="en-US" dirty="0"/>
          </a:p>
        </p:txBody>
      </p:sp>
    </p:spTree>
    <p:extLst>
      <p:ext uri="{BB962C8B-B14F-4D97-AF65-F5344CB8AC3E}">
        <p14:creationId xmlns:p14="http://schemas.microsoft.com/office/powerpoint/2010/main" val="17940905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p:txBody>
          <a:bodyPr/>
          <a:lstStyle/>
          <a:p>
            <a:r>
              <a:rPr lang="en-US" dirty="0"/>
              <a:t>truthfulness (33-37)</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fontScale="92500"/>
          </a:bodyPr>
          <a:lstStyle/>
          <a:p>
            <a:r>
              <a:rPr lang="en-US" b="1" dirty="0"/>
              <a:t>Matthew 5:33-37 New King James Version </a:t>
            </a:r>
          </a:p>
          <a:p>
            <a:r>
              <a:rPr lang="en-US" baseline="30000" dirty="0"/>
              <a:t>33 </a:t>
            </a:r>
            <a:r>
              <a:rPr lang="en-US" dirty="0"/>
              <a:t>“Again you have heard that it was said to those of old, ‘You shall not swear falsely, but shall perform your oaths to the Lord.’ </a:t>
            </a:r>
            <a:r>
              <a:rPr lang="en-US" baseline="30000" dirty="0"/>
              <a:t>34 </a:t>
            </a:r>
            <a:r>
              <a:rPr lang="en-US" dirty="0"/>
              <a:t>But I say to you, do not swear at all: neither by heaven, for it is God’s throne; </a:t>
            </a:r>
            <a:r>
              <a:rPr lang="en-US" baseline="30000" dirty="0"/>
              <a:t>35 </a:t>
            </a:r>
            <a:r>
              <a:rPr lang="en-US" dirty="0"/>
              <a:t>nor by the earth, for it is His footstool; nor by Jerusalem, for it is the city of the great King. </a:t>
            </a:r>
            <a:r>
              <a:rPr lang="en-US" baseline="30000" dirty="0"/>
              <a:t>36 </a:t>
            </a:r>
            <a:r>
              <a:rPr lang="en-US" dirty="0"/>
              <a:t>Nor shall you swear by your head, because you cannot make one hair white or black. </a:t>
            </a:r>
            <a:r>
              <a:rPr lang="en-US" baseline="30000" dirty="0"/>
              <a:t>37 </a:t>
            </a:r>
            <a:r>
              <a:rPr lang="en-US" dirty="0"/>
              <a:t>But let your ‘Yes’ be ‘Yes,’ and your ‘No,’ ‘No.’ For whatever is more than these is from the evil one.</a:t>
            </a:r>
          </a:p>
          <a:p>
            <a:endParaRPr lang="en-US" dirty="0"/>
          </a:p>
        </p:txBody>
      </p:sp>
    </p:spTree>
    <p:extLst>
      <p:ext uri="{BB962C8B-B14F-4D97-AF65-F5344CB8AC3E}">
        <p14:creationId xmlns:p14="http://schemas.microsoft.com/office/powerpoint/2010/main" val="7451110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013727" y="317500"/>
            <a:ext cx="7534655" cy="1701800"/>
          </a:xfrm>
        </p:spPr>
        <p:txBody>
          <a:bodyPr>
            <a:normAutofit/>
          </a:bodyPr>
          <a:lstStyle/>
          <a:p>
            <a:r>
              <a:rPr lang="en-US" sz="5600" dirty="0"/>
              <a:t>truthfulness (33-37)</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a:bodyPr>
          <a:lstStyle/>
          <a:p>
            <a:pPr marL="342900" indent="-342900">
              <a:lnSpc>
                <a:spcPct val="91000"/>
              </a:lnSpc>
              <a:buFont typeface="Arial" panose="020B0604020202020204" pitchFamily="34" charset="0"/>
              <a:buChar char="•"/>
            </a:pPr>
            <a:r>
              <a:rPr lang="en-US" sz="2400" dirty="0"/>
              <a:t>Let your yes be yes and your no, no</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Do not embellish your conversation with promises that are supposed to strengthen your words</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Have enough integrity that people will simply believe what you say</a:t>
            </a:r>
          </a:p>
          <a:p>
            <a:pPr marL="342900" indent="-342900">
              <a:lnSpc>
                <a:spcPct val="91000"/>
              </a:lnSpc>
              <a:buFont typeface="Arial" panose="020B0604020202020204" pitchFamily="34" charset="0"/>
              <a:buChar char="•"/>
            </a:pPr>
            <a:endParaRPr lang="en-US" sz="2200" dirty="0"/>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5" name="Picture 4" descr="Text&#10;&#10;Description automatically generated">
            <a:extLst>
              <a:ext uri="{FF2B5EF4-FFF2-40B4-BE49-F238E27FC236}">
                <a16:creationId xmlns:a16="http://schemas.microsoft.com/office/drawing/2014/main" id="{B270B5E4-A02D-49E0-B1B6-F0B459DA9D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572000" cy="6991643"/>
          </a:xfrm>
          <a:prstGeom prst="rect">
            <a:avLst/>
          </a:prstGeom>
        </p:spPr>
      </p:pic>
    </p:spTree>
    <p:extLst>
      <p:ext uri="{BB962C8B-B14F-4D97-AF65-F5344CB8AC3E}">
        <p14:creationId xmlns:p14="http://schemas.microsoft.com/office/powerpoint/2010/main" val="31637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960120" y="317814"/>
            <a:ext cx="10913828" cy="1700784"/>
          </a:xfrm>
        </p:spPr>
        <p:txBody>
          <a:bodyPr>
            <a:normAutofit/>
          </a:bodyPr>
          <a:lstStyle/>
          <a:p>
            <a:r>
              <a:rPr lang="en-US" dirty="0"/>
              <a:t>Peace/assistance (38-42)</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a:bodyPr>
          <a:lstStyle/>
          <a:p>
            <a:r>
              <a:rPr lang="en-US" b="1" dirty="0"/>
              <a:t>Matthew 5:38-42 New King James Version </a:t>
            </a:r>
          </a:p>
          <a:p>
            <a:r>
              <a:rPr lang="en-US" baseline="30000" dirty="0"/>
              <a:t>38 </a:t>
            </a:r>
            <a:r>
              <a:rPr lang="en-US" dirty="0"/>
              <a:t>“You have heard that it was said, ‘An eye for an eye and a tooth for a tooth.’ </a:t>
            </a:r>
            <a:r>
              <a:rPr lang="en-US" baseline="30000" dirty="0"/>
              <a:t>39 </a:t>
            </a:r>
            <a:r>
              <a:rPr lang="en-US" dirty="0"/>
              <a:t>But I tell you not to resist an evil person. But whoever slaps you on your right cheek, turn the other to him also. </a:t>
            </a:r>
            <a:r>
              <a:rPr lang="en-US" baseline="30000" dirty="0"/>
              <a:t>40 </a:t>
            </a:r>
            <a:r>
              <a:rPr lang="en-US" dirty="0"/>
              <a:t>If anyone wants to sue you and take away your tunic, let him have </a:t>
            </a:r>
            <a:r>
              <a:rPr lang="en-US" i="1" dirty="0"/>
              <a:t>your</a:t>
            </a:r>
            <a:r>
              <a:rPr lang="en-US" dirty="0"/>
              <a:t> cloak also. </a:t>
            </a:r>
            <a:r>
              <a:rPr lang="en-US" baseline="30000" dirty="0"/>
              <a:t>41 </a:t>
            </a:r>
            <a:r>
              <a:rPr lang="en-US" dirty="0"/>
              <a:t>And whoever compels you to go one mile, go with him two. </a:t>
            </a:r>
            <a:r>
              <a:rPr lang="en-US" baseline="30000" dirty="0"/>
              <a:t>42 </a:t>
            </a:r>
            <a:r>
              <a:rPr lang="en-US" dirty="0"/>
              <a:t>Give to him who asks you, and from him who wants to borrow from you do not turn away.</a:t>
            </a:r>
          </a:p>
          <a:p>
            <a:endParaRPr lang="en-US" dirty="0"/>
          </a:p>
        </p:txBody>
      </p:sp>
    </p:spTree>
    <p:extLst>
      <p:ext uri="{BB962C8B-B14F-4D97-AF65-F5344CB8AC3E}">
        <p14:creationId xmlns:p14="http://schemas.microsoft.com/office/powerpoint/2010/main" val="264732496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013727" y="317500"/>
            <a:ext cx="7534655" cy="1701800"/>
          </a:xfrm>
        </p:spPr>
        <p:txBody>
          <a:bodyPr>
            <a:normAutofit/>
          </a:bodyPr>
          <a:lstStyle/>
          <a:p>
            <a:r>
              <a:rPr lang="en-US" sz="5600" dirty="0"/>
              <a:t>Peace/assistance    (38-42)</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fontScale="92500" lnSpcReduction="10000"/>
          </a:bodyPr>
          <a:lstStyle/>
          <a:p>
            <a:pPr marL="342900" indent="-342900">
              <a:lnSpc>
                <a:spcPct val="91000"/>
              </a:lnSpc>
              <a:buFont typeface="Arial" panose="020B0604020202020204" pitchFamily="34" charset="0"/>
              <a:buChar char="•"/>
            </a:pPr>
            <a:r>
              <a:rPr lang="en-US" sz="2400" dirty="0"/>
              <a:t>Whoever slaps you on the right cheek, turn the other to him also</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If someone wants to sue you and take your tunic, let him have your cloak also</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Whoever compels you to go one mile, go with him two</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Give to those who ask and do not turn away from one who wants to borrow</a:t>
            </a:r>
          </a:p>
          <a:p>
            <a:pPr marL="342900" indent="-342900">
              <a:lnSpc>
                <a:spcPct val="91000"/>
              </a:lnSpc>
              <a:buFont typeface="Arial" panose="020B0604020202020204" pitchFamily="34" charset="0"/>
              <a:buChar char="•"/>
            </a:pPr>
            <a:endParaRPr lang="en-US" sz="2200" dirty="0"/>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6" name="Picture 5" descr="Diagram&#10;&#10;Description automatically generated">
            <a:extLst>
              <a:ext uri="{FF2B5EF4-FFF2-40B4-BE49-F238E27FC236}">
                <a16:creationId xmlns:a16="http://schemas.microsoft.com/office/drawing/2014/main" id="{4D1289DF-BDAF-4BFD-9415-8EE3D43EF7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197" y="0"/>
            <a:ext cx="4505623" cy="6858000"/>
          </a:xfrm>
          <a:prstGeom prst="rect">
            <a:avLst/>
          </a:prstGeom>
        </p:spPr>
      </p:pic>
    </p:spTree>
    <p:extLst>
      <p:ext uri="{BB962C8B-B14F-4D97-AF65-F5344CB8AC3E}">
        <p14:creationId xmlns:p14="http://schemas.microsoft.com/office/powerpoint/2010/main" val="11129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960120" y="317814"/>
            <a:ext cx="10913828" cy="1700784"/>
          </a:xfrm>
        </p:spPr>
        <p:txBody>
          <a:bodyPr>
            <a:normAutofit/>
          </a:bodyPr>
          <a:lstStyle/>
          <a:p>
            <a:r>
              <a:rPr lang="en-US" dirty="0"/>
              <a:t>love (43-48)</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fontScale="85000" lnSpcReduction="10000"/>
          </a:bodyPr>
          <a:lstStyle/>
          <a:p>
            <a:r>
              <a:rPr lang="en-US" b="1" dirty="0"/>
              <a:t>Matthew 5:43-48 New King James Version </a:t>
            </a:r>
          </a:p>
          <a:p>
            <a:r>
              <a:rPr lang="en-US" baseline="30000" dirty="0"/>
              <a:t>43 </a:t>
            </a:r>
            <a:r>
              <a:rPr lang="en-US" dirty="0"/>
              <a:t>“You have heard that it was said, ‘You shall love your neighbor and hate your enemy.’ </a:t>
            </a:r>
            <a:r>
              <a:rPr lang="en-US" baseline="30000" dirty="0"/>
              <a:t>44 </a:t>
            </a:r>
            <a:r>
              <a:rPr lang="en-US" dirty="0"/>
              <a:t>But I say to you, love your enemies, bless those who curse you, do good to those who hate you, and pray for those who spitefully use you and persecute you, </a:t>
            </a:r>
            <a:r>
              <a:rPr lang="en-US" baseline="30000" dirty="0"/>
              <a:t>45 </a:t>
            </a:r>
            <a:r>
              <a:rPr lang="en-US" dirty="0"/>
              <a:t>that you may be sons of your Father in heaven; for He makes His sun rise on the evil and on the good, and sends rain on the just and on the unjust. </a:t>
            </a:r>
            <a:r>
              <a:rPr lang="en-US" baseline="30000" dirty="0"/>
              <a:t>46 </a:t>
            </a:r>
            <a:r>
              <a:rPr lang="en-US" dirty="0"/>
              <a:t>For if you love those who love you, what reward have you? Do not even the tax collectors do the same? </a:t>
            </a:r>
            <a:r>
              <a:rPr lang="en-US" baseline="30000" dirty="0"/>
              <a:t>47 </a:t>
            </a:r>
            <a:r>
              <a:rPr lang="en-US" dirty="0"/>
              <a:t>And if you greet your brethren only, what do you do more </a:t>
            </a:r>
            <a:r>
              <a:rPr lang="en-US" i="1" dirty="0"/>
              <a:t>than others?</a:t>
            </a:r>
            <a:r>
              <a:rPr lang="en-US" dirty="0"/>
              <a:t> Do not even the tax collectors do so? </a:t>
            </a:r>
            <a:r>
              <a:rPr lang="en-US" baseline="30000" dirty="0"/>
              <a:t>48 </a:t>
            </a:r>
            <a:r>
              <a:rPr lang="en-US" dirty="0"/>
              <a:t>Therefore you shall be perfect, just as your Father in heaven is perfect.</a:t>
            </a:r>
          </a:p>
          <a:p>
            <a:endParaRPr lang="en-US" dirty="0"/>
          </a:p>
        </p:txBody>
      </p:sp>
    </p:spTree>
    <p:extLst>
      <p:ext uri="{BB962C8B-B14F-4D97-AF65-F5344CB8AC3E}">
        <p14:creationId xmlns:p14="http://schemas.microsoft.com/office/powerpoint/2010/main" val="308650754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013727" y="317500"/>
            <a:ext cx="7534655" cy="1701800"/>
          </a:xfrm>
        </p:spPr>
        <p:txBody>
          <a:bodyPr>
            <a:normAutofit/>
          </a:bodyPr>
          <a:lstStyle/>
          <a:p>
            <a:r>
              <a:rPr lang="en-US" sz="5600" dirty="0"/>
              <a:t>Love (43-48)</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fontScale="92500" lnSpcReduction="10000"/>
          </a:bodyPr>
          <a:lstStyle/>
          <a:p>
            <a:pPr marL="342900" indent="-342900">
              <a:lnSpc>
                <a:spcPct val="91000"/>
              </a:lnSpc>
              <a:buFont typeface="Arial" panose="020B0604020202020204" pitchFamily="34" charset="0"/>
              <a:buChar char="•"/>
            </a:pPr>
            <a:r>
              <a:rPr lang="en-US" sz="2400" dirty="0"/>
              <a:t>Not </a:t>
            </a:r>
            <a:r>
              <a:rPr lang="en-US" sz="2400"/>
              <a:t>a suggestion, </a:t>
            </a:r>
            <a:r>
              <a:rPr lang="en-US" sz="2400" dirty="0"/>
              <a:t>a command</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Bless those who curse you, do good to those who hate you, pray for those who spitefully use you and persecute you</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If you love those who love you, what reward have you?</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If you greet your brethren only, what do you do more than others?</a:t>
            </a:r>
          </a:p>
          <a:p>
            <a:pPr marL="342900" indent="-342900">
              <a:lnSpc>
                <a:spcPct val="91000"/>
              </a:lnSpc>
              <a:buFont typeface="Arial" panose="020B0604020202020204" pitchFamily="34" charset="0"/>
              <a:buChar char="•"/>
            </a:pPr>
            <a:endParaRPr lang="en-US" sz="2200" dirty="0"/>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5" name="Picture 4">
            <a:extLst>
              <a:ext uri="{FF2B5EF4-FFF2-40B4-BE49-F238E27FC236}">
                <a16:creationId xmlns:a16="http://schemas.microsoft.com/office/drawing/2014/main" id="{F78054CB-840D-4FFF-AF8D-E478D7609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5820" cy="6858000"/>
          </a:xfrm>
          <a:prstGeom prst="rect">
            <a:avLst/>
          </a:prstGeom>
        </p:spPr>
      </p:pic>
    </p:spTree>
    <p:extLst>
      <p:ext uri="{BB962C8B-B14F-4D97-AF65-F5344CB8AC3E}">
        <p14:creationId xmlns:p14="http://schemas.microsoft.com/office/powerpoint/2010/main" val="247597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p:txBody>
          <a:bodyPr/>
          <a:lstStyle/>
          <a:p>
            <a:r>
              <a:rPr lang="en-US" dirty="0"/>
              <a:t>Example (13-16)</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fontScale="85000" lnSpcReduction="10000"/>
          </a:bodyPr>
          <a:lstStyle/>
          <a:p>
            <a:r>
              <a:rPr lang="en-US" b="1" dirty="0"/>
              <a:t>Matthew 5:13-16 New King James Version (NKJV)</a:t>
            </a:r>
          </a:p>
          <a:p>
            <a:r>
              <a:rPr lang="en-US" b="1" dirty="0"/>
              <a:t>Believers Are Salt and Light</a:t>
            </a:r>
          </a:p>
          <a:p>
            <a:r>
              <a:rPr lang="en-US" baseline="30000" dirty="0"/>
              <a:t>13 </a:t>
            </a:r>
            <a:r>
              <a:rPr lang="en-US" dirty="0"/>
              <a:t>“You are the salt of the earth; but if the salt loses its flavor, how shall it be seasoned? It is then good for nothing but to be thrown out and trampled underfoot by men.</a:t>
            </a:r>
          </a:p>
          <a:p>
            <a:r>
              <a:rPr lang="en-US" baseline="30000" dirty="0"/>
              <a:t>14 </a:t>
            </a:r>
            <a:r>
              <a:rPr lang="en-US" dirty="0"/>
              <a:t>“You are the light of the world. A city that is set on a hill cannot be hidden. </a:t>
            </a:r>
            <a:r>
              <a:rPr lang="en-US" baseline="30000" dirty="0"/>
              <a:t>15 </a:t>
            </a:r>
            <a:r>
              <a:rPr lang="en-US" dirty="0"/>
              <a:t>Nor do they light a lamp and put it under a basket, but on a lampstand, and it gives light to all </a:t>
            </a:r>
            <a:r>
              <a:rPr lang="en-US" i="1" dirty="0"/>
              <a:t>who are</a:t>
            </a:r>
            <a:r>
              <a:rPr lang="en-US" dirty="0"/>
              <a:t> in the house. </a:t>
            </a:r>
            <a:r>
              <a:rPr lang="en-US" baseline="30000" dirty="0"/>
              <a:t>16 </a:t>
            </a:r>
            <a:r>
              <a:rPr lang="en-US" dirty="0"/>
              <a:t>Let your light so shine before men, that they may see your good works and glorify your Father in heaven.</a:t>
            </a:r>
          </a:p>
          <a:p>
            <a:endParaRPr lang="en-US" dirty="0"/>
          </a:p>
        </p:txBody>
      </p:sp>
    </p:spTree>
    <p:extLst>
      <p:ext uri="{BB962C8B-B14F-4D97-AF65-F5344CB8AC3E}">
        <p14:creationId xmlns:p14="http://schemas.microsoft.com/office/powerpoint/2010/main" val="41636275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AB109E1-45E3-4986-9663-C3EAAC041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DEE9D42-BBE7-4427-9BC3-971CE96F1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6441"/>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EF438F-B3D3-4C48-A2F9-046A7230EA48}"/>
              </a:ext>
            </a:extLst>
          </p:cNvPr>
          <p:cNvSpPr>
            <a:spLocks noGrp="1"/>
          </p:cNvSpPr>
          <p:nvPr>
            <p:ph type="ctrTitle"/>
          </p:nvPr>
        </p:nvSpPr>
        <p:spPr>
          <a:xfrm>
            <a:off x="960121" y="1240403"/>
            <a:ext cx="5943600" cy="2941983"/>
          </a:xfrm>
        </p:spPr>
        <p:txBody>
          <a:bodyPr anchor="ctr">
            <a:normAutofit/>
          </a:bodyPr>
          <a:lstStyle/>
          <a:p>
            <a:pPr algn="l"/>
            <a:r>
              <a:rPr lang="en-US" sz="7500" dirty="0"/>
              <a:t>Great Expectations</a:t>
            </a:r>
          </a:p>
        </p:txBody>
      </p:sp>
      <p:sp>
        <p:nvSpPr>
          <p:cNvPr id="3" name="Subtitle 2">
            <a:extLst>
              <a:ext uri="{FF2B5EF4-FFF2-40B4-BE49-F238E27FC236}">
                <a16:creationId xmlns:a16="http://schemas.microsoft.com/office/drawing/2014/main" id="{4E4B3585-09ED-42ED-A25C-CA3431AD75AA}"/>
              </a:ext>
            </a:extLst>
          </p:cNvPr>
          <p:cNvSpPr>
            <a:spLocks noGrp="1"/>
          </p:cNvSpPr>
          <p:nvPr>
            <p:ph type="subTitle" idx="1"/>
          </p:nvPr>
        </p:nvSpPr>
        <p:spPr>
          <a:xfrm>
            <a:off x="960120" y="5206247"/>
            <a:ext cx="10268712" cy="1013577"/>
          </a:xfrm>
        </p:spPr>
        <p:txBody>
          <a:bodyPr>
            <a:normAutofit/>
          </a:bodyPr>
          <a:lstStyle/>
          <a:p>
            <a:pPr algn="l"/>
            <a:r>
              <a:rPr lang="en-US" dirty="0"/>
              <a:t>How are you doing????</a:t>
            </a:r>
          </a:p>
        </p:txBody>
      </p:sp>
      <p:pic>
        <p:nvPicPr>
          <p:cNvPr id="5" name="Picture 4" descr="Text, letter&#10;&#10;Description automatically generated">
            <a:extLst>
              <a:ext uri="{FF2B5EF4-FFF2-40B4-BE49-F238E27FC236}">
                <a16:creationId xmlns:a16="http://schemas.microsoft.com/office/drawing/2014/main" id="{999BFE95-46DB-4C5F-B986-F644C317CA97}"/>
              </a:ext>
            </a:extLst>
          </p:cNvPr>
          <p:cNvPicPr>
            <a:picLocks noChangeAspect="1"/>
          </p:cNvPicPr>
          <p:nvPr/>
        </p:nvPicPr>
        <p:blipFill rotWithShape="1">
          <a:blip r:embed="rId2">
            <a:extLst>
              <a:ext uri="{28A0092B-C50C-407E-A947-70E740481C1C}">
                <a14:useLocalDpi xmlns:a14="http://schemas.microsoft.com/office/drawing/2010/main" val="0"/>
              </a:ext>
            </a:extLst>
          </a:blip>
          <a:srcRect l="24640" r="17304" b="1"/>
          <a:stretch/>
        </p:blipFill>
        <p:spPr>
          <a:xfrm>
            <a:off x="7533136" y="646441"/>
            <a:ext cx="4658863" cy="3952185"/>
          </a:xfrm>
          <a:prstGeom prst="rect">
            <a:avLst/>
          </a:prstGeom>
        </p:spPr>
      </p:pic>
    </p:spTree>
    <p:extLst>
      <p:ext uri="{BB962C8B-B14F-4D97-AF65-F5344CB8AC3E}">
        <p14:creationId xmlns:p14="http://schemas.microsoft.com/office/powerpoint/2010/main" val="16899409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1" y="317500"/>
            <a:ext cx="5927576" cy="1701800"/>
          </a:xfrm>
        </p:spPr>
        <p:txBody>
          <a:bodyPr>
            <a:normAutofit/>
          </a:bodyPr>
          <a:lstStyle/>
          <a:p>
            <a:r>
              <a:rPr lang="en-US" sz="5600"/>
              <a:t>Example Salt and Light</a:t>
            </a:r>
          </a:p>
        </p:txBody>
      </p:sp>
      <p:pic>
        <p:nvPicPr>
          <p:cNvPr id="5" name="Picture 4" descr="A picture containing graphical user interface&#10;&#10;Description automatically generated">
            <a:extLst>
              <a:ext uri="{FF2B5EF4-FFF2-40B4-BE49-F238E27FC236}">
                <a16:creationId xmlns:a16="http://schemas.microsoft.com/office/drawing/2014/main" id="{E89F48A2-F28D-4B02-9DF6-A58C30C74479}"/>
              </a:ext>
            </a:extLst>
          </p:cNvPr>
          <p:cNvPicPr>
            <a:picLocks noChangeAspect="1"/>
          </p:cNvPicPr>
          <p:nvPr/>
        </p:nvPicPr>
        <p:blipFill rotWithShape="1">
          <a:blip r:embed="rId2">
            <a:extLst>
              <a:ext uri="{28A0092B-C50C-407E-A947-70E740481C1C}">
                <a14:useLocalDpi xmlns:a14="http://schemas.microsoft.com/office/drawing/2010/main" val="0"/>
              </a:ext>
            </a:extLst>
          </a:blip>
          <a:srcRect t="1709" r="-1" b="-1"/>
          <a:stretch/>
        </p:blipFill>
        <p:spPr>
          <a:xfrm>
            <a:off x="20" y="10"/>
            <a:ext cx="4657324" cy="6857990"/>
          </a:xfrm>
          <a:prstGeom prst="rect">
            <a:avLst/>
          </a:prstGeom>
        </p:spPr>
      </p:pic>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131227"/>
          </a:xfrm>
        </p:spPr>
        <p:txBody>
          <a:bodyPr anchor="t">
            <a:normAutofit fontScale="92500" lnSpcReduction="10000"/>
          </a:bodyPr>
          <a:lstStyle/>
          <a:p>
            <a:pPr marL="457200" indent="-457200">
              <a:lnSpc>
                <a:spcPct val="91000"/>
              </a:lnSpc>
              <a:buFont typeface="Arial" panose="020B0604020202020204" pitchFamily="34" charset="0"/>
              <a:buChar char="•"/>
            </a:pPr>
            <a:r>
              <a:rPr lang="en-US" sz="2400" dirty="0"/>
              <a:t>Salt tops decay</a:t>
            </a:r>
          </a:p>
          <a:p>
            <a:pPr marL="731520" lvl="1" indent="-457200">
              <a:lnSpc>
                <a:spcPct val="91000"/>
              </a:lnSpc>
              <a:buFont typeface="Arial" panose="020B0604020202020204" pitchFamily="34" charset="0"/>
              <a:buChar char="•"/>
            </a:pPr>
            <a:r>
              <a:rPr lang="en-US" sz="2400" dirty="0"/>
              <a:t>The world is in moral decay and needs Christians to keep it from going bad</a:t>
            </a:r>
          </a:p>
          <a:p>
            <a:pPr marL="731520" lvl="1" indent="-457200">
              <a:lnSpc>
                <a:spcPct val="91000"/>
              </a:lnSpc>
              <a:buFont typeface="Arial" panose="020B0604020202020204" pitchFamily="34" charset="0"/>
              <a:buChar char="•"/>
            </a:pPr>
            <a:endParaRPr lang="en-US" sz="2400" dirty="0"/>
          </a:p>
          <a:p>
            <a:pPr marL="457200" indent="-457200">
              <a:lnSpc>
                <a:spcPct val="91000"/>
              </a:lnSpc>
              <a:buFont typeface="Arial" panose="020B0604020202020204" pitchFamily="34" charset="0"/>
              <a:buChar char="•"/>
            </a:pPr>
            <a:r>
              <a:rPr lang="en-US" sz="2400" dirty="0"/>
              <a:t>Salt cleanses</a:t>
            </a:r>
          </a:p>
          <a:p>
            <a:pPr marL="731520" lvl="1" indent="-457200">
              <a:lnSpc>
                <a:spcPct val="91000"/>
              </a:lnSpc>
              <a:buFont typeface="Arial" panose="020B0604020202020204" pitchFamily="34" charset="0"/>
              <a:buChar char="•"/>
            </a:pPr>
            <a:r>
              <a:rPr lang="en-US" sz="2400" dirty="0"/>
              <a:t>As Christians we act as salt by living pure lives in the world</a:t>
            </a:r>
          </a:p>
          <a:p>
            <a:pPr marL="731520" lvl="1" indent="-457200">
              <a:lnSpc>
                <a:spcPct val="91000"/>
              </a:lnSpc>
              <a:buFont typeface="Arial" panose="020B0604020202020204" pitchFamily="34" charset="0"/>
              <a:buChar char="•"/>
            </a:pPr>
            <a:r>
              <a:rPr lang="en-US" sz="2400" dirty="0"/>
              <a:t>Salt is an anti-septic which cleans wounds and fights infection</a:t>
            </a:r>
          </a:p>
          <a:p>
            <a:pPr marL="731520" lvl="1" indent="-457200">
              <a:lnSpc>
                <a:spcPct val="91000"/>
              </a:lnSpc>
              <a:buFont typeface="Arial" panose="020B0604020202020204" pitchFamily="34" charset="0"/>
              <a:buChar char="•"/>
            </a:pPr>
            <a:r>
              <a:rPr lang="en-US" sz="2400" dirty="0"/>
              <a:t>Salt in a wound can hurt… it hurts others’ conscience when they see how Christians live</a:t>
            </a:r>
          </a:p>
          <a:p>
            <a:pPr marL="731520" lvl="2" indent="-457200">
              <a:lnSpc>
                <a:spcPct val="91000"/>
              </a:lnSpc>
              <a:buFont typeface="Arial" panose="020B0604020202020204" pitchFamily="34" charset="0"/>
              <a:buChar char="•"/>
            </a:pPr>
            <a:endParaRPr lang="en-US" sz="1700" dirty="0"/>
          </a:p>
        </p:txBody>
      </p:sp>
    </p:spTree>
    <p:extLst>
      <p:ext uri="{BB962C8B-B14F-4D97-AF65-F5344CB8AC3E}">
        <p14:creationId xmlns:p14="http://schemas.microsoft.com/office/powerpoint/2010/main" val="166328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1" y="317500"/>
            <a:ext cx="5927576" cy="1701800"/>
          </a:xfrm>
        </p:spPr>
        <p:txBody>
          <a:bodyPr>
            <a:normAutofit/>
          </a:bodyPr>
          <a:lstStyle/>
          <a:p>
            <a:r>
              <a:rPr lang="en-US" sz="5600"/>
              <a:t>Example Salt and Light</a:t>
            </a:r>
          </a:p>
        </p:txBody>
      </p:sp>
      <p:pic>
        <p:nvPicPr>
          <p:cNvPr id="5" name="Picture 4" descr="A picture containing graphical user interface&#10;&#10;Description automatically generated">
            <a:extLst>
              <a:ext uri="{FF2B5EF4-FFF2-40B4-BE49-F238E27FC236}">
                <a16:creationId xmlns:a16="http://schemas.microsoft.com/office/drawing/2014/main" id="{E89F48A2-F28D-4B02-9DF6-A58C30C74479}"/>
              </a:ext>
            </a:extLst>
          </p:cNvPr>
          <p:cNvPicPr>
            <a:picLocks noChangeAspect="1"/>
          </p:cNvPicPr>
          <p:nvPr/>
        </p:nvPicPr>
        <p:blipFill rotWithShape="1">
          <a:blip r:embed="rId2">
            <a:extLst>
              <a:ext uri="{28A0092B-C50C-407E-A947-70E740481C1C}">
                <a14:useLocalDpi xmlns:a14="http://schemas.microsoft.com/office/drawing/2010/main" val="0"/>
              </a:ext>
            </a:extLst>
          </a:blip>
          <a:srcRect t="1709" r="-1" b="-1"/>
          <a:stretch/>
        </p:blipFill>
        <p:spPr>
          <a:xfrm>
            <a:off x="20" y="10"/>
            <a:ext cx="4657324" cy="6857990"/>
          </a:xfrm>
          <a:prstGeom prst="rect">
            <a:avLst/>
          </a:prstGeom>
        </p:spPr>
      </p:pic>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lnSpcReduction="10000"/>
          </a:bodyPr>
          <a:lstStyle/>
          <a:p>
            <a:pPr marL="457200" indent="-457200">
              <a:lnSpc>
                <a:spcPct val="91000"/>
              </a:lnSpc>
              <a:buFont typeface="Arial" panose="020B0604020202020204" pitchFamily="34" charset="0"/>
              <a:buChar char="•"/>
            </a:pPr>
            <a:r>
              <a:rPr lang="en-US" sz="2200" dirty="0"/>
              <a:t>Salt Preserves</a:t>
            </a:r>
          </a:p>
          <a:p>
            <a:pPr marL="731520" lvl="1" indent="-457200">
              <a:lnSpc>
                <a:spcPct val="91000"/>
              </a:lnSpc>
              <a:buFont typeface="Arial" panose="020B0604020202020204" pitchFamily="34" charset="0"/>
              <a:buChar char="•"/>
            </a:pPr>
            <a:r>
              <a:rPr lang="en-US" sz="2200" dirty="0"/>
              <a:t>Christians act as a preserving influence when we stand up for what is right and Godly</a:t>
            </a:r>
          </a:p>
          <a:p>
            <a:pPr marL="731520" lvl="1" indent="-457200">
              <a:lnSpc>
                <a:spcPct val="91000"/>
              </a:lnSpc>
              <a:buFont typeface="Arial" panose="020B0604020202020204" pitchFamily="34" charset="0"/>
              <a:buChar char="•"/>
            </a:pPr>
            <a:r>
              <a:rPr lang="en-US" sz="2200" dirty="0"/>
              <a:t>We cannot stop the world from going bad if we go along with it</a:t>
            </a:r>
          </a:p>
          <a:p>
            <a:pPr marL="731520" lvl="1" indent="-457200">
              <a:lnSpc>
                <a:spcPct val="91000"/>
              </a:lnSpc>
              <a:buFont typeface="Arial" panose="020B0604020202020204" pitchFamily="34" charset="0"/>
              <a:buChar char="•"/>
            </a:pPr>
            <a:endParaRPr lang="en-US" sz="2200" dirty="0"/>
          </a:p>
          <a:p>
            <a:pPr marL="457200" indent="-457200">
              <a:lnSpc>
                <a:spcPct val="91000"/>
              </a:lnSpc>
              <a:buFont typeface="Arial" panose="020B0604020202020204" pitchFamily="34" charset="0"/>
              <a:buChar char="•"/>
            </a:pPr>
            <a:r>
              <a:rPr lang="en-US" sz="2200" dirty="0"/>
              <a:t>Salt adds flavor (makes more attractive)</a:t>
            </a:r>
          </a:p>
          <a:p>
            <a:pPr marL="731520" lvl="1" indent="-457200">
              <a:lnSpc>
                <a:spcPct val="91000"/>
              </a:lnSpc>
              <a:buFont typeface="Arial" panose="020B0604020202020204" pitchFamily="34" charset="0"/>
              <a:buChar char="•"/>
            </a:pPr>
            <a:r>
              <a:rPr lang="en-US" sz="2200" dirty="0"/>
              <a:t>We attract people to the Word of God by how we live</a:t>
            </a:r>
          </a:p>
          <a:p>
            <a:pPr marL="731520" lvl="1" indent="-457200">
              <a:lnSpc>
                <a:spcPct val="91000"/>
              </a:lnSpc>
              <a:buFont typeface="Arial" panose="020B0604020202020204" pitchFamily="34" charset="0"/>
              <a:buChar char="•"/>
            </a:pPr>
            <a:r>
              <a:rPr lang="en-US" sz="2200" dirty="0"/>
              <a:t>Christians are to be an active positive influence</a:t>
            </a:r>
          </a:p>
          <a:p>
            <a:pPr marL="731520" lvl="2" indent="-457200">
              <a:lnSpc>
                <a:spcPct val="91000"/>
              </a:lnSpc>
              <a:buFont typeface="Arial" panose="020B0604020202020204" pitchFamily="34" charset="0"/>
              <a:buChar char="•"/>
            </a:pPr>
            <a:endParaRPr lang="en-US" sz="1700" dirty="0"/>
          </a:p>
        </p:txBody>
      </p:sp>
    </p:spTree>
    <p:extLst>
      <p:ext uri="{BB962C8B-B14F-4D97-AF65-F5344CB8AC3E}">
        <p14:creationId xmlns:p14="http://schemas.microsoft.com/office/powerpoint/2010/main" val="167774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1" y="317500"/>
            <a:ext cx="5927576" cy="1701800"/>
          </a:xfrm>
        </p:spPr>
        <p:txBody>
          <a:bodyPr>
            <a:normAutofit/>
          </a:bodyPr>
          <a:lstStyle/>
          <a:p>
            <a:r>
              <a:rPr lang="en-US" sz="5600"/>
              <a:t>Example Salt and Light</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a:bodyPr>
          <a:lstStyle/>
          <a:p>
            <a:pPr marL="457200" indent="-457200">
              <a:lnSpc>
                <a:spcPct val="91000"/>
              </a:lnSpc>
              <a:buFont typeface="Arial" panose="020B0604020202020204" pitchFamily="34" charset="0"/>
              <a:buChar char="•"/>
            </a:pPr>
            <a:r>
              <a:rPr lang="en-US" sz="2400" dirty="0"/>
              <a:t>The World is in darkness</a:t>
            </a:r>
          </a:p>
          <a:p>
            <a:pPr marL="731520" lvl="1" indent="-457200">
              <a:lnSpc>
                <a:spcPct val="91000"/>
              </a:lnSpc>
              <a:buFont typeface="Arial" panose="020B0604020202020204" pitchFamily="34" charset="0"/>
              <a:buChar char="•"/>
            </a:pPr>
            <a:r>
              <a:rPr lang="en-US" sz="2400" dirty="0"/>
              <a:t>The darkness of sin, ignorance, and rebellion</a:t>
            </a:r>
          </a:p>
          <a:p>
            <a:pPr marL="731520" lvl="1" indent="-457200">
              <a:lnSpc>
                <a:spcPct val="91000"/>
              </a:lnSpc>
              <a:buFont typeface="Arial" panose="020B0604020202020204" pitchFamily="34" charset="0"/>
              <a:buChar char="•"/>
            </a:pPr>
            <a:endParaRPr lang="en-US" sz="2400" dirty="0"/>
          </a:p>
          <a:p>
            <a:pPr marL="457200" indent="-457200">
              <a:lnSpc>
                <a:spcPct val="91000"/>
              </a:lnSpc>
              <a:buFont typeface="Arial" panose="020B0604020202020204" pitchFamily="34" charset="0"/>
              <a:buChar char="•"/>
            </a:pPr>
            <a:r>
              <a:rPr lang="en-US" sz="2400" dirty="0"/>
              <a:t>Light shines</a:t>
            </a:r>
          </a:p>
          <a:p>
            <a:pPr marL="731520" lvl="1" indent="-457200">
              <a:lnSpc>
                <a:spcPct val="91000"/>
              </a:lnSpc>
              <a:buFont typeface="Arial" panose="020B0604020202020204" pitchFamily="34" charset="0"/>
              <a:buChar char="•"/>
            </a:pPr>
            <a:r>
              <a:rPr lang="en-US" sz="2400" dirty="0"/>
              <a:t>We should stand out as follower of Jesus and look different then others in the world</a:t>
            </a:r>
          </a:p>
          <a:p>
            <a:pPr marL="731520" lvl="1" indent="-457200">
              <a:lnSpc>
                <a:spcPct val="91000"/>
              </a:lnSpc>
              <a:buFont typeface="Arial" panose="020B0604020202020204" pitchFamily="34" charset="0"/>
              <a:buChar char="•"/>
            </a:pPr>
            <a:endParaRPr lang="en-US" sz="1900" dirty="0"/>
          </a:p>
          <a:p>
            <a:pPr lvl="1" indent="0">
              <a:lnSpc>
                <a:spcPct val="91000"/>
              </a:lnSpc>
              <a:buNone/>
            </a:pPr>
            <a:endParaRPr lang="en-US" sz="1900" dirty="0"/>
          </a:p>
          <a:p>
            <a:pPr marL="731520" lvl="2" indent="-457200">
              <a:lnSpc>
                <a:spcPct val="91000"/>
              </a:lnSpc>
              <a:buFont typeface="Arial" panose="020B0604020202020204" pitchFamily="34" charset="0"/>
              <a:buChar char="•"/>
            </a:pPr>
            <a:endParaRPr lang="en-US" sz="1700" dirty="0"/>
          </a:p>
        </p:txBody>
      </p:sp>
      <p:pic>
        <p:nvPicPr>
          <p:cNvPr id="6" name="Picture 5" descr="A picture containing text, light&#10;&#10;Description automatically generated">
            <a:extLst>
              <a:ext uri="{FF2B5EF4-FFF2-40B4-BE49-F238E27FC236}">
                <a16:creationId xmlns:a16="http://schemas.microsoft.com/office/drawing/2014/main" id="{2493C63E-F90B-4620-9F80-1F376F5B97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0"/>
            <a:ext cx="4638294" cy="6858000"/>
          </a:xfrm>
          <a:prstGeom prst="rect">
            <a:avLst/>
          </a:prstGeom>
        </p:spPr>
      </p:pic>
    </p:spTree>
    <p:extLst>
      <p:ext uri="{BB962C8B-B14F-4D97-AF65-F5344CB8AC3E}">
        <p14:creationId xmlns:p14="http://schemas.microsoft.com/office/powerpoint/2010/main" val="13320660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1" y="317500"/>
            <a:ext cx="5927576" cy="1701800"/>
          </a:xfrm>
        </p:spPr>
        <p:txBody>
          <a:bodyPr>
            <a:normAutofit/>
          </a:bodyPr>
          <a:lstStyle/>
          <a:p>
            <a:r>
              <a:rPr lang="en-US" sz="5600"/>
              <a:t>Example Salt and Light</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fontScale="92500" lnSpcReduction="20000"/>
          </a:bodyPr>
          <a:lstStyle/>
          <a:p>
            <a:pPr marL="342900" indent="-342900">
              <a:lnSpc>
                <a:spcPct val="91000"/>
              </a:lnSpc>
              <a:buFont typeface="Arial" panose="020B0604020202020204" pitchFamily="34" charset="0"/>
              <a:buChar char="•"/>
            </a:pPr>
            <a:r>
              <a:rPr lang="en-US" sz="2200" dirty="0"/>
              <a:t>Light illuminates</a:t>
            </a:r>
          </a:p>
          <a:p>
            <a:pPr marL="731520" lvl="1" indent="-457200">
              <a:lnSpc>
                <a:spcPct val="91000"/>
              </a:lnSpc>
              <a:buFont typeface="Arial" panose="020B0604020202020204" pitchFamily="34" charset="0"/>
              <a:buChar char="•"/>
            </a:pPr>
            <a:r>
              <a:rPr lang="en-US" sz="2200" dirty="0"/>
              <a:t>Christians make the world aware of the path to God</a:t>
            </a:r>
          </a:p>
          <a:p>
            <a:pPr marL="731520" lvl="1" indent="-457200">
              <a:lnSpc>
                <a:spcPct val="91000"/>
              </a:lnSpc>
              <a:buFont typeface="Arial" panose="020B0604020202020204" pitchFamily="34" charset="0"/>
              <a:buChar char="•"/>
            </a:pPr>
            <a:r>
              <a:rPr lang="en-US" sz="2200" dirty="0"/>
              <a:t>We are to make other aware of who Jesus is an what He has done for us</a:t>
            </a:r>
          </a:p>
          <a:p>
            <a:pPr>
              <a:lnSpc>
                <a:spcPct val="91000"/>
              </a:lnSpc>
            </a:pPr>
            <a:endParaRPr lang="en-US" sz="2200" dirty="0"/>
          </a:p>
          <a:p>
            <a:pPr marL="457200" indent="-457200">
              <a:lnSpc>
                <a:spcPct val="91000"/>
              </a:lnSpc>
              <a:buFont typeface="Arial" panose="020B0604020202020204" pitchFamily="34" charset="0"/>
              <a:buChar char="•"/>
            </a:pPr>
            <a:r>
              <a:rPr lang="en-US" sz="2200" dirty="0"/>
              <a:t>Light reveals</a:t>
            </a:r>
          </a:p>
          <a:p>
            <a:pPr marL="731520" lvl="1" indent="-457200">
              <a:lnSpc>
                <a:spcPct val="91000"/>
              </a:lnSpc>
              <a:buFont typeface="Arial" panose="020B0604020202020204" pitchFamily="34" charset="0"/>
              <a:buChar char="•"/>
            </a:pPr>
            <a:r>
              <a:rPr lang="en-US" sz="2200" dirty="0"/>
              <a:t>Christians are to show by word and deed the life God wants all man to live</a:t>
            </a:r>
          </a:p>
          <a:p>
            <a:pPr marL="731520" lvl="1" indent="-457200">
              <a:lnSpc>
                <a:spcPct val="91000"/>
              </a:lnSpc>
              <a:buFont typeface="Arial" panose="020B0604020202020204" pitchFamily="34" charset="0"/>
              <a:buChar char="•"/>
            </a:pPr>
            <a:endParaRPr lang="en-US" sz="2200" dirty="0"/>
          </a:p>
          <a:p>
            <a:pPr marL="457200" indent="-457200">
              <a:lnSpc>
                <a:spcPct val="91000"/>
              </a:lnSpc>
              <a:buFont typeface="Arial" panose="020B0604020202020204" pitchFamily="34" charset="0"/>
              <a:buChar char="•"/>
            </a:pPr>
            <a:r>
              <a:rPr lang="en-US" sz="2200" dirty="0"/>
              <a:t>When a Christian’s light shines</a:t>
            </a:r>
          </a:p>
          <a:p>
            <a:pPr marL="731520" lvl="1" indent="-457200">
              <a:lnSpc>
                <a:spcPct val="91000"/>
              </a:lnSpc>
              <a:buFont typeface="Arial" panose="020B0604020202020204" pitchFamily="34" charset="0"/>
              <a:buChar char="•"/>
            </a:pPr>
            <a:r>
              <a:rPr lang="en-US" sz="2200" dirty="0"/>
              <a:t>Others see their good deeds</a:t>
            </a:r>
          </a:p>
          <a:p>
            <a:pPr marL="731520" lvl="1" indent="-457200">
              <a:lnSpc>
                <a:spcPct val="91000"/>
              </a:lnSpc>
              <a:buFont typeface="Arial" panose="020B0604020202020204" pitchFamily="34" charset="0"/>
              <a:buChar char="•"/>
            </a:pPr>
            <a:r>
              <a:rPr lang="en-US" sz="2200" dirty="0"/>
              <a:t>God is glorified</a:t>
            </a:r>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6" name="Picture 5" descr="A picture containing text, light&#10;&#10;Description automatically generated">
            <a:extLst>
              <a:ext uri="{FF2B5EF4-FFF2-40B4-BE49-F238E27FC236}">
                <a16:creationId xmlns:a16="http://schemas.microsoft.com/office/drawing/2014/main" id="{2493C63E-F90B-4620-9F80-1F376F5B97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0"/>
            <a:ext cx="4638294" cy="6858000"/>
          </a:xfrm>
          <a:prstGeom prst="rect">
            <a:avLst/>
          </a:prstGeom>
        </p:spPr>
      </p:pic>
    </p:spTree>
    <p:extLst>
      <p:ext uri="{BB962C8B-B14F-4D97-AF65-F5344CB8AC3E}">
        <p14:creationId xmlns:p14="http://schemas.microsoft.com/office/powerpoint/2010/main" val="389439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p:txBody>
          <a:bodyPr/>
          <a:lstStyle/>
          <a:p>
            <a:r>
              <a:rPr lang="en-US" dirty="0"/>
              <a:t>obedience (17-20)</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fontScale="92500" lnSpcReduction="20000"/>
          </a:bodyPr>
          <a:lstStyle/>
          <a:p>
            <a:r>
              <a:rPr lang="en-US" b="1" dirty="0"/>
              <a:t>Matthew 5:17-20 New King James Version </a:t>
            </a:r>
          </a:p>
          <a:p>
            <a:r>
              <a:rPr lang="en-US" baseline="30000" dirty="0"/>
              <a:t>17 </a:t>
            </a:r>
            <a:r>
              <a:rPr lang="en-US" dirty="0"/>
              <a:t>“Do not think that I came to destroy the Law or the Prophets. I did not come to destroy but to fulfill. </a:t>
            </a:r>
            <a:r>
              <a:rPr lang="en-US" baseline="30000" dirty="0"/>
              <a:t>18 </a:t>
            </a:r>
            <a:r>
              <a:rPr lang="en-US" dirty="0"/>
              <a:t>For assuredly, I say to you, till heaven and earth pass away, one jot or one tittle will by no means pass from the law till all is fulfilled. </a:t>
            </a:r>
            <a:r>
              <a:rPr lang="en-US" baseline="30000" dirty="0"/>
              <a:t>19 </a:t>
            </a:r>
            <a:r>
              <a:rPr lang="en-US" dirty="0"/>
              <a:t>Whoever therefore breaks one of the least of these commandments, and teaches men so, shall be called least in the kingdom of heaven; but whoever does and teaches </a:t>
            </a:r>
            <a:r>
              <a:rPr lang="en-US" i="1" dirty="0"/>
              <a:t>them,</a:t>
            </a:r>
            <a:r>
              <a:rPr lang="en-US" dirty="0"/>
              <a:t> he shall be called great in the kingdom of heaven. </a:t>
            </a:r>
            <a:r>
              <a:rPr lang="en-US" baseline="30000" dirty="0"/>
              <a:t>20 </a:t>
            </a:r>
            <a:r>
              <a:rPr lang="en-US" dirty="0"/>
              <a:t>For I say to you, that unless your righteousness exceeds </a:t>
            </a:r>
            <a:r>
              <a:rPr lang="en-US" i="1" dirty="0"/>
              <a:t>the righteousness</a:t>
            </a:r>
            <a:r>
              <a:rPr lang="en-US" dirty="0"/>
              <a:t> of the scribes and Pharisees, you will by no means enter the kingdom of heaven.</a:t>
            </a:r>
          </a:p>
          <a:p>
            <a:endParaRPr lang="en-US" dirty="0"/>
          </a:p>
        </p:txBody>
      </p:sp>
    </p:spTree>
    <p:extLst>
      <p:ext uri="{BB962C8B-B14F-4D97-AF65-F5344CB8AC3E}">
        <p14:creationId xmlns:p14="http://schemas.microsoft.com/office/powerpoint/2010/main" val="299764128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a:xfrm>
            <a:off x="5300811" y="317500"/>
            <a:ext cx="5927576" cy="1701800"/>
          </a:xfrm>
        </p:spPr>
        <p:txBody>
          <a:bodyPr>
            <a:normAutofit/>
          </a:bodyPr>
          <a:lstStyle/>
          <a:p>
            <a:r>
              <a:rPr lang="en-US" sz="5600" dirty="0"/>
              <a:t>Obedience (17-20)</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a:xfrm>
            <a:off x="5300810" y="2587624"/>
            <a:ext cx="5927577" cy="4270376"/>
          </a:xfrm>
        </p:spPr>
        <p:txBody>
          <a:bodyPr anchor="t">
            <a:normAutofit fontScale="92500"/>
          </a:bodyPr>
          <a:lstStyle/>
          <a:p>
            <a:pPr marL="342900" indent="-342900">
              <a:lnSpc>
                <a:spcPct val="91000"/>
              </a:lnSpc>
              <a:buFont typeface="Arial" panose="020B0604020202020204" pitchFamily="34" charset="0"/>
              <a:buChar char="•"/>
            </a:pPr>
            <a:r>
              <a:rPr lang="en-US" sz="2400" dirty="0"/>
              <a:t>Greatness follows obedience to the   God’s law (19)</a:t>
            </a:r>
          </a:p>
          <a:p>
            <a:pPr marL="617220" lvl="1" indent="-342900">
              <a:lnSpc>
                <a:spcPct val="91000"/>
              </a:lnSpc>
              <a:buFont typeface="Arial" panose="020B0604020202020204" pitchFamily="34" charset="0"/>
              <a:buChar char="•"/>
            </a:pPr>
            <a:r>
              <a:rPr lang="en-US" sz="2400" dirty="0"/>
              <a:t>Whoever does and teaches God’s will shall be great in the Kingdom of heaven</a:t>
            </a:r>
          </a:p>
          <a:p>
            <a:pPr marL="617220" lvl="1" indent="-342900">
              <a:lnSpc>
                <a:spcPct val="91000"/>
              </a:lnSpc>
              <a:buFont typeface="Arial" panose="020B0604020202020204" pitchFamily="34" charset="0"/>
              <a:buChar char="•"/>
            </a:pPr>
            <a:r>
              <a:rPr lang="en-US" sz="2400" dirty="0"/>
              <a:t>Whoever breaks one of the least of God’s commandments or teaches others to do so will be called least in the Kingdom of Heaven</a:t>
            </a:r>
          </a:p>
          <a:p>
            <a:pPr marL="342900" indent="-342900">
              <a:lnSpc>
                <a:spcPct val="91000"/>
              </a:lnSpc>
              <a:buFont typeface="Arial" panose="020B0604020202020204" pitchFamily="34" charset="0"/>
              <a:buChar char="•"/>
            </a:pPr>
            <a:endParaRPr lang="en-US" sz="2400" dirty="0"/>
          </a:p>
          <a:p>
            <a:pPr marL="342900" indent="-342900">
              <a:lnSpc>
                <a:spcPct val="91000"/>
              </a:lnSpc>
              <a:buFont typeface="Arial" panose="020B0604020202020204" pitchFamily="34" charset="0"/>
              <a:buChar char="•"/>
            </a:pPr>
            <a:r>
              <a:rPr lang="en-US" sz="2400" dirty="0"/>
              <a:t>Jesus fulfilled the law so we can faithfully obey the commands of the Father</a:t>
            </a:r>
          </a:p>
          <a:p>
            <a:pPr marL="342900" indent="-342900">
              <a:lnSpc>
                <a:spcPct val="91000"/>
              </a:lnSpc>
              <a:buFont typeface="Arial" panose="020B0604020202020204" pitchFamily="34" charset="0"/>
              <a:buChar char="•"/>
            </a:pPr>
            <a:endParaRPr lang="en-US" sz="2200" dirty="0"/>
          </a:p>
          <a:p>
            <a:pPr marL="731520" lvl="1" indent="-457200">
              <a:lnSpc>
                <a:spcPct val="91000"/>
              </a:lnSpc>
              <a:buFont typeface="Arial" panose="020B0604020202020204" pitchFamily="34" charset="0"/>
              <a:buChar char="•"/>
            </a:pPr>
            <a:endParaRPr lang="en-US" sz="1900" dirty="0"/>
          </a:p>
          <a:p>
            <a:pPr marL="457200" indent="-457200">
              <a:lnSpc>
                <a:spcPct val="91000"/>
              </a:lnSpc>
              <a:buFont typeface="Arial" panose="020B0604020202020204" pitchFamily="34" charset="0"/>
              <a:buChar char="•"/>
            </a:pPr>
            <a:endParaRPr lang="en-US" sz="800" dirty="0"/>
          </a:p>
          <a:p>
            <a:pPr marL="731520" lvl="1" indent="-457200">
              <a:lnSpc>
                <a:spcPct val="91000"/>
              </a:lnSpc>
              <a:buFont typeface="Arial" panose="020B0604020202020204" pitchFamily="34" charset="0"/>
              <a:buChar char="•"/>
            </a:pPr>
            <a:endParaRPr lang="en-US" sz="1900" dirty="0"/>
          </a:p>
          <a:p>
            <a:pPr marL="731520" lvl="2" indent="-457200">
              <a:lnSpc>
                <a:spcPct val="91000"/>
              </a:lnSpc>
              <a:buFont typeface="Arial" panose="020B0604020202020204" pitchFamily="34" charset="0"/>
              <a:buChar char="•"/>
            </a:pPr>
            <a:endParaRPr lang="en-US" sz="1700" dirty="0"/>
          </a:p>
        </p:txBody>
      </p:sp>
      <p:pic>
        <p:nvPicPr>
          <p:cNvPr id="5" name="Picture 4" descr="Text&#10;&#10;Description automatically generated">
            <a:extLst>
              <a:ext uri="{FF2B5EF4-FFF2-40B4-BE49-F238E27FC236}">
                <a16:creationId xmlns:a16="http://schemas.microsoft.com/office/drawing/2014/main" id="{BAE7D10A-1780-4256-891D-A52B3CF35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5821" cy="6858000"/>
          </a:xfrm>
          <a:prstGeom prst="rect">
            <a:avLst/>
          </a:prstGeom>
        </p:spPr>
      </p:pic>
    </p:spTree>
    <p:extLst>
      <p:ext uri="{BB962C8B-B14F-4D97-AF65-F5344CB8AC3E}">
        <p14:creationId xmlns:p14="http://schemas.microsoft.com/office/powerpoint/2010/main" val="278423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D8208-475D-46BD-96FD-B5FD535D024D}"/>
              </a:ext>
            </a:extLst>
          </p:cNvPr>
          <p:cNvSpPr>
            <a:spLocks noGrp="1"/>
          </p:cNvSpPr>
          <p:nvPr>
            <p:ph type="title"/>
          </p:nvPr>
        </p:nvSpPr>
        <p:spPr/>
        <p:txBody>
          <a:bodyPr/>
          <a:lstStyle/>
          <a:p>
            <a:r>
              <a:rPr lang="en-US" dirty="0"/>
              <a:t>Gentleness (21-26)</a:t>
            </a:r>
          </a:p>
        </p:txBody>
      </p:sp>
      <p:sp>
        <p:nvSpPr>
          <p:cNvPr id="3" name="Content Placeholder 2">
            <a:extLst>
              <a:ext uri="{FF2B5EF4-FFF2-40B4-BE49-F238E27FC236}">
                <a16:creationId xmlns:a16="http://schemas.microsoft.com/office/drawing/2014/main" id="{5E5B771D-E203-4F1A-8569-67571BB800E9}"/>
              </a:ext>
            </a:extLst>
          </p:cNvPr>
          <p:cNvSpPr>
            <a:spLocks noGrp="1"/>
          </p:cNvSpPr>
          <p:nvPr>
            <p:ph idx="1"/>
          </p:nvPr>
        </p:nvSpPr>
        <p:spPr/>
        <p:txBody>
          <a:bodyPr>
            <a:normAutofit fontScale="77500" lnSpcReduction="20000"/>
          </a:bodyPr>
          <a:lstStyle/>
          <a:p>
            <a:r>
              <a:rPr lang="en-US" b="1" dirty="0"/>
              <a:t>Matthew 5:21-26 New King James Version </a:t>
            </a:r>
          </a:p>
          <a:p>
            <a:r>
              <a:rPr lang="en-US" baseline="30000" dirty="0"/>
              <a:t>21 </a:t>
            </a:r>
            <a:r>
              <a:rPr lang="en-US" dirty="0"/>
              <a:t>“You have heard that it was said to those of old, ‘You shall not murder, and whoever murders will be in danger of the judgment.’ </a:t>
            </a:r>
            <a:r>
              <a:rPr lang="en-US" baseline="30000" dirty="0"/>
              <a:t>22 </a:t>
            </a:r>
            <a:r>
              <a:rPr lang="en-US" dirty="0"/>
              <a:t>But I say to you that whoever is angry with his brother without a cause shall be in danger of the judgment. And whoever says to his brother, ‘Raca!’</a:t>
            </a:r>
            <a:r>
              <a:rPr lang="en-US" baseline="30000" dirty="0"/>
              <a:t>[ </a:t>
            </a:r>
            <a:r>
              <a:rPr lang="en-US" dirty="0"/>
              <a:t>shall be in danger of the council. But whoever says, ‘You fool!’ shall be in danger of hell fire. </a:t>
            </a:r>
            <a:r>
              <a:rPr lang="en-US" baseline="30000" dirty="0"/>
              <a:t>23 </a:t>
            </a:r>
            <a:r>
              <a:rPr lang="en-US" dirty="0"/>
              <a:t>Therefore if you bring your gift to the altar, and there remember that your brother has something against you, </a:t>
            </a:r>
            <a:r>
              <a:rPr lang="en-US" baseline="30000" dirty="0"/>
              <a:t>24 </a:t>
            </a:r>
            <a:r>
              <a:rPr lang="en-US" dirty="0"/>
              <a:t>leave your gift there before the altar, and go your way. First be reconciled to your brother, and then come and offer your gift. </a:t>
            </a:r>
            <a:r>
              <a:rPr lang="en-US" baseline="30000" dirty="0"/>
              <a:t>25 </a:t>
            </a:r>
            <a:r>
              <a:rPr lang="en-US" dirty="0"/>
              <a:t>Agree with your adversary quickly, while you are on the way with him, lest your adversary deliver you to the judge, the judge hand you over to the officer, and you be thrown into prison. </a:t>
            </a:r>
            <a:r>
              <a:rPr lang="en-US" baseline="30000" dirty="0"/>
              <a:t>26 </a:t>
            </a:r>
            <a:r>
              <a:rPr lang="en-US" dirty="0"/>
              <a:t>Assuredly, I say to you, you will by no means get out of there till you have paid the last penny.</a:t>
            </a:r>
          </a:p>
          <a:p>
            <a:endParaRPr lang="en-US" dirty="0"/>
          </a:p>
        </p:txBody>
      </p:sp>
    </p:spTree>
    <p:extLst>
      <p:ext uri="{BB962C8B-B14F-4D97-AF65-F5344CB8AC3E}">
        <p14:creationId xmlns:p14="http://schemas.microsoft.com/office/powerpoint/2010/main" val="1345954345"/>
      </p:ext>
    </p:extLst>
  </p:cSld>
  <p:clrMapOvr>
    <a:masterClrMapping/>
  </p:clrMapOvr>
  <p:transition spd="slow">
    <p:push dir="u"/>
  </p:transition>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1730</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Demi Cond</vt:lpstr>
      <vt:lpstr>Franklin Gothic Medium</vt:lpstr>
      <vt:lpstr>Wingdings</vt:lpstr>
      <vt:lpstr>JuxtaposeVTI</vt:lpstr>
      <vt:lpstr>Great Expectations</vt:lpstr>
      <vt:lpstr>Example (13-16)</vt:lpstr>
      <vt:lpstr>Example Salt and Light</vt:lpstr>
      <vt:lpstr>Example Salt and Light</vt:lpstr>
      <vt:lpstr>Example Salt and Light</vt:lpstr>
      <vt:lpstr>Example Salt and Light</vt:lpstr>
      <vt:lpstr>obedience (17-20)</vt:lpstr>
      <vt:lpstr>Obedience (17-20)</vt:lpstr>
      <vt:lpstr>Gentleness (21-26)</vt:lpstr>
      <vt:lpstr>Gentleness (21-26)</vt:lpstr>
      <vt:lpstr>purity (27-30)</vt:lpstr>
      <vt:lpstr>purity (27-30)</vt:lpstr>
      <vt:lpstr>purity (31-32)</vt:lpstr>
      <vt:lpstr>truthfulness (33-37)</vt:lpstr>
      <vt:lpstr>truthfulness (33-37)</vt:lpstr>
      <vt:lpstr>Peace/assistance (38-42)</vt:lpstr>
      <vt:lpstr>Peace/assistance    (38-42)</vt:lpstr>
      <vt:lpstr>love (43-48)</vt:lpstr>
      <vt:lpstr>Love (43-48)</vt:lpstr>
      <vt:lpstr>Great Expectations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Expectations</dc:title>
  <dc:creator>Rob Miller</dc:creator>
  <cp:lastModifiedBy>christian miller</cp:lastModifiedBy>
  <cp:revision>19</cp:revision>
  <dcterms:created xsi:type="dcterms:W3CDTF">2020-12-18T20:31:47Z</dcterms:created>
  <dcterms:modified xsi:type="dcterms:W3CDTF">2020-12-19T22:18:26Z</dcterms:modified>
</cp:coreProperties>
</file>