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D7770-BE14-4CA5-8B40-DAAC88A88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BE289F-F274-4808-AFCC-540CE239B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CB6D2-AEB8-4A2C-A57A-0B9F5CEBC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D0B2-C6E0-4D4D-B696-9A06E897BB32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4B46F-E73D-40D2-8D02-1FAFA3F27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EA091-8DBB-4249-9E9A-CC36D5D7F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A61-51D1-4351-8AD7-96EFB16D1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49651-36C2-4F8A-8857-A2ED10686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57FF35-26A2-4725-9AEC-3DC3ACC00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BC651-2502-43CD-B703-678752C73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D0B2-C6E0-4D4D-B696-9A06E897BB32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F3E05-CD5F-4EB1-809A-3E735950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04FD4-E5EB-4ADB-AA08-7652BCFE0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A61-51D1-4351-8AD7-96EFB16D1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2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7E39DE-D937-4D98-AD42-BF47AC41A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B48EF-E21D-417B-9BE9-866D12F30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2E853-D745-45E4-A1E9-17F564187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D0B2-C6E0-4D4D-B696-9A06E897BB32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78822-9842-411E-8BB9-F612F1361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1C124-B6E6-4BCE-8FDC-DE8013FA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A61-51D1-4351-8AD7-96EFB16D1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0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0A944-A500-4105-B931-D574A71F1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87603-90D6-4B16-822A-D53F20ACE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7D476-A1B4-413E-9B9D-80779573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D0B2-C6E0-4D4D-B696-9A06E897BB32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FB8FD-A54E-43D4-9623-C839334B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1DDB3-A472-49DB-A3BA-D60D70E95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A61-51D1-4351-8AD7-96EFB16D1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3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996EC-2511-47B8-9645-F11414168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DFEAD-8DBB-46CC-A37C-CB67561CE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5ABEE-4CC7-4A03-A1A2-B34C07A35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D0B2-C6E0-4D4D-B696-9A06E897BB32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8CF61-1028-429E-B75E-BE61263E8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349B2-757C-444A-B366-65B7B1917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A61-51D1-4351-8AD7-96EFB16D1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6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2CF4-E2E4-48DC-B318-E6F0BEEFD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D914E-330C-4D5B-A851-8CED7A051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CB1DF-4272-494A-BCB4-4567756FD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5CAF2-1F4F-4B60-B5DB-AB9A1D633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D0B2-C6E0-4D4D-B696-9A06E897BB32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45661-DAFA-47C7-B02B-D5BD4575D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443D9-CE54-43E3-AF1E-E8AD7430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A61-51D1-4351-8AD7-96EFB16D1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1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B6930-B6FF-4388-8F33-EAF13341F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CF9B7-6281-40F0-BB62-49EEC2A0F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43970-8670-4366-A643-BDA569E50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A5571C-F7A9-4FFB-A57A-BD475C202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1A3087-0574-42ED-A832-3C343B4E26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CE5526-4F0D-45AF-A3BF-F71B64A0B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D0B2-C6E0-4D4D-B696-9A06E897BB32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DFD4BE-CCEA-4FFE-9418-42ADC1D0E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BC08B6-14F8-4C55-9BC1-8A945BE56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A61-51D1-4351-8AD7-96EFB16D1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8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849CD-8AE9-41AC-852F-1AD22FEDC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BF5BD4-7A95-423A-B577-811095A13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D0B2-C6E0-4D4D-B696-9A06E897BB32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7F184-9AB3-4050-9D10-5572C4DC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40053F-D72D-4C35-8DEC-FFE02FA5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A61-51D1-4351-8AD7-96EFB16D1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4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58B02-6D59-4A64-9A4E-949F4AB9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D0B2-C6E0-4D4D-B696-9A06E897BB32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FB7E4-1F08-4D11-A59D-761E0E288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2F6F0-C882-459E-BA7B-DCDC38005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A61-51D1-4351-8AD7-96EFB16D1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9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8BB5A-BCE3-4E46-8DE4-263186A49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9C661-A04A-42B7-A936-A9B03C76F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8CFFC-1648-4670-9A13-DD5251EBC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21500-FE87-4BFF-9C2A-C203BD4A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D0B2-C6E0-4D4D-B696-9A06E897BB32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44EFC-2A2E-4774-AC96-06C3867C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24F3B-2698-4142-AFB3-F29096E21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A61-51D1-4351-8AD7-96EFB16D1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3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EF45D-BD45-4D59-9607-CD8495238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30C16C-6ECA-4C47-B8B1-03882F606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78879-0B4F-4BE9-A31D-1BEE55EE7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4FF6F-DD57-455C-A170-F0D717156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D0B2-C6E0-4D4D-B696-9A06E897BB32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D21E5-04D9-47ED-A4F2-D1A400D9F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85AF0-80B9-492E-80F5-3B486E106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1A61-51D1-4351-8AD7-96EFB16D1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5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AACD8B-BEA7-45D1-B68C-FA8241E42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1C54F-AE3F-4194-A9E2-108CECDCB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73E0B-81F7-4BF4-BC9A-0E154FF71F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5D0B2-C6E0-4D4D-B696-9A06E897BB32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9E827-8146-40B0-9B93-8774CC9DFE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77EA5-F611-43A2-9609-6F0F684560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61A61-51D1-4351-8AD7-96EFB16D1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1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picture containing text, nature, sunset&#10;&#10;Description automatically generated">
            <a:extLst>
              <a:ext uri="{FF2B5EF4-FFF2-40B4-BE49-F238E27FC236}">
                <a16:creationId xmlns:a16="http://schemas.microsoft.com/office/drawing/2014/main" id="{6420502F-4CCF-4869-A00E-B5BF4EAE12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38" r="3440" b="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86845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BEE73255-8084-4DF9-BB0B-15EAC92E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C4CE14-4A13-4D29-8BDD-AD2921FA0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38" y="640081"/>
            <a:ext cx="2608655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2C2C2C"/>
                </a:solidFill>
              </a:rPr>
              <a:t>Introduction</a:t>
            </a:r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67048353-8981-459A-9BC6-9711CE462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0067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B0212D6-A885-4604-B4BE-1455011E7D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9" b="3910"/>
          <a:stretch/>
        </p:blipFill>
        <p:spPr>
          <a:xfrm>
            <a:off x="4062964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7190755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: Shape 31">
            <a:extLst>
              <a:ext uri="{FF2B5EF4-FFF2-40B4-BE49-F238E27FC236}">
                <a16:creationId xmlns:a16="http://schemas.microsoft.com/office/drawing/2014/main" id="{025E2AA9-10C9-4A14-BEA3-064CD0131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3">
            <a:extLst>
              <a:ext uri="{FF2B5EF4-FFF2-40B4-BE49-F238E27FC236}">
                <a16:creationId xmlns:a16="http://schemas.microsoft.com/office/drawing/2014/main" id="{F076F371-EE61-49EA-AA2A-3582C3AC9B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863721" cy="4984915"/>
          </a:xfrm>
          <a:custGeom>
            <a:avLst/>
            <a:gdLst>
              <a:gd name="connsiteX0" fmla="*/ 0 w 5863721"/>
              <a:gd name="connsiteY0" fmla="*/ 0 h 4984915"/>
              <a:gd name="connsiteX1" fmla="*/ 5863721 w 5863721"/>
              <a:gd name="connsiteY1" fmla="*/ 0 h 4984915"/>
              <a:gd name="connsiteX2" fmla="*/ 5844576 w 5863721"/>
              <a:gd name="connsiteY2" fmla="*/ 326138 h 4984915"/>
              <a:gd name="connsiteX3" fmla="*/ 5796589 w 5863721"/>
              <a:gd name="connsiteY3" fmla="*/ 693884 h 4984915"/>
              <a:gd name="connsiteX4" fmla="*/ 148386 w 5863721"/>
              <a:gd name="connsiteY4" fmla="*/ 4951022 h 4984915"/>
              <a:gd name="connsiteX5" fmla="*/ 0 w 5863721"/>
              <a:gd name="connsiteY5" fmla="*/ 4930112 h 498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72744-4AF1-4762-A997-2CA7C7992AC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74219" y="994145"/>
            <a:ext cx="5156364" cy="48324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/>
              <a:t>Psalm 145:8-9 New King James Version (NKJV)</a:t>
            </a:r>
          </a:p>
          <a:p>
            <a:r>
              <a:rPr lang="en-US" sz="3600" baseline="30000" dirty="0"/>
              <a:t>8 </a:t>
            </a:r>
            <a:r>
              <a:rPr lang="en-US" sz="3600" dirty="0"/>
              <a:t>The </a:t>
            </a:r>
            <a:r>
              <a:rPr lang="en-US" sz="3600" cap="small" dirty="0">
                <a:effectLst/>
              </a:rPr>
              <a:t>Lord</a:t>
            </a:r>
            <a:r>
              <a:rPr lang="en-US" sz="3600" dirty="0"/>
              <a:t> </a:t>
            </a:r>
            <a:r>
              <a:rPr lang="en-US" sz="3600" i="1" dirty="0"/>
              <a:t>is</a:t>
            </a:r>
            <a:r>
              <a:rPr lang="en-US" sz="3600" dirty="0"/>
              <a:t> gracious and full of compassion,</a:t>
            </a:r>
            <a:br>
              <a:rPr lang="en-US" sz="3600" dirty="0"/>
            </a:br>
            <a:r>
              <a:rPr lang="en-US" sz="3600" dirty="0"/>
              <a:t>Slow to anger and great in mercy.</a:t>
            </a:r>
            <a:br>
              <a:rPr lang="en-US" sz="3600" dirty="0"/>
            </a:br>
            <a:r>
              <a:rPr lang="en-US" sz="3600" baseline="30000" dirty="0"/>
              <a:t>9 </a:t>
            </a:r>
            <a:r>
              <a:rPr lang="en-US" sz="3600" dirty="0"/>
              <a:t>The </a:t>
            </a:r>
            <a:r>
              <a:rPr lang="en-US" sz="3600" cap="small" dirty="0">
                <a:effectLst/>
              </a:rPr>
              <a:t>Lord</a:t>
            </a:r>
            <a:r>
              <a:rPr lang="en-US" sz="3600" dirty="0"/>
              <a:t> </a:t>
            </a:r>
            <a:r>
              <a:rPr lang="en-US" sz="3600" i="1" dirty="0"/>
              <a:t>is</a:t>
            </a:r>
            <a:r>
              <a:rPr lang="en-US" sz="3600" dirty="0"/>
              <a:t> good to all,</a:t>
            </a:r>
            <a:br>
              <a:rPr lang="en-US" sz="3600" dirty="0"/>
            </a:br>
            <a:r>
              <a:rPr lang="en-US" sz="3600" dirty="0"/>
              <a:t>And His tender mercies </a:t>
            </a:r>
            <a:r>
              <a:rPr lang="en-US" sz="3600" i="1" dirty="0"/>
              <a:t>are</a:t>
            </a:r>
            <a:r>
              <a:rPr lang="en-US" sz="3600" dirty="0"/>
              <a:t> over all His works.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670252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C58BC5E-E27D-44A1-8C74-503792D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3224" y="1143000"/>
            <a:ext cx="0" cy="45720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Text, whiteboard&#10;&#10;Description automatically generated">
            <a:extLst>
              <a:ext uri="{FF2B5EF4-FFF2-40B4-BE49-F238E27FC236}">
                <a16:creationId xmlns:a16="http://schemas.microsoft.com/office/drawing/2014/main" id="{0910FC53-9867-421D-BEC8-8BA7F6803E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6" r="9856" b="1"/>
          <a:stretch/>
        </p:blipFill>
        <p:spPr>
          <a:xfrm>
            <a:off x="806234" y="643467"/>
            <a:ext cx="1057953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25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076AD5-4F6A-4683-8518-4FFC57BC2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Mercy in Abundance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D6BC7-65FC-4F2C-93B3-F783398E3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b="1" dirty="0"/>
              <a:t>Psalm 103:8 New King James Version (NKJV)</a:t>
            </a:r>
          </a:p>
          <a:p>
            <a:r>
              <a:rPr lang="en-US" sz="2400" baseline="30000" dirty="0"/>
              <a:t>8 </a:t>
            </a:r>
            <a:r>
              <a:rPr lang="en-US" sz="2400" dirty="0"/>
              <a:t>The </a:t>
            </a:r>
            <a:r>
              <a:rPr lang="en-US" sz="2400" cap="small" dirty="0">
                <a:effectLst/>
              </a:rPr>
              <a:t>Lord</a:t>
            </a:r>
            <a:r>
              <a:rPr lang="en-US" sz="2400" dirty="0"/>
              <a:t> </a:t>
            </a:r>
            <a:r>
              <a:rPr lang="en-US" sz="2400" i="1" dirty="0"/>
              <a:t>is</a:t>
            </a:r>
            <a:r>
              <a:rPr lang="en-US" sz="2400" dirty="0"/>
              <a:t> merciful and gracious,</a:t>
            </a:r>
            <a:br>
              <a:rPr lang="en-US" sz="2400" dirty="0"/>
            </a:br>
            <a:r>
              <a:rPr lang="en-US" sz="2400" dirty="0"/>
              <a:t>Slow to anger, and abounding in mercy.</a:t>
            </a:r>
          </a:p>
          <a:p>
            <a:endParaRPr lang="en-US" sz="2400" dirty="0"/>
          </a:p>
          <a:p>
            <a:r>
              <a:rPr lang="en-US" b="1" dirty="0"/>
              <a:t>Definition of </a:t>
            </a:r>
            <a:r>
              <a:rPr lang="en-US" b="1" i="1" dirty="0"/>
              <a:t>abundance</a:t>
            </a:r>
            <a:endParaRPr lang="en-US" b="1" dirty="0"/>
          </a:p>
          <a:p>
            <a:r>
              <a:rPr lang="en-US" sz="2400" dirty="0"/>
              <a:t>1 </a:t>
            </a:r>
            <a:r>
              <a:rPr lang="en-US" sz="2400" b="1" dirty="0"/>
              <a:t>: </a:t>
            </a:r>
            <a:r>
              <a:rPr lang="en-US" sz="2400" dirty="0"/>
              <a:t>an ample quantity </a:t>
            </a:r>
            <a:r>
              <a:rPr lang="en-US" sz="2400" b="1" dirty="0"/>
              <a:t>: </a:t>
            </a:r>
            <a:r>
              <a:rPr lang="en-US" sz="2400" dirty="0"/>
              <a:t>an abundant amount</a:t>
            </a:r>
          </a:p>
          <a:p>
            <a:r>
              <a:rPr lang="en-US" sz="2400" dirty="0"/>
              <a:t>2: relative degree of plentifulness </a:t>
            </a:r>
          </a:p>
          <a:p>
            <a:r>
              <a:rPr lang="en-US" sz="2400" dirty="0"/>
              <a:t>3: an extremely plentiful or oversufficient quantity or supply</a:t>
            </a:r>
          </a:p>
        </p:txBody>
      </p:sp>
    </p:spTree>
    <p:extLst>
      <p:ext uri="{BB962C8B-B14F-4D97-AF65-F5344CB8AC3E}">
        <p14:creationId xmlns:p14="http://schemas.microsoft.com/office/powerpoint/2010/main" val="328927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F9857ED-1DEF-4481-AEB4-E7759342A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457275" cy="6858000"/>
          </a:xfrm>
          <a:custGeom>
            <a:avLst/>
            <a:gdLst>
              <a:gd name="connsiteX0" fmla="*/ 5457275 w 5457275"/>
              <a:gd name="connsiteY0" fmla="*/ 0 h 6858000"/>
              <a:gd name="connsiteX1" fmla="*/ 361354 w 5457275"/>
              <a:gd name="connsiteY1" fmla="*/ 0 h 6858000"/>
              <a:gd name="connsiteX2" fmla="*/ 335637 w 5457275"/>
              <a:gd name="connsiteY2" fmla="*/ 94722 h 6858000"/>
              <a:gd name="connsiteX3" fmla="*/ 690849 w 5457275"/>
              <a:gd name="connsiteY3" fmla="*/ 6842426 h 6858000"/>
              <a:gd name="connsiteX4" fmla="*/ 696735 w 5457275"/>
              <a:gd name="connsiteY4" fmla="*/ 6858000 h 6858000"/>
              <a:gd name="connsiteX5" fmla="*/ 5457275 w 54572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7275" h="6858000">
                <a:moveTo>
                  <a:pt x="5457275" y="0"/>
                </a:moveTo>
                <a:lnTo>
                  <a:pt x="361354" y="0"/>
                </a:lnTo>
                <a:lnTo>
                  <a:pt x="335637" y="94722"/>
                </a:lnTo>
                <a:cubicBezTo>
                  <a:pt x="-226206" y="2374054"/>
                  <a:pt x="-65870" y="4704140"/>
                  <a:pt x="690849" y="6842426"/>
                </a:cubicBezTo>
                <a:lnTo>
                  <a:pt x="696735" y="6858000"/>
                </a:lnTo>
                <a:lnTo>
                  <a:pt x="5457275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6E4FBE1-8E8A-42A6-B693-88C8979D8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228693" cy="6858000"/>
          </a:xfrm>
          <a:custGeom>
            <a:avLst/>
            <a:gdLst>
              <a:gd name="connsiteX0" fmla="*/ 5228693 w 5228693"/>
              <a:gd name="connsiteY0" fmla="*/ 0 h 6858000"/>
              <a:gd name="connsiteX1" fmla="*/ 371685 w 5228693"/>
              <a:gd name="connsiteY1" fmla="*/ 1 h 6858000"/>
              <a:gd name="connsiteX2" fmla="*/ 319533 w 5228693"/>
              <a:gd name="connsiteY2" fmla="*/ 193787 h 6858000"/>
              <a:gd name="connsiteX3" fmla="*/ 623642 w 5228693"/>
              <a:gd name="connsiteY3" fmla="*/ 6599363 h 6858000"/>
              <a:gd name="connsiteX4" fmla="*/ 717029 w 5228693"/>
              <a:gd name="connsiteY4" fmla="*/ 6858000 h 6858000"/>
              <a:gd name="connsiteX5" fmla="*/ 5228693 w 522869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8693" h="6858000">
                <a:moveTo>
                  <a:pt x="5228693" y="0"/>
                </a:moveTo>
                <a:lnTo>
                  <a:pt x="371685" y="1"/>
                </a:lnTo>
                <a:lnTo>
                  <a:pt x="319533" y="193787"/>
                </a:lnTo>
                <a:cubicBezTo>
                  <a:pt x="-206622" y="2355719"/>
                  <a:pt x="-67685" y="4563346"/>
                  <a:pt x="623642" y="6599363"/>
                </a:cubicBezTo>
                <a:lnTo>
                  <a:pt x="717029" y="6858000"/>
                </a:lnTo>
                <a:lnTo>
                  <a:pt x="5228693" y="685800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5BF373-5121-4994-BA51-F5C886034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1330007"/>
            <a:ext cx="3820669" cy="3152052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/>
              <a:t>A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C6BF8-1933-461E-808D-0D40F66D9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1616" y="929390"/>
            <a:ext cx="5477256" cy="5471410"/>
          </a:xfrm>
        </p:spPr>
        <p:txBody>
          <a:bodyPr anchor="ctr">
            <a:normAutofit/>
          </a:bodyPr>
          <a:lstStyle/>
          <a:p>
            <a:r>
              <a:rPr lang="en-US" sz="2400" b="1" dirty="0"/>
              <a:t>Psalm 103:11 New King James Version (NKJV)</a:t>
            </a:r>
          </a:p>
          <a:p>
            <a:r>
              <a:rPr lang="en-US" sz="2000" baseline="30000" dirty="0"/>
              <a:t>11 </a:t>
            </a:r>
            <a:r>
              <a:rPr lang="en-US" sz="2000" dirty="0"/>
              <a:t>For as the heavens are high above the earth,</a:t>
            </a:r>
            <a:br>
              <a:rPr lang="en-US" sz="2000" dirty="0"/>
            </a:br>
            <a:r>
              <a:rPr lang="en-US" sz="2000" i="1" dirty="0"/>
              <a:t>So</a:t>
            </a:r>
            <a:r>
              <a:rPr lang="en-US" sz="2000" dirty="0"/>
              <a:t> great is His mercy toward those who fear Him;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“The heavens - the starry heavens - are the highest objects of which we have any knowledge; and hence, the comparison is used to denote the great mercy of God - meaning that it is as great as can be conceived; that there is nothing beyond it; that we cannot imagine that it could be greater - as we can imagine nothing higher than the heavens. “(Banes)</a:t>
            </a:r>
          </a:p>
        </p:txBody>
      </p:sp>
    </p:spTree>
    <p:extLst>
      <p:ext uri="{BB962C8B-B14F-4D97-AF65-F5344CB8AC3E}">
        <p14:creationId xmlns:p14="http://schemas.microsoft.com/office/powerpoint/2010/main" val="956247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C733E-891B-4273-BF0E-07AF88E32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Mercy in Regard to 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03BF0-8F19-4D0D-8909-95E202360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en-US" b="1" dirty="0"/>
              <a:t>Psalm 103:8 New King James Version (NKJV)</a:t>
            </a:r>
          </a:p>
          <a:p>
            <a:r>
              <a:rPr lang="en-US" sz="2400" baseline="30000" dirty="0"/>
              <a:t>8 </a:t>
            </a:r>
            <a:r>
              <a:rPr lang="en-US" sz="2400" dirty="0"/>
              <a:t>The </a:t>
            </a:r>
            <a:r>
              <a:rPr lang="en-US" sz="2400" cap="small" dirty="0">
                <a:effectLst/>
              </a:rPr>
              <a:t>Lord</a:t>
            </a:r>
            <a:r>
              <a:rPr lang="en-US" sz="2400" dirty="0"/>
              <a:t> </a:t>
            </a:r>
            <a:r>
              <a:rPr lang="en-US" sz="2400" i="1" dirty="0"/>
              <a:t>is</a:t>
            </a:r>
            <a:r>
              <a:rPr lang="en-US" sz="2400" dirty="0"/>
              <a:t> merciful and gracious,</a:t>
            </a:r>
            <a:br>
              <a:rPr lang="en-US" sz="2400" dirty="0"/>
            </a:br>
            <a:r>
              <a:rPr lang="en-US" sz="2400" dirty="0"/>
              <a:t>Slow to anger, and abounding in mercy.</a:t>
            </a:r>
          </a:p>
          <a:p>
            <a:endParaRPr lang="en-US" sz="2400" dirty="0"/>
          </a:p>
          <a:p>
            <a:r>
              <a:rPr lang="en-US" sz="2400" b="1" dirty="0"/>
              <a:t>Psalm 103:9 New King James Version (NKJV)</a:t>
            </a:r>
          </a:p>
          <a:p>
            <a:r>
              <a:rPr lang="en-US" sz="2400" baseline="30000" dirty="0"/>
              <a:t>9 </a:t>
            </a:r>
            <a:r>
              <a:rPr lang="en-US" sz="2400" dirty="0"/>
              <a:t>He will not always strive </a:t>
            </a:r>
            <a:r>
              <a:rPr lang="en-US" sz="2400" i="1" dirty="0"/>
              <a:t>with us,</a:t>
            </a:r>
            <a:br>
              <a:rPr lang="en-US" sz="2400" dirty="0"/>
            </a:br>
            <a:r>
              <a:rPr lang="en-US" sz="2400" dirty="0"/>
              <a:t>Nor will He keep </a:t>
            </a:r>
            <a:r>
              <a:rPr lang="en-US" sz="2400" i="1" dirty="0"/>
              <a:t>His anger</a:t>
            </a:r>
            <a:r>
              <a:rPr lang="en-US" sz="2400" dirty="0"/>
              <a:t> forever.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63349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B5DFCDA-694D-4637-8E9B-038575194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9952075" cy="6858000"/>
          </a:xfrm>
          <a:custGeom>
            <a:avLst/>
            <a:gdLst>
              <a:gd name="connsiteX0" fmla="*/ 9952075 w 9952075"/>
              <a:gd name="connsiteY0" fmla="*/ 6858000 h 6858000"/>
              <a:gd name="connsiteX1" fmla="*/ 108694 w 9952075"/>
              <a:gd name="connsiteY1" fmla="*/ 6858000 h 6858000"/>
              <a:gd name="connsiteX2" fmla="*/ 79127 w 9952075"/>
              <a:gd name="connsiteY2" fmla="*/ 6681235 h 6858000"/>
              <a:gd name="connsiteX3" fmla="*/ 0 w 9952075"/>
              <a:gd name="connsiteY3" fmla="*/ 5565888 h 6858000"/>
              <a:gd name="connsiteX4" fmla="*/ 2190696 w 9952075"/>
              <a:gd name="connsiteY4" fmla="*/ 145339 h 6858000"/>
              <a:gd name="connsiteX5" fmla="*/ 2339431 w 9952075"/>
              <a:gd name="connsiteY5" fmla="*/ 0 h 6858000"/>
              <a:gd name="connsiteX6" fmla="*/ 9952075 w 9952075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52075" h="6858000">
                <a:moveTo>
                  <a:pt x="9952075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9952075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DB276E-BFF1-43F5-AB90-7ABA4B9A9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9652017" cy="6858000"/>
          </a:xfrm>
          <a:custGeom>
            <a:avLst/>
            <a:gdLst>
              <a:gd name="connsiteX0" fmla="*/ 9652017 w 9652017"/>
              <a:gd name="connsiteY0" fmla="*/ 6858000 h 6858000"/>
              <a:gd name="connsiteX1" fmla="*/ 112827 w 9652017"/>
              <a:gd name="connsiteY1" fmla="*/ 6858000 h 6858000"/>
              <a:gd name="connsiteX2" fmla="*/ 76084 w 9652017"/>
              <a:gd name="connsiteY2" fmla="*/ 6638337 h 6858000"/>
              <a:gd name="connsiteX3" fmla="*/ 0 w 9652017"/>
              <a:gd name="connsiteY3" fmla="*/ 5565888 h 6858000"/>
              <a:gd name="connsiteX4" fmla="*/ 2157501 w 9652017"/>
              <a:gd name="connsiteY4" fmla="*/ 301488 h 6858000"/>
              <a:gd name="connsiteX5" fmla="*/ 2472310 w 9652017"/>
              <a:gd name="connsiteY5" fmla="*/ 0 h 6858000"/>
              <a:gd name="connsiteX6" fmla="*/ 9652017 w 9652017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52017" h="6858000">
                <a:moveTo>
                  <a:pt x="9652017" y="6858000"/>
                </a:moveTo>
                <a:lnTo>
                  <a:pt x="112827" y="6858000"/>
                </a:lnTo>
                <a:lnTo>
                  <a:pt x="76084" y="6638337"/>
                </a:lnTo>
                <a:cubicBezTo>
                  <a:pt x="25944" y="6288079"/>
                  <a:pt x="0" y="5930014"/>
                  <a:pt x="0" y="5565888"/>
                </a:cubicBezTo>
                <a:cubicBezTo>
                  <a:pt x="0" y="3514654"/>
                  <a:pt x="823309" y="1655711"/>
                  <a:pt x="2157501" y="301488"/>
                </a:cubicBezTo>
                <a:lnTo>
                  <a:pt x="2472310" y="0"/>
                </a:lnTo>
                <a:lnTo>
                  <a:pt x="9652017" y="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ED9EE2-89BD-42AC-8142-1E056E4D3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757694" cy="1288238"/>
          </a:xfrm>
        </p:spPr>
        <p:txBody>
          <a:bodyPr anchor="b">
            <a:normAutofit/>
          </a:bodyPr>
          <a:lstStyle/>
          <a:p>
            <a:r>
              <a:rPr lang="en-US" dirty="0"/>
              <a:t>Mercy in Regard to Our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9570D-E22A-49FE-9379-0B3E40D82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956390"/>
            <a:ext cx="7322290" cy="3907465"/>
          </a:xfrm>
        </p:spPr>
        <p:txBody>
          <a:bodyPr anchor="t">
            <a:normAutofit/>
          </a:bodyPr>
          <a:lstStyle/>
          <a:p>
            <a:r>
              <a:rPr lang="en-US" b="1" dirty="0"/>
              <a:t>Psalm 103:10 New King James Version (NKJV)</a:t>
            </a:r>
          </a:p>
          <a:p>
            <a:r>
              <a:rPr lang="en-US" sz="2400" baseline="30000" dirty="0"/>
              <a:t>10 </a:t>
            </a:r>
            <a:r>
              <a:rPr lang="en-US" sz="2400" dirty="0"/>
              <a:t>He has not dealt with us according to our sins,</a:t>
            </a:r>
            <a:br>
              <a:rPr lang="en-US" sz="2400" dirty="0"/>
            </a:br>
            <a:r>
              <a:rPr lang="en-US" sz="2400" dirty="0"/>
              <a:t>Nor punished us according to our iniquities.</a:t>
            </a:r>
          </a:p>
          <a:p>
            <a:endParaRPr lang="en-US" sz="2400" dirty="0"/>
          </a:p>
          <a:p>
            <a:r>
              <a:rPr lang="en-US" b="1" dirty="0"/>
              <a:t>Psalm 103:12 New King James Version (NKJV)</a:t>
            </a:r>
          </a:p>
          <a:p>
            <a:r>
              <a:rPr lang="en-US" sz="2400" baseline="30000" dirty="0"/>
              <a:t>12 </a:t>
            </a:r>
            <a:r>
              <a:rPr lang="en-US" sz="2400" dirty="0"/>
              <a:t>As far as the east is from the west,</a:t>
            </a:r>
            <a:br>
              <a:rPr lang="en-US" sz="2400" dirty="0"/>
            </a:br>
            <a:r>
              <a:rPr lang="en-US" sz="2400" i="1" dirty="0"/>
              <a:t>So</a:t>
            </a:r>
            <a:r>
              <a:rPr lang="en-US" sz="2400" dirty="0"/>
              <a:t> far has He removed our transgressions from us.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5650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21525-29D0-4A42-8148-D251130EE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Mercy that Requires our Response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2B0FAD91-9867-4DE6-B722-AE0EA389F46D}"/>
              </a:ext>
            </a:extLst>
          </p:cNvPr>
          <p:cNvSpPr/>
          <p:nvPr/>
        </p:nvSpPr>
        <p:spPr>
          <a:xfrm>
            <a:off x="5231567" y="4961744"/>
            <a:ext cx="1079292" cy="3397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781335-40D1-400E-8799-8436A22744FC}"/>
              </a:ext>
            </a:extLst>
          </p:cNvPr>
          <p:cNvSpPr/>
          <p:nvPr/>
        </p:nvSpPr>
        <p:spPr>
          <a:xfrm>
            <a:off x="5231567" y="3987384"/>
            <a:ext cx="2833126" cy="3397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755582-589F-4862-879C-AA97EEAFA8E1}"/>
              </a:ext>
            </a:extLst>
          </p:cNvPr>
          <p:cNvSpPr/>
          <p:nvPr/>
        </p:nvSpPr>
        <p:spPr>
          <a:xfrm>
            <a:off x="7659974" y="2057400"/>
            <a:ext cx="3207895" cy="33465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A1DC2-E85D-4E13-87C9-9F7D1F9C1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465745"/>
            <a:ext cx="6377768" cy="5456753"/>
          </a:xfrm>
        </p:spPr>
        <p:txBody>
          <a:bodyPr anchor="ctr">
            <a:normAutofit fontScale="85000" lnSpcReduction="20000"/>
          </a:bodyPr>
          <a:lstStyle/>
          <a:p>
            <a:endParaRPr lang="en-US" sz="2200" b="1" dirty="0">
              <a:solidFill>
                <a:schemeClr val="bg1"/>
              </a:solidFill>
            </a:endParaRPr>
          </a:p>
          <a:p>
            <a:endParaRPr lang="en-US" sz="2200" b="1" dirty="0">
              <a:solidFill>
                <a:schemeClr val="bg1"/>
              </a:solidFill>
            </a:endParaRPr>
          </a:p>
          <a:p>
            <a:endParaRPr lang="en-US" sz="2200" b="1" dirty="0">
              <a:solidFill>
                <a:schemeClr val="bg1"/>
              </a:solidFill>
            </a:endParaRPr>
          </a:p>
          <a:p>
            <a:r>
              <a:rPr lang="en-US" sz="3300" b="1" dirty="0">
                <a:solidFill>
                  <a:schemeClr val="bg1"/>
                </a:solidFill>
              </a:rPr>
              <a:t>Psalm 103:11 New King James Version (NKJV)</a:t>
            </a:r>
          </a:p>
          <a:p>
            <a:r>
              <a:rPr lang="en-US" sz="2600" baseline="30000" dirty="0">
                <a:solidFill>
                  <a:schemeClr val="bg1"/>
                </a:solidFill>
              </a:rPr>
              <a:t>11 </a:t>
            </a:r>
            <a:r>
              <a:rPr lang="en-US" sz="2600" dirty="0">
                <a:solidFill>
                  <a:schemeClr val="bg1"/>
                </a:solidFill>
              </a:rPr>
              <a:t>For as the heavens are high above the earth,</a:t>
            </a:r>
            <a:br>
              <a:rPr lang="en-US" sz="2600" dirty="0">
                <a:solidFill>
                  <a:schemeClr val="bg1"/>
                </a:solidFill>
              </a:rPr>
            </a:br>
            <a:r>
              <a:rPr lang="en-US" sz="2600" i="1" dirty="0">
                <a:solidFill>
                  <a:schemeClr val="bg1"/>
                </a:solidFill>
              </a:rPr>
              <a:t>So</a:t>
            </a:r>
            <a:r>
              <a:rPr lang="en-US" sz="2600" dirty="0">
                <a:solidFill>
                  <a:schemeClr val="bg1"/>
                </a:solidFill>
              </a:rPr>
              <a:t> great is His mercy toward those who fear Him;</a:t>
            </a:r>
          </a:p>
          <a:p>
            <a:endParaRPr lang="en-US" sz="260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r>
              <a:rPr lang="en-US" sz="3300" b="1" dirty="0">
                <a:solidFill>
                  <a:schemeClr val="bg1"/>
                </a:solidFill>
              </a:rPr>
              <a:t>Psalm 103:17-18 New King James Version (NKJV)</a:t>
            </a:r>
          </a:p>
          <a:p>
            <a:r>
              <a:rPr lang="en-US" sz="2600" baseline="30000" dirty="0">
                <a:solidFill>
                  <a:schemeClr val="bg1"/>
                </a:solidFill>
              </a:rPr>
              <a:t>17 </a:t>
            </a:r>
            <a:r>
              <a:rPr lang="en-US" sz="2600" dirty="0">
                <a:solidFill>
                  <a:schemeClr val="bg1"/>
                </a:solidFill>
              </a:rPr>
              <a:t>But the mercy of the </a:t>
            </a:r>
            <a:r>
              <a:rPr lang="en-US" sz="2600" cap="small" dirty="0">
                <a:solidFill>
                  <a:schemeClr val="bg1"/>
                </a:solidFill>
                <a:effectLst/>
              </a:rPr>
              <a:t>Lord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i="1" dirty="0">
                <a:solidFill>
                  <a:schemeClr val="bg1"/>
                </a:solidFill>
              </a:rPr>
              <a:t>is</a:t>
            </a:r>
            <a:r>
              <a:rPr lang="en-US" sz="2600" dirty="0">
                <a:solidFill>
                  <a:schemeClr val="bg1"/>
                </a:solidFill>
              </a:rPr>
              <a:t> from everlasting to everlasting</a:t>
            </a:r>
            <a:br>
              <a:rPr lang="en-US" sz="2600" dirty="0">
                <a:solidFill>
                  <a:schemeClr val="bg1"/>
                </a:solidFill>
              </a:rPr>
            </a:br>
            <a:r>
              <a:rPr lang="en-US" sz="2600" dirty="0">
                <a:solidFill>
                  <a:schemeClr val="bg1"/>
                </a:solidFill>
              </a:rPr>
              <a:t>On those who fear Him,</a:t>
            </a:r>
            <a:br>
              <a:rPr lang="en-US" sz="2600" dirty="0">
                <a:solidFill>
                  <a:schemeClr val="bg1"/>
                </a:solidFill>
                <a:highlight>
                  <a:srgbClr val="FFFF00"/>
                </a:highlight>
              </a:rPr>
            </a:br>
            <a:r>
              <a:rPr lang="en-US" sz="2600" dirty="0">
                <a:solidFill>
                  <a:schemeClr val="bg1"/>
                </a:solidFill>
              </a:rPr>
              <a:t>And His righteousness to children’s children,</a:t>
            </a:r>
            <a:br>
              <a:rPr lang="en-US" sz="2600" dirty="0">
                <a:solidFill>
                  <a:schemeClr val="bg1"/>
                </a:solidFill>
              </a:rPr>
            </a:br>
            <a:r>
              <a:rPr lang="en-US" sz="2600" baseline="30000" dirty="0">
                <a:solidFill>
                  <a:schemeClr val="bg1"/>
                </a:solidFill>
              </a:rPr>
              <a:t>18 </a:t>
            </a:r>
            <a:r>
              <a:rPr lang="en-US" sz="2600" dirty="0">
                <a:solidFill>
                  <a:schemeClr val="bg1"/>
                </a:solidFill>
              </a:rPr>
              <a:t>To such as keep His covenant,</a:t>
            </a:r>
            <a:br>
              <a:rPr lang="en-US" sz="2600" dirty="0">
                <a:solidFill>
                  <a:schemeClr val="bg1"/>
                </a:solidFill>
              </a:rPr>
            </a:br>
            <a:r>
              <a:rPr lang="en-US" sz="2600" dirty="0">
                <a:solidFill>
                  <a:schemeClr val="bg1"/>
                </a:solidFill>
              </a:rPr>
              <a:t>And to those who remember His commandments to do them.</a:t>
            </a:r>
          </a:p>
          <a:p>
            <a:endParaRPr lang="en-US" sz="220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28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436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Introduction</vt:lpstr>
      <vt:lpstr>PowerPoint Presentation</vt:lpstr>
      <vt:lpstr>PowerPoint Presentation</vt:lpstr>
      <vt:lpstr>Mercy in Abundance</vt:lpstr>
      <vt:lpstr>A Comparison</vt:lpstr>
      <vt:lpstr>Mercy in Regard to Anger</vt:lpstr>
      <vt:lpstr>Mercy in Regard to Our Sin</vt:lpstr>
      <vt:lpstr>Mercy that Requires our Response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Miller</dc:creator>
  <cp:lastModifiedBy>Rob Miller</cp:lastModifiedBy>
  <cp:revision>6</cp:revision>
  <dcterms:created xsi:type="dcterms:W3CDTF">2020-12-12T15:33:27Z</dcterms:created>
  <dcterms:modified xsi:type="dcterms:W3CDTF">2020-12-12T16:07:40Z</dcterms:modified>
</cp:coreProperties>
</file>