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5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8AA4508-21E2-4D88-B694-33042874819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r>
              <a:rPr lang="en-US"/>
              <a:t>PM Sermon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513E60-F466-4208-BB8B-FBD2E9693B9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48B587A-BD92-4380-8935-86490B94D46A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6DDC9B-C618-4112-9950-0394FCEA884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A3E138-242D-424A-95D1-D750A448EBB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44DF623-3C68-49CE-8ED6-4C1597BF3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1155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r>
              <a:rPr lang="en-US"/>
              <a:t>PM Sermon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F65F63D-A29C-4FC2-9B47-5C508267BB3D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20468C9-26B0-444B-971B-F464A9D6D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532136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lassic.biblegateway.com/passage/?search=Is+53%3B+mt++21%3A12-14%3B+mk+3%3A1-6&amp;version=NKJV#fen-NKJV-23839a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lassic.biblegateway.com/passage/?search=mt+26&amp;version=NKJV#fen-NKJV-24107j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Moses was a man of passion and compassion</a:t>
            </a:r>
          </a:p>
          <a:p>
            <a:endParaRPr lang="en-US" dirty="0"/>
          </a:p>
          <a:p>
            <a:r>
              <a:rPr lang="en-US" dirty="0"/>
              <a:t>This combination made him a great leader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0468C9-26B0-444B-971B-F464A9D6DBFC}" type="slidenum">
              <a:rPr lang="en-US" smtClean="0"/>
              <a:t>3</a:t>
            </a:fld>
            <a:endParaRPr lang="en-US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FAA3227C-CF93-4105-99A9-EEDD8BA74F2C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PM Sermon</a:t>
            </a:r>
          </a:p>
        </p:txBody>
      </p:sp>
    </p:spTree>
    <p:extLst>
      <p:ext uri="{BB962C8B-B14F-4D97-AF65-F5344CB8AC3E}">
        <p14:creationId xmlns:p14="http://schemas.microsoft.com/office/powerpoint/2010/main" val="22700951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Moses was a man of passion and compassion</a:t>
            </a:r>
          </a:p>
          <a:p>
            <a:endParaRPr lang="en-US" dirty="0"/>
          </a:p>
          <a:p>
            <a:r>
              <a:rPr lang="en-US" dirty="0"/>
              <a:t>This combination made him a great leader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0468C9-26B0-444B-971B-F464A9D6DBFC}" type="slidenum">
              <a:rPr lang="en-US" smtClean="0"/>
              <a:t>4</a:t>
            </a:fld>
            <a:endParaRPr lang="en-US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F1567AE1-8FEC-44E1-BB71-EAC19F3B516F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PM Sermon</a:t>
            </a:r>
          </a:p>
        </p:txBody>
      </p:sp>
    </p:spTree>
    <p:extLst>
      <p:ext uri="{BB962C8B-B14F-4D97-AF65-F5344CB8AC3E}">
        <p14:creationId xmlns:p14="http://schemas.microsoft.com/office/powerpoint/2010/main" val="14378048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/>
              <a:t>Mt 21: 12-13 “</a:t>
            </a:r>
            <a:r>
              <a:rPr lang="en-US" baseline="30000" dirty="0"/>
              <a:t>12 </a:t>
            </a:r>
            <a:r>
              <a:rPr lang="en-US" dirty="0"/>
              <a:t>Then Jesus went into the temple </a:t>
            </a:r>
            <a:r>
              <a:rPr lang="en-US" baseline="30000" dirty="0"/>
              <a:t>[</a:t>
            </a:r>
            <a:r>
              <a:rPr lang="en-US" baseline="30000" dirty="0">
                <a:hlinkClick r:id="rId3" tooltip="See footnote a"/>
              </a:rPr>
              <a:t>a</a:t>
            </a:r>
            <a:r>
              <a:rPr lang="en-US" baseline="30000" dirty="0"/>
              <a:t>]</a:t>
            </a:r>
            <a:r>
              <a:rPr lang="en-US" dirty="0"/>
              <a:t>of God and drove out all those who bought and sold in the temple, and overturned the tables of the money changers and the seats of those who sold doves. </a:t>
            </a:r>
            <a:r>
              <a:rPr lang="en-US" baseline="30000" dirty="0"/>
              <a:t>13 </a:t>
            </a:r>
            <a:r>
              <a:rPr lang="en-US" dirty="0"/>
              <a:t>And He said to them, “It is written, ‘My house shall be called a house of prayer,’ but you have made it a ‘den of thieves.’ 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0468C9-26B0-444B-971B-F464A9D6DBFC}" type="slidenum">
              <a:rPr lang="en-US" smtClean="0"/>
              <a:t>5</a:t>
            </a:fld>
            <a:endParaRPr lang="en-US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377708E9-A141-44B8-9F7C-CFDC8977B5B0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PM Sermon</a:t>
            </a:r>
          </a:p>
        </p:txBody>
      </p:sp>
    </p:spTree>
    <p:extLst>
      <p:ext uri="{BB962C8B-B14F-4D97-AF65-F5344CB8AC3E}">
        <p14:creationId xmlns:p14="http://schemas.microsoft.com/office/powerpoint/2010/main" val="9599748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Mt 26:52=56 “</a:t>
            </a:r>
            <a:r>
              <a:rPr lang="en-US" baseline="30000" dirty="0"/>
              <a:t>52 </a:t>
            </a:r>
            <a:r>
              <a:rPr lang="en-US" dirty="0"/>
              <a:t>But Jesus said to him, “Put your sword in its place, for all who take the sword will </a:t>
            </a:r>
            <a:r>
              <a:rPr lang="en-US" baseline="30000" dirty="0"/>
              <a:t>[</a:t>
            </a:r>
            <a:r>
              <a:rPr lang="en-US" baseline="30000" dirty="0">
                <a:hlinkClick r:id="rId3" tooltip="See footnote j"/>
              </a:rPr>
              <a:t>j</a:t>
            </a:r>
            <a:r>
              <a:rPr lang="en-US" baseline="30000" dirty="0"/>
              <a:t>]</a:t>
            </a:r>
            <a:r>
              <a:rPr lang="en-US" dirty="0"/>
              <a:t>perish by the sword. </a:t>
            </a:r>
            <a:r>
              <a:rPr lang="en-US" baseline="30000" dirty="0"/>
              <a:t>53 </a:t>
            </a:r>
            <a:r>
              <a:rPr lang="en-US" dirty="0"/>
              <a:t>Or do you think that I cannot now pray to My Father, and He will provide Me with more than twelve legions of angels? </a:t>
            </a:r>
            <a:r>
              <a:rPr lang="en-US" baseline="30000" dirty="0"/>
              <a:t>54 </a:t>
            </a:r>
            <a:r>
              <a:rPr lang="en-US" dirty="0"/>
              <a:t>How then could the Scriptures be fulfilled, that it must happen thus?”</a:t>
            </a:r>
          </a:p>
          <a:p>
            <a:r>
              <a:rPr lang="en-US" baseline="30000" dirty="0"/>
              <a:t>55 </a:t>
            </a:r>
            <a:r>
              <a:rPr lang="en-US" dirty="0"/>
              <a:t>In that hour Jesus said to the multitudes, “Have you come out, as against a robber, with swords and clubs to take Me? I sat daily with you, teaching in the temple, and you did not seize Me. </a:t>
            </a:r>
            <a:r>
              <a:rPr lang="en-US" baseline="30000" dirty="0"/>
              <a:t>56 </a:t>
            </a:r>
            <a:r>
              <a:rPr lang="en-US" dirty="0"/>
              <a:t>But all this was done that the Scriptures of the prophets might be fulfilled.”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0468C9-26B0-444B-971B-F464A9D6DBFC}" type="slidenum">
              <a:rPr lang="en-US" smtClean="0"/>
              <a:t>6</a:t>
            </a:fld>
            <a:endParaRPr lang="en-US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32261ACE-3565-41DE-9222-C62484F30B33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PM Sermon</a:t>
            </a:r>
          </a:p>
        </p:txBody>
      </p:sp>
    </p:spTree>
    <p:extLst>
      <p:ext uri="{BB962C8B-B14F-4D97-AF65-F5344CB8AC3E}">
        <p14:creationId xmlns:p14="http://schemas.microsoft.com/office/powerpoint/2010/main" val="2188947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3/20/2021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987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3/20/2021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138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3/20/2021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827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3/20/2021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668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3/20/2021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751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3/20/2021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429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3/20/2021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486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3/20/2021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849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3/20/2021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458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3/20/2021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782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3/20/2021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659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3/20/2021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52076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54" r:id="rId6"/>
    <p:sldLayoutId id="2147483750" r:id="rId7"/>
    <p:sldLayoutId id="2147483751" r:id="rId8"/>
    <p:sldLayoutId id="2147483752" r:id="rId9"/>
    <p:sldLayoutId id="2147483753" r:id="rId10"/>
    <p:sldLayoutId id="2147483755" r:id="rId11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://www.biblestudytools.com/concordances/naves-topical-bible/gentleness.html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1FA8F66-3B85-411D-A2A6-A50DF3026D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585335D8-264A-436C-87C0-853E7E5E7F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62" b="699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695E25C-06E7-4082-BE92-B571B616BC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285571"/>
            <a:ext cx="11265408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64BD7DF-F4BB-427F-B4F6-6DC83A59AA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732" y="4428067"/>
            <a:ext cx="11260667" cy="1962497"/>
          </a:xfrm>
          <a:prstGeom prst="rect">
            <a:avLst/>
          </a:prstGeom>
          <a:solidFill>
            <a:srgbClr val="465359">
              <a:alpha val="97000"/>
            </a:srgb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E801A7-B24D-453B-9446-D6C737BFAE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599" y="4572000"/>
            <a:ext cx="10965141" cy="895244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What is it really?  Do I really need it?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2A32D9-34A8-48A9-AEA5-FE3F406217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8" y="5467246"/>
            <a:ext cx="10965142" cy="484822"/>
          </a:xfrm>
        </p:spPr>
        <p:txBody>
          <a:bodyPr>
            <a:normAutofit/>
          </a:bodyPr>
          <a:lstStyle/>
          <a:p>
            <a:endParaRPr lang="en-US">
              <a:solidFill>
                <a:srgbClr val="FFFFFF">
                  <a:alpha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5661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259A422-0023-4292-8200-E080556F3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93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2413CA5-4739-4BC9-8BB3-B0A4928D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3A7C60F7-EEED-4D87-894A-F5F9BB3CD6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731" y="643467"/>
            <a:ext cx="6440538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519829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3B46B-ABF4-4FE8-9A52-51A833B54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/>
              <a:t>Gentleness/meekness defined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EDFF73-F654-4896-ACA1-C992D57C721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b="1" dirty="0"/>
              <a:t>Gentleness</a:t>
            </a:r>
            <a:r>
              <a:rPr lang="en-US" sz="2800" dirty="0"/>
              <a:t> </a:t>
            </a:r>
            <a:r>
              <a:rPr lang="en-US" sz="2800" dirty="0">
                <a:hlinkClick r:id="rId2"/>
              </a:rPr>
              <a:t>[N]</a:t>
            </a:r>
            <a:endParaRPr lang="en-US" sz="2800" dirty="0"/>
          </a:p>
          <a:p>
            <a:pPr lvl="1"/>
            <a:r>
              <a:rPr lang="en-US" sz="2800" dirty="0"/>
              <a:t>Sensitivity of disposition and kindness of behavior, founded on strength and prompted by love</a:t>
            </a:r>
          </a:p>
          <a:p>
            <a:pPr lvl="1"/>
            <a:r>
              <a:rPr lang="en-US" sz="2800" dirty="0"/>
              <a:t>Power under control</a:t>
            </a:r>
          </a:p>
          <a:p>
            <a:pPr lvl="1"/>
            <a:r>
              <a:rPr lang="en-US" sz="2800" dirty="0"/>
              <a:t>Synonymous with meekness</a:t>
            </a:r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7A2D49-795D-472A-94D1-969638C924F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pic>
        <p:nvPicPr>
          <p:cNvPr id="5" name="Picture 4" descr="Text, application&#10;&#10;Description automatically generated">
            <a:extLst>
              <a:ext uri="{FF2B5EF4-FFF2-40B4-BE49-F238E27FC236}">
                <a16:creationId xmlns:a16="http://schemas.microsoft.com/office/drawing/2014/main" id="{5BF3E8CF-6617-4F61-9AB8-FF461D8105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039" y="2244824"/>
            <a:ext cx="5194767" cy="3619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7083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217A2A-4116-4805-B409-70D20CECE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b="0" kern="120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Examples of </a:t>
            </a:r>
            <a:r>
              <a:rPr lang="en-US" dirty="0"/>
              <a:t>gentleness/meekness</a:t>
            </a:r>
            <a:endParaRPr lang="en-US" b="0" kern="1200" cap="all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A4CA679-3546-4E14-8FB8-F57168C37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D16E90-7C64-4C04-A50A-B866A1A92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BE4DD59-5AA2-46C6-B6A8-9B4C62D198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60CE81C-67DC-489E-BFFB-877C80B854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2180496"/>
            <a:ext cx="5404639" cy="4045683"/>
          </a:xfrm>
          <a:prstGeom prst="rect">
            <a:avLst/>
          </a:prstGeom>
          <a:solidFill>
            <a:srgbClr val="FFFFFF">
              <a:alpha val="80000"/>
            </a:srgbClr>
          </a:solidFill>
          <a:ln w="38100">
            <a:solidFill>
              <a:srgbClr val="4653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Graphical user interface&#10;&#10;Description automatically generated">
            <a:extLst>
              <a:ext uri="{FF2B5EF4-FFF2-40B4-BE49-F238E27FC236}">
                <a16:creationId xmlns:a16="http://schemas.microsoft.com/office/drawing/2014/main" id="{14E51FFE-26D1-41E9-A002-0781BD41956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2460"/>
          <a:stretch/>
        </p:blipFill>
        <p:spPr>
          <a:xfrm>
            <a:off x="611392" y="2347105"/>
            <a:ext cx="5074920" cy="3712464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0950C3-2B25-4412-8992-B05FBC822D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0830" y="2340864"/>
            <a:ext cx="5269977" cy="3634486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endParaRPr lang="en-US" sz="1700" b="1" dirty="0"/>
          </a:p>
          <a:p>
            <a:r>
              <a:rPr lang="en-US" sz="1700" b="1" dirty="0"/>
              <a:t>Exodus 32:19 New King James Version (NKJV)</a:t>
            </a:r>
          </a:p>
          <a:p>
            <a:pPr lvl="1"/>
            <a:r>
              <a:rPr lang="en-US" sz="1700" baseline="30000" dirty="0"/>
              <a:t>19 </a:t>
            </a:r>
            <a:r>
              <a:rPr lang="en-US" sz="1700" dirty="0"/>
              <a:t>So it was, as soon as he came near the camp, that he saw the calf </a:t>
            </a:r>
            <a:r>
              <a:rPr lang="en-US" sz="1700" i="1" dirty="0"/>
              <a:t>and</a:t>
            </a:r>
            <a:r>
              <a:rPr lang="en-US" sz="1700" dirty="0"/>
              <a:t> the dancing. So Moses’ anger became hot, and he cast the tablets out of his hands and broke them at the foot of the mountain. </a:t>
            </a:r>
          </a:p>
          <a:p>
            <a:pPr marL="324000" lvl="1" indent="0">
              <a:buNone/>
            </a:pPr>
            <a:endParaRPr lang="en-US" sz="1700" dirty="0"/>
          </a:p>
          <a:p>
            <a:r>
              <a:rPr lang="en-US" sz="1700" b="1" dirty="0"/>
              <a:t>Exodus 32:32 New King James Version (NKJV)</a:t>
            </a:r>
          </a:p>
          <a:p>
            <a:pPr lvl="1"/>
            <a:r>
              <a:rPr lang="en-US" sz="1700" baseline="30000" dirty="0"/>
              <a:t>32 </a:t>
            </a:r>
            <a:r>
              <a:rPr lang="en-US" sz="1700" dirty="0"/>
              <a:t>Yet now, if You will forgive their sin—but if not, I pray, blot me out of Your book which You have written.”</a:t>
            </a:r>
          </a:p>
          <a:p>
            <a:pPr lvl="1"/>
            <a:endParaRPr lang="en-US" sz="1700" dirty="0"/>
          </a:p>
          <a:p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29359675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217A2A-4116-4805-B409-70D20CECE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b="0" kern="120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Examples of gentleness/meekness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A4CA679-3546-4E14-8FB8-F57168C37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4D16E90-7C64-4C04-A50A-B866A1A92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BE4DD59-5AA2-46C6-B6A8-9B4C62D198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60CE81C-67DC-489E-BFFB-877C80B854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2180496"/>
            <a:ext cx="5404639" cy="4045683"/>
          </a:xfrm>
          <a:prstGeom prst="rect">
            <a:avLst/>
          </a:prstGeom>
          <a:solidFill>
            <a:srgbClr val="FFFFFF">
              <a:alpha val="80000"/>
            </a:srgbClr>
          </a:solidFill>
          <a:ln w="38100">
            <a:solidFill>
              <a:srgbClr val="4653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10F8426C-0E06-44BD-8334-3DC93DACBC7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46" r="9703"/>
          <a:stretch/>
        </p:blipFill>
        <p:spPr>
          <a:xfrm>
            <a:off x="611392" y="2347105"/>
            <a:ext cx="5074920" cy="3712464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0950C3-2B25-4412-8992-B05FBC822D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0830" y="2340864"/>
            <a:ext cx="5269977" cy="363448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1"/>
            <a:endParaRPr lang="en-US" sz="1700"/>
          </a:p>
          <a:p>
            <a:endParaRPr lang="en-US" sz="1700" dirty="0"/>
          </a:p>
        </p:txBody>
      </p:sp>
      <p:pic>
        <p:nvPicPr>
          <p:cNvPr id="10" name="Picture 9" descr="A picture containing text, mammal, sheep&#10;&#10;Description automatically generated">
            <a:extLst>
              <a:ext uri="{FF2B5EF4-FFF2-40B4-BE49-F238E27FC236}">
                <a16:creationId xmlns:a16="http://schemas.microsoft.com/office/drawing/2014/main" id="{50D1C370-24FC-44BC-BCC5-D80AEAFC74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490" y="2180496"/>
            <a:ext cx="5269977" cy="4045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795813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217A2A-4116-4805-B409-70D20CECE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b="0" kern="120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Examples of gentleness/meekness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A4CA679-3546-4E14-8FB8-F57168C37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4D16E90-7C64-4C04-A50A-B866A1A92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BE4DD59-5AA2-46C6-B6A8-9B4C62D198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60CE81C-67DC-489E-BFFB-877C80B854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2180496"/>
            <a:ext cx="5404639" cy="4045683"/>
          </a:xfrm>
          <a:prstGeom prst="rect">
            <a:avLst/>
          </a:prstGeom>
          <a:solidFill>
            <a:srgbClr val="FFFFFF">
              <a:alpha val="80000"/>
            </a:srgbClr>
          </a:solidFill>
          <a:ln w="38100">
            <a:solidFill>
              <a:srgbClr val="4653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10F8426C-0E06-44BD-8334-3DC93DACBC7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46" r="9703"/>
          <a:stretch/>
        </p:blipFill>
        <p:spPr>
          <a:xfrm>
            <a:off x="611392" y="2347105"/>
            <a:ext cx="5074920" cy="3712464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0950C3-2B25-4412-8992-B05FBC822D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0830" y="2340864"/>
            <a:ext cx="5269977" cy="363448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1"/>
            <a:endParaRPr lang="en-US" sz="1700"/>
          </a:p>
          <a:p>
            <a:endParaRPr lang="en-US" sz="1700" dirty="0"/>
          </a:p>
        </p:txBody>
      </p:sp>
      <p:pic>
        <p:nvPicPr>
          <p:cNvPr id="5" name="Picture 4" descr="A picture containing text, person, family&#10;&#10;Description automatically generated">
            <a:extLst>
              <a:ext uri="{FF2B5EF4-FFF2-40B4-BE49-F238E27FC236}">
                <a16:creationId xmlns:a16="http://schemas.microsoft.com/office/drawing/2014/main" id="{8711CA0E-1256-4F9D-8BCF-4F4C5AD912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830" y="2180495"/>
            <a:ext cx="5431033" cy="4045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187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217A2A-4116-4805-B409-70D20CECE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b="0" kern="120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Examples of gentleness/meekness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A4CA679-3546-4E14-8FB8-F57168C37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4D16E90-7C64-4C04-A50A-B866A1A92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BE4DD59-5AA2-46C6-B6A8-9B4C62D198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60CE81C-67DC-489E-BFFB-877C80B854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2180496"/>
            <a:ext cx="5404639" cy="4045683"/>
          </a:xfrm>
          <a:prstGeom prst="rect">
            <a:avLst/>
          </a:prstGeom>
          <a:solidFill>
            <a:srgbClr val="FFFFFF">
              <a:alpha val="80000"/>
            </a:srgbClr>
          </a:solidFill>
          <a:ln w="38100">
            <a:solidFill>
              <a:srgbClr val="4653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10F8426C-0E06-44BD-8334-3DC93DACBC7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46" r="9703"/>
          <a:stretch/>
        </p:blipFill>
        <p:spPr>
          <a:xfrm>
            <a:off x="611392" y="2347105"/>
            <a:ext cx="5074920" cy="3712464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0950C3-2B25-4412-8992-B05FBC822D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0830" y="2340864"/>
            <a:ext cx="5269977" cy="363448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1"/>
            <a:endParaRPr lang="en-US" sz="1700"/>
          </a:p>
          <a:p>
            <a:endParaRPr lang="en-US" sz="1700" dirty="0"/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07C85DEA-DCC5-4423-9496-41E8A6A05F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490" y="2180496"/>
            <a:ext cx="5269977" cy="4045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269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D651B61-325E-4E73-8445-38B0DE8AAA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42E5253-D3AC-4AC2-B766-8B34F13C2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0AE8D57-436A-4073-9A75-15BB5949F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2852671-8EB6-4EAF-8AF8-65CF3FD66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963FC0CD-F19B-4D9C-9C47-EB7E9D16E4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0737E3B-8CB1-4C18-BADE-5130650E5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1" y="723901"/>
            <a:ext cx="10993549" cy="14287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dirty="0"/>
              <a:t>Gentleness is needed in my life to…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E70159E-5269-4C18-AA0B-D50513DB3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BBE9C8C-98B2-41C2-B47B-9A396CBA23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2ECCA3D-5ECA-4A8B-B9D7-CE6DEB72B9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8" name="Content Placeholder 7" descr="A picture containing whiteboard&#10;&#10;Description automatically generated">
            <a:extLst>
              <a:ext uri="{FF2B5EF4-FFF2-40B4-BE49-F238E27FC236}">
                <a16:creationId xmlns:a16="http://schemas.microsoft.com/office/drawing/2014/main" id="{4DFA3734-3D68-49B0-9A60-4FF0B3CCFD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671" y="2790605"/>
            <a:ext cx="8096035" cy="360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543889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1BB56EB9-078F-4952-AC1F-149C7A0AE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896B64-5AA9-4339-AF83-07EB171B4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280" y="944752"/>
            <a:ext cx="3259016" cy="1462692"/>
          </a:xfrm>
        </p:spPr>
        <p:txBody>
          <a:bodyPr>
            <a:normAutofit/>
          </a:bodyPr>
          <a:lstStyle/>
          <a:p>
            <a:r>
              <a:rPr kumimoji="0" lang="en-US" b="0" i="0" u="none" strike="noStrike" kern="1200" cap="all" spc="0" normalizeH="0" baseline="0" noProof="0" dirty="0">
                <a:ln>
                  <a:noFill/>
                </a:ln>
                <a:solidFill>
                  <a:schemeClr val="bg1">
                    <a:lumMod val="75000"/>
                    <a:lumOff val="25000"/>
                  </a:schemeClr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Gentleness needed in my life when…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0058680-D07C-4893-B2B7-91543F18A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B42427A-0A1F-4A55-8705-D9179F1E0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E54A6FE-D8CB-48A3-900B-053D4EBD3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35E009E-3C7F-4B74-ACD1-682FC315C1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513" y="2536031"/>
            <a:ext cx="3123783" cy="3671936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en-US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Galatians 6:1 New King James Version (NKJV)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“6 Brethren, if a man is overtaken in any trespass, you who </a:t>
            </a:r>
            <a:r>
              <a:rPr lang="en-US" sz="2000" i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are</a:t>
            </a:r>
            <a:r>
              <a:rPr lang="en-US" sz="20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spiritual restore such a one in a spirit of gentleness, considering yourself lest you also be tempted.”</a:t>
            </a:r>
          </a:p>
          <a:p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73519DDA-5194-44B5-B7CC-B5B0413616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93" b="1"/>
          <a:stretch/>
        </p:blipFill>
        <p:spPr>
          <a:xfrm>
            <a:off x="4241830" y="601200"/>
            <a:ext cx="7503636" cy="578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8345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E9D14-C7C3-4367-9675-158C24AE2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>
            <a:normAutofit/>
          </a:bodyPr>
          <a:lstStyle/>
          <a:p>
            <a:r>
              <a:rPr lang="en-US" dirty="0"/>
              <a:t>Gentleness is needed in my life when suffering for righteousness sake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7A4CA679-3546-4E14-8FB8-F57168C37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44D16E90-7C64-4C04-A50A-B866A1A92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DBE4DD59-5AA2-46C6-B6A8-9B4C62D198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160CE81C-67DC-489E-BFFB-877C80B854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2180496"/>
            <a:ext cx="5404639" cy="4045683"/>
          </a:xfrm>
          <a:prstGeom prst="rect">
            <a:avLst/>
          </a:prstGeom>
          <a:solidFill>
            <a:srgbClr val="FFFFFF">
              <a:alpha val="80000"/>
            </a:srgbClr>
          </a:solidFill>
          <a:ln w="38100">
            <a:solidFill>
              <a:srgbClr val="4653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The Suffering Of The Righteous: Reasons The Righteous Suffer — Steemit">
            <a:extLst>
              <a:ext uri="{FF2B5EF4-FFF2-40B4-BE49-F238E27FC236}">
                <a16:creationId xmlns:a16="http://schemas.microsoft.com/office/drawing/2014/main" id="{96A34F84-5982-4C6D-8445-C5CF520A5E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1" r="26211"/>
          <a:stretch/>
        </p:blipFill>
        <p:spPr bwMode="auto">
          <a:xfrm>
            <a:off x="611392" y="2347105"/>
            <a:ext cx="5074920" cy="3712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7372E9-605A-4448-AC92-EB4D2542DB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0830" y="2340864"/>
            <a:ext cx="5269977" cy="363448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sz="2200" b="1" dirty="0"/>
              <a:t>1 Peter 3:14-16 New King James Version (NKJV)</a:t>
            </a:r>
          </a:p>
          <a:p>
            <a:pPr marL="0" indent="0">
              <a:buNone/>
            </a:pPr>
            <a:r>
              <a:rPr lang="en-US" sz="2200" baseline="30000" dirty="0"/>
              <a:t>14 </a:t>
            </a:r>
            <a:r>
              <a:rPr lang="en-US" sz="2200" dirty="0"/>
              <a:t>But even if you should suffer for righteousness’ sake, </a:t>
            </a:r>
            <a:r>
              <a:rPr lang="en-US" sz="2200" i="1" dirty="0"/>
              <a:t>you are</a:t>
            </a:r>
            <a:r>
              <a:rPr lang="en-US" sz="2200" dirty="0"/>
              <a:t> blessed. “And do not be afraid of their threats, nor be troubled.” </a:t>
            </a:r>
            <a:r>
              <a:rPr lang="en-US" sz="2200" baseline="30000" dirty="0"/>
              <a:t>15 </a:t>
            </a:r>
            <a:r>
              <a:rPr lang="en-US" sz="2200" dirty="0"/>
              <a:t>But sanctify the Lord God in your hearts, and always </a:t>
            </a:r>
            <a:r>
              <a:rPr lang="en-US" sz="2200" i="1" dirty="0"/>
              <a:t>be</a:t>
            </a:r>
            <a:r>
              <a:rPr lang="en-US" sz="2200" dirty="0"/>
              <a:t> ready to </a:t>
            </a:r>
            <a:r>
              <a:rPr lang="en-US" sz="2200" i="1" dirty="0"/>
              <a:t>give</a:t>
            </a:r>
            <a:r>
              <a:rPr lang="en-US" sz="2200" dirty="0"/>
              <a:t> a defense to everyone who asks you a reason for the hope that is in you, with meekness and fear; </a:t>
            </a:r>
            <a:r>
              <a:rPr lang="en-US" sz="2200" baseline="30000" dirty="0"/>
              <a:t>16 </a:t>
            </a:r>
            <a:r>
              <a:rPr lang="en-US" sz="2200" dirty="0"/>
              <a:t>having a good conscience, that when they defame you as evildoers, those who revile your good conduct in Christ may be ashamed.”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489764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DividendVTI">
  <a:themeElements>
    <a:clrScheme name="DividendVTI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ED8428"/>
      </a:accent1>
      <a:accent2>
        <a:srgbClr val="E6C46D"/>
      </a:accent2>
      <a:accent3>
        <a:srgbClr val="537685"/>
      </a:accent3>
      <a:accent4>
        <a:srgbClr val="969FA7"/>
      </a:accent4>
      <a:accent5>
        <a:srgbClr val="A9C37C"/>
      </a:accent5>
      <a:accent6>
        <a:srgbClr val="5A8071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1877</TotalTime>
  <Words>592</Words>
  <Application>Microsoft Office PowerPoint</Application>
  <PresentationFormat>Widescreen</PresentationFormat>
  <Paragraphs>42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Calibri</vt:lpstr>
      <vt:lpstr>Gill Sans MT</vt:lpstr>
      <vt:lpstr>Wingdings 2</vt:lpstr>
      <vt:lpstr>DividendVTI</vt:lpstr>
      <vt:lpstr>What is it really?  Do I really need it?</vt:lpstr>
      <vt:lpstr>Gentleness/meekness defined</vt:lpstr>
      <vt:lpstr>Examples of gentleness/meekness</vt:lpstr>
      <vt:lpstr>Examples of gentleness/meekness</vt:lpstr>
      <vt:lpstr>Examples of gentleness/meekness</vt:lpstr>
      <vt:lpstr>Examples of gentleness/meekness</vt:lpstr>
      <vt:lpstr>Gentleness is needed in my life to…</vt:lpstr>
      <vt:lpstr>Gentleness needed in my life when…</vt:lpstr>
      <vt:lpstr>Gentleness is needed in my life when suffering for righteousness sake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it really?</dc:title>
  <dc:creator>West End</dc:creator>
  <cp:lastModifiedBy>christian miller</cp:lastModifiedBy>
  <cp:revision>20</cp:revision>
  <cp:lastPrinted>2021-03-20T19:47:59Z</cp:lastPrinted>
  <dcterms:created xsi:type="dcterms:W3CDTF">2021-03-15T18:30:35Z</dcterms:created>
  <dcterms:modified xsi:type="dcterms:W3CDTF">2021-03-20T21:35:47Z</dcterms:modified>
</cp:coreProperties>
</file>