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1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10:17 – 22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…</a:t>
            </a:r>
            <a:r>
              <a:rPr lang="en-US" dirty="0"/>
              <a:t>one came running, knelt before Him,…”</a:t>
            </a:r>
          </a:p>
          <a:p>
            <a:pPr lvl="1"/>
            <a:r>
              <a:rPr lang="en-US" sz="2200" dirty="0"/>
              <a:t>Kneeling is a sign of humbleness and generally implied the person was seeking something</a:t>
            </a:r>
          </a:p>
          <a:p>
            <a:pPr lvl="1"/>
            <a:r>
              <a:rPr lang="en-US" sz="2200" dirty="0"/>
              <a:t>This man recognized the superiority of Jesus and was trying to show Him the proper honor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545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17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654969"/>
          </a:xfrm>
        </p:spPr>
        <p:txBody>
          <a:bodyPr>
            <a:no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…</a:t>
            </a:r>
            <a:r>
              <a:rPr lang="en-US" sz="2000" dirty="0"/>
              <a:t>“Good Teacher, what shall I do that I may inherit eternal life?”</a:t>
            </a:r>
          </a:p>
          <a:p>
            <a:pPr lvl="1"/>
            <a:r>
              <a:rPr lang="en-US" sz="1800" dirty="0"/>
              <a:t>The term good teacher was never used for Rabbi’s during this time because it implied sinlessness, and complete goodness</a:t>
            </a:r>
          </a:p>
          <a:p>
            <a:pPr lvl="1"/>
            <a:r>
              <a:rPr lang="en-US" sz="1800" dirty="0"/>
              <a:t>The man appeared to believe that there was some good deed he could deed he could perform guaranteeing eternal life</a:t>
            </a:r>
          </a:p>
          <a:p>
            <a:pPr lvl="1"/>
            <a:r>
              <a:rPr lang="en-US" sz="1800" dirty="0"/>
              <a:t>His question appears sincere as he approaches Jesus in a respectful manner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18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806096"/>
          </a:xfrm>
        </p:spPr>
        <p:txBody>
          <a:bodyPr>
            <a:noAutofit/>
          </a:bodyPr>
          <a:lstStyle/>
          <a:p>
            <a:r>
              <a:rPr lang="en-US" sz="1900" dirty="0"/>
              <a:t>“</a:t>
            </a:r>
            <a:r>
              <a:rPr lang="en-US" sz="1900" baseline="30000" dirty="0"/>
              <a:t>18 </a:t>
            </a:r>
            <a:r>
              <a:rPr lang="en-US" sz="1900" dirty="0"/>
              <a:t>So Jesus said to him, “Why do you call Me good? No one </a:t>
            </a:r>
            <a:r>
              <a:rPr lang="en-US" sz="1900" i="1" dirty="0"/>
              <a:t>is</a:t>
            </a:r>
            <a:r>
              <a:rPr lang="en-US" sz="1900" dirty="0"/>
              <a:t> good but One, </a:t>
            </a:r>
            <a:r>
              <a:rPr lang="en-US" sz="1900" i="1" dirty="0"/>
              <a:t>that is,</a:t>
            </a:r>
            <a:r>
              <a:rPr lang="en-US" sz="1900" dirty="0"/>
              <a:t> God.”</a:t>
            </a:r>
          </a:p>
          <a:p>
            <a:pPr lvl="1"/>
            <a:r>
              <a:rPr lang="en-US" sz="1800" dirty="0"/>
              <a:t>This question probably surprised the man and was not the response he was expecting</a:t>
            </a:r>
          </a:p>
          <a:p>
            <a:pPr lvl="1"/>
            <a:r>
              <a:rPr lang="en-US" sz="1800" dirty="0"/>
              <a:t>Jesus is trying to place the focus on God and not the good deeds the man  believed he had accomplished</a:t>
            </a:r>
          </a:p>
          <a:p>
            <a:pPr lvl="1"/>
            <a:r>
              <a:rPr lang="en-US" sz="1800" dirty="0"/>
              <a:t>Jesus does not deny His goodness, He was simply trying to get the man to consider the implication of what the man was saying when he addressed Him as good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781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Verses 19 - 20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806096"/>
          </a:xfrm>
        </p:spPr>
        <p:txBody>
          <a:bodyPr>
            <a:no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19 </a:t>
            </a:r>
            <a:r>
              <a:rPr lang="en-US" sz="2000" dirty="0"/>
              <a:t>You know the commandments…”</a:t>
            </a:r>
          </a:p>
          <a:p>
            <a:pPr lvl="1"/>
            <a:r>
              <a:rPr lang="en-US" sz="1800" dirty="0"/>
              <a:t>Jesus knows that being a Jew, this man would know/be familiar with the commandments</a:t>
            </a:r>
          </a:p>
          <a:p>
            <a:pPr lvl="1"/>
            <a:r>
              <a:rPr lang="en-US" sz="1800" dirty="0"/>
              <a:t>All of these things Jesus lists would be considered pure, just and “good”</a:t>
            </a:r>
          </a:p>
          <a:p>
            <a:r>
              <a:rPr lang="en-US" sz="2000" dirty="0"/>
              <a:t>“…all these things I have kept from my youth.”</a:t>
            </a:r>
          </a:p>
          <a:p>
            <a:pPr lvl="1"/>
            <a:r>
              <a:rPr lang="en-US" sz="1800" dirty="0"/>
              <a:t>Clearly this man has externally lived a very moral life… was this enough…what more mut he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69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806096"/>
          </a:xfrm>
        </p:spPr>
        <p:txBody>
          <a:bodyPr>
            <a:no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21 </a:t>
            </a:r>
            <a:r>
              <a:rPr lang="en-US" sz="2200" dirty="0"/>
              <a:t>Then Jesus, looking at him, loved him,…”</a:t>
            </a:r>
          </a:p>
          <a:p>
            <a:pPr lvl="1"/>
            <a:r>
              <a:rPr lang="en-US" dirty="0"/>
              <a:t>Jesus feels compassion for this man who was truly seeking truth but completely misunderstood the idea of what represents “goodness” in the eyes of God</a:t>
            </a:r>
          </a:p>
          <a:p>
            <a:r>
              <a:rPr lang="en-US" sz="2200" dirty="0"/>
              <a:t>“…“One thing you lack…”</a:t>
            </a:r>
          </a:p>
          <a:p>
            <a:pPr lvl="1"/>
            <a:r>
              <a:rPr lang="en-US" dirty="0"/>
              <a:t>Jesus does not challenge the man’s fulfilling of the commandments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2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806096"/>
          </a:xfrm>
        </p:spPr>
        <p:txBody>
          <a:bodyPr>
            <a:noAutofit/>
          </a:bodyPr>
          <a:lstStyle/>
          <a:p>
            <a:r>
              <a:rPr lang="en-US" sz="2000" dirty="0"/>
              <a:t>“Go your way, sell whatever you have and give to the poor, and you will have treasure in heaven;…”</a:t>
            </a:r>
          </a:p>
          <a:p>
            <a:pPr lvl="1"/>
            <a:r>
              <a:rPr lang="en-US" sz="1800" dirty="0"/>
              <a:t>Why this command?</a:t>
            </a:r>
          </a:p>
          <a:p>
            <a:pPr lvl="1"/>
            <a:r>
              <a:rPr lang="en-US" sz="1800" dirty="0"/>
              <a:t>Jesus is not making philanthropy or poverty a matter of salvation… he is trying to get at the heart of this man</a:t>
            </a:r>
          </a:p>
          <a:p>
            <a:pPr lvl="1"/>
            <a:r>
              <a:rPr lang="en-US" sz="1800" dirty="0"/>
              <a:t>This man had probably gone through life believing he has tried to please God and that he clearly has as his riches are indication of God’s approval of him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22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806096"/>
          </a:xfrm>
        </p:spPr>
        <p:txBody>
          <a:bodyPr>
            <a:no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22 </a:t>
            </a:r>
            <a:r>
              <a:rPr lang="en-US" sz="2200" dirty="0"/>
              <a:t>But he was sad at this word, and went away sorrowful, for he had great possessions.</a:t>
            </a:r>
          </a:p>
          <a:p>
            <a:pPr lvl="1"/>
            <a:r>
              <a:rPr lang="en-US" dirty="0"/>
              <a:t>The eagerness he has upon approaching Jesus has now turned to sadness and sorrow</a:t>
            </a:r>
          </a:p>
          <a:p>
            <a:pPr lvl="1"/>
            <a:r>
              <a:rPr lang="en-US" dirty="0"/>
              <a:t>He felt the thing he desired was beyond his reach</a:t>
            </a:r>
          </a:p>
          <a:p>
            <a:pPr lvl="1"/>
            <a:r>
              <a:rPr lang="en-US" dirty="0"/>
              <a:t>The price to pay for the eternal life he was seeking just too great in his mind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59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22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806096"/>
          </a:xfrm>
        </p:spPr>
        <p:txBody>
          <a:bodyPr>
            <a:noAutofit/>
          </a:bodyPr>
          <a:lstStyle/>
          <a:p>
            <a:r>
              <a:rPr lang="en-US" sz="2200" dirty="0"/>
              <a:t>“</a:t>
            </a:r>
            <a:r>
              <a:rPr lang="en-US" sz="2200" baseline="30000" dirty="0"/>
              <a:t>22 </a:t>
            </a:r>
            <a:r>
              <a:rPr lang="en-US" sz="2200" dirty="0"/>
              <a:t>But he was sad at this word, and went away sorrowful, for he had great possessions.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 Graham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Scroggie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- “He wanted God, but not at the cost of his gold; he wanted life, but not at the expense of luxury; he was willing to serve, but not to sacrifice.”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What a sad conclusion to this encounter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0AF13-0808-4DA3-A83C-BEED3A81D1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" b="2511"/>
          <a:stretch/>
        </p:blipFill>
        <p:spPr>
          <a:xfrm>
            <a:off x="1199409" y="1250696"/>
            <a:ext cx="4286990" cy="40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14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560</Words>
  <Application>Microsoft Office PowerPoint</Application>
  <PresentationFormat>Widescreen</PresentationFormat>
  <Paragraphs>44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PowerPoint Presentation</vt:lpstr>
      <vt:lpstr>Verse 17 </vt:lpstr>
      <vt:lpstr>Verse 17 </vt:lpstr>
      <vt:lpstr>Verse 18 </vt:lpstr>
      <vt:lpstr>Verses 19 - 20 </vt:lpstr>
      <vt:lpstr>Verse 21 </vt:lpstr>
      <vt:lpstr>Verse 21 </vt:lpstr>
      <vt:lpstr>Verse 22 </vt:lpstr>
      <vt:lpstr>Verse 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179</cp:revision>
  <dcterms:created xsi:type="dcterms:W3CDTF">2020-11-10T04:37:52Z</dcterms:created>
  <dcterms:modified xsi:type="dcterms:W3CDTF">2021-03-24T22:44:32Z</dcterms:modified>
</cp:coreProperties>
</file>