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13"/>
  </p:notesMasterIdLst>
  <p:handoutMasterIdLst>
    <p:handoutMasterId r:id="rId14"/>
  </p:handout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119B01-18DE-48DB-9CC4-48457650F4E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9BE5B586-73CD-41C3-82BB-664A1CA2EAD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EC0E6F-6F61-4359-84BB-42151C670C58}" type="datetimeFigureOut">
              <a:rPr lang="en-US" smtClean="0"/>
              <a:t>4/3/2021</a:t>
            </a:fld>
            <a:endParaRPr lang="en-US"/>
          </a:p>
        </p:txBody>
      </p:sp>
      <p:sp>
        <p:nvSpPr>
          <p:cNvPr id="4" name="Footer Placeholder 3">
            <a:extLst>
              <a:ext uri="{FF2B5EF4-FFF2-40B4-BE49-F238E27FC236}">
                <a16:creationId xmlns:a16="http://schemas.microsoft.com/office/drawing/2014/main" id="{32C7E348-92B3-4DD0-BFC9-A744D115BD5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A95FBF-E300-46D9-828F-D3274D9C094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886CC6A-5B45-4D48-9DD1-BCEE97A545A0}" type="slidenum">
              <a:rPr lang="en-US" smtClean="0"/>
              <a:t>‹#›</a:t>
            </a:fld>
            <a:endParaRPr lang="en-US"/>
          </a:p>
        </p:txBody>
      </p:sp>
    </p:spTree>
    <p:extLst>
      <p:ext uri="{BB962C8B-B14F-4D97-AF65-F5344CB8AC3E}">
        <p14:creationId xmlns:p14="http://schemas.microsoft.com/office/powerpoint/2010/main" val="37508805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37833F-F354-4BC4-913E-0B03B1D5641A}" type="datetimeFigureOut">
              <a:rPr lang="en-US" smtClean="0"/>
              <a:t>4/3/2021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D21DE5-8CC3-45C6-90FA-7ED19C9D14E9}" type="slidenum">
              <a:rPr lang="en-US" smtClean="0"/>
              <a:t>‹#›</a:t>
            </a:fld>
            <a:endParaRPr lang="en-US"/>
          </a:p>
        </p:txBody>
      </p:sp>
    </p:spTree>
    <p:extLst>
      <p:ext uri="{BB962C8B-B14F-4D97-AF65-F5344CB8AC3E}">
        <p14:creationId xmlns:p14="http://schemas.microsoft.com/office/powerpoint/2010/main" val="77979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4/3/2021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6865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7396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4/3/2021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7773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7171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9221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8207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78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2946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007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45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4/3/2021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702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4/3/2021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5906439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34" r:id="rId6"/>
    <p:sldLayoutId id="2147483830" r:id="rId7"/>
    <p:sldLayoutId id="2147483831" r:id="rId8"/>
    <p:sldLayoutId id="2147483832" r:id="rId9"/>
    <p:sldLayoutId id="2147483833" r:id="rId10"/>
    <p:sldLayoutId id="2147483835"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E3E64-868F-4D71-BE73-38D0B5482F10}"/>
              </a:ext>
            </a:extLst>
          </p:cNvPr>
          <p:cNvSpPr>
            <a:spLocks noGrp="1"/>
          </p:cNvSpPr>
          <p:nvPr>
            <p:ph type="ctrTitle"/>
          </p:nvPr>
        </p:nvSpPr>
        <p:spPr>
          <a:xfrm>
            <a:off x="960120" y="640081"/>
            <a:ext cx="5913098" cy="3812102"/>
          </a:xfrm>
        </p:spPr>
        <p:txBody>
          <a:bodyPr anchor="b">
            <a:normAutofit/>
          </a:bodyPr>
          <a:lstStyle/>
          <a:p>
            <a:pPr algn="l"/>
            <a:r>
              <a:rPr lang="en-US" dirty="0">
                <a:solidFill>
                  <a:schemeClr val="bg1"/>
                </a:solidFill>
              </a:rPr>
              <a:t>What if Christ had not risen?</a:t>
            </a:r>
          </a:p>
        </p:txBody>
      </p:sp>
      <p:sp>
        <p:nvSpPr>
          <p:cNvPr id="3" name="Subtitle 2">
            <a:extLst>
              <a:ext uri="{FF2B5EF4-FFF2-40B4-BE49-F238E27FC236}">
                <a16:creationId xmlns:a16="http://schemas.microsoft.com/office/drawing/2014/main" id="{B61BA54D-1691-4B9B-BB93-473D6E338271}"/>
              </a:ext>
            </a:extLst>
          </p:cNvPr>
          <p:cNvSpPr>
            <a:spLocks noGrp="1"/>
          </p:cNvSpPr>
          <p:nvPr>
            <p:ph type="subTitle" idx="1"/>
          </p:nvPr>
        </p:nvSpPr>
        <p:spPr>
          <a:xfrm>
            <a:off x="960119" y="4646030"/>
            <a:ext cx="5922084" cy="1344868"/>
          </a:xfrm>
        </p:spPr>
        <p:txBody>
          <a:bodyPr anchor="t">
            <a:normAutofit/>
          </a:bodyPr>
          <a:lstStyle/>
          <a:p>
            <a:pPr algn="l"/>
            <a:r>
              <a:rPr lang="en-US" dirty="0"/>
              <a:t>1 Cor 15:12-19, 1-8</a:t>
            </a:r>
          </a:p>
        </p:txBody>
      </p:sp>
      <p:pic>
        <p:nvPicPr>
          <p:cNvPr id="8" name="Picture 7" descr="A picture containing clipart&#10;&#10;Description automatically generated">
            <a:extLst>
              <a:ext uri="{FF2B5EF4-FFF2-40B4-BE49-F238E27FC236}">
                <a16:creationId xmlns:a16="http://schemas.microsoft.com/office/drawing/2014/main" id="{7AD69A23-5407-45DA-ABE7-DB412305B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122" y="1390412"/>
            <a:ext cx="3368887" cy="3850156"/>
          </a:xfrm>
          <a:prstGeom prst="rect">
            <a:avLst/>
          </a:prstGeom>
        </p:spPr>
      </p:pic>
    </p:spTree>
    <p:extLst>
      <p:ext uri="{BB962C8B-B14F-4D97-AF65-F5344CB8AC3E}">
        <p14:creationId xmlns:p14="http://schemas.microsoft.com/office/powerpoint/2010/main" val="221455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 name="Rectangle 69">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71">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600"/>
              <a:t>What if Christ had not risen?</a:t>
            </a:r>
            <a:br>
              <a:rPr lang="en-US" sz="5600"/>
            </a:br>
            <a:r>
              <a:rPr lang="en-US" sz="5600"/>
              <a:t>We are most pitiable</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784143"/>
            <a:ext cx="5782586" cy="3433031"/>
          </a:xfrm>
        </p:spPr>
        <p:txBody>
          <a:bodyPr anchor="t">
            <a:normAutofit/>
          </a:bodyPr>
          <a:lstStyle/>
          <a:p>
            <a:r>
              <a:rPr lang="en-US" b="1" dirty="0"/>
              <a:t>1 Corinthians 15:19 New King James Version (NKJV)</a:t>
            </a:r>
          </a:p>
          <a:p>
            <a:r>
              <a:rPr lang="en-US" baseline="30000" dirty="0"/>
              <a:t>19 </a:t>
            </a:r>
            <a:r>
              <a:rPr lang="en-US" dirty="0"/>
              <a:t>If in this life only we have hope in Christ, we are of all men the most pitiable.</a:t>
            </a:r>
          </a:p>
          <a:p>
            <a:endParaRPr lang="en-US" dirty="0"/>
          </a:p>
          <a:p>
            <a:endParaRPr lang="en-US" dirty="0"/>
          </a:p>
        </p:txBody>
      </p:sp>
      <p:pic>
        <p:nvPicPr>
          <p:cNvPr id="9" name="Picture 8" descr="A picture containing text, clipart&#10;&#10;Description automatically generated">
            <a:extLst>
              <a:ext uri="{FF2B5EF4-FFF2-40B4-BE49-F238E27FC236}">
                <a16:creationId xmlns:a16="http://schemas.microsoft.com/office/drawing/2014/main" id="{79184CB0-1E58-4587-9AD8-94DD25F4C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706" y="2521966"/>
            <a:ext cx="5197503" cy="3957383"/>
          </a:xfrm>
          <a:prstGeom prst="rect">
            <a:avLst/>
          </a:prstGeom>
        </p:spPr>
      </p:pic>
    </p:spTree>
    <p:extLst>
      <p:ext uri="{BB962C8B-B14F-4D97-AF65-F5344CB8AC3E}">
        <p14:creationId xmlns:p14="http://schemas.microsoft.com/office/powerpoint/2010/main" val="62688478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 name="Rectangle 72">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74">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600" dirty="0"/>
              <a:t>The good news is Christ did rise from the grave</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784143"/>
            <a:ext cx="5782586" cy="3433031"/>
          </a:xfrm>
        </p:spPr>
        <p:txBody>
          <a:bodyPr anchor="t">
            <a:normAutofit/>
          </a:bodyPr>
          <a:lstStyle/>
          <a:p>
            <a:endParaRPr lang="en-US" dirty="0"/>
          </a:p>
          <a:p>
            <a:endParaRPr lang="en-US" dirty="0"/>
          </a:p>
        </p:txBody>
      </p:sp>
      <p:pic>
        <p:nvPicPr>
          <p:cNvPr id="7" name="Picture 6">
            <a:extLst>
              <a:ext uri="{FF2B5EF4-FFF2-40B4-BE49-F238E27FC236}">
                <a16:creationId xmlns:a16="http://schemas.microsoft.com/office/drawing/2014/main" id="{85B3FFB5-8E60-408D-A94E-EEE60BBD5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5" y="2582803"/>
            <a:ext cx="6370205" cy="4099728"/>
          </a:xfrm>
          <a:prstGeom prst="rect">
            <a:avLst/>
          </a:prstGeom>
        </p:spPr>
      </p:pic>
      <p:pic>
        <p:nvPicPr>
          <p:cNvPr id="10" name="Picture 9" descr="Text&#10;&#10;Description automatically generated">
            <a:extLst>
              <a:ext uri="{FF2B5EF4-FFF2-40B4-BE49-F238E27FC236}">
                <a16:creationId xmlns:a16="http://schemas.microsoft.com/office/drawing/2014/main" id="{5974D1A4-A5E2-4D66-A1C0-131DD9F54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382" y="2543148"/>
            <a:ext cx="5022583" cy="4099728"/>
          </a:xfrm>
          <a:prstGeom prst="rect">
            <a:avLst/>
          </a:prstGeom>
        </p:spPr>
      </p:pic>
    </p:spTree>
    <p:extLst>
      <p:ext uri="{BB962C8B-B14F-4D97-AF65-F5344CB8AC3E}">
        <p14:creationId xmlns:p14="http://schemas.microsoft.com/office/powerpoint/2010/main" val="33952007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44" name="Picture 8">
            <a:extLst>
              <a:ext uri="{FF2B5EF4-FFF2-40B4-BE49-F238E27FC236}">
                <a16:creationId xmlns:a16="http://schemas.microsoft.com/office/drawing/2014/main" id="{DC38F30B-E773-4C16-9246-50A852E02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03" t="6950" r="3703" b="25034"/>
          <a:stretch>
            <a:fillRect/>
          </a:stretch>
        </p:blipFill>
        <p:spPr bwMode="auto">
          <a:xfrm>
            <a:off x="6019798" y="3352800"/>
            <a:ext cx="464820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a:extLst>
              <a:ext uri="{FF2B5EF4-FFF2-40B4-BE49-F238E27FC236}">
                <a16:creationId xmlns:a16="http://schemas.microsoft.com/office/drawing/2014/main" id="{FEA2BBE4-F16F-4A26-9B60-6FBA6C7BE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2291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a:extLst>
              <a:ext uri="{FF2B5EF4-FFF2-40B4-BE49-F238E27FC236}">
                <a16:creationId xmlns:a16="http://schemas.microsoft.com/office/drawing/2014/main" id="{B30A4BA2-CB4F-4DDD-8B77-63FD922E1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2743200" cy="1703388"/>
          </a:xfrm>
          <a:prstGeom prst="rect">
            <a:avLst/>
          </a:prstGeom>
          <a:noFill/>
          <a:extLst>
            <a:ext uri="{909E8E84-426E-40DD-AFC4-6F175D3DCCD1}">
              <a14:hiddenFill xmlns:a14="http://schemas.microsoft.com/office/drawing/2010/main">
                <a:solidFill>
                  <a:srgbClr val="FFFFFF"/>
                </a:solidFill>
              </a14:hiddenFill>
            </a:ext>
          </a:extLst>
        </p:spPr>
      </p:pic>
      <p:sp>
        <p:nvSpPr>
          <p:cNvPr id="65543" name="Rectangle 7">
            <a:extLst>
              <a:ext uri="{FF2B5EF4-FFF2-40B4-BE49-F238E27FC236}">
                <a16:creationId xmlns:a16="http://schemas.microsoft.com/office/drawing/2014/main" id="{8B0E8AA4-E73D-434A-9B11-05FEEE50E23C}"/>
              </a:ext>
            </a:extLst>
          </p:cNvPr>
          <p:cNvSpPr>
            <a:spLocks noChangeArrowheads="1"/>
          </p:cNvSpPr>
          <p:nvPr/>
        </p:nvSpPr>
        <p:spPr bwMode="auto">
          <a:xfrm>
            <a:off x="6019800" y="0"/>
            <a:ext cx="464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457200" fontAlgn="base">
              <a:spcBef>
                <a:spcPct val="0"/>
              </a:spcBef>
              <a:spcAft>
                <a:spcPct val="0"/>
              </a:spcAft>
              <a:defRPr sz="2400">
                <a:solidFill>
                  <a:schemeClr val="tx1"/>
                </a:solidFill>
                <a:latin typeface="Arial" panose="020B0604020202020204" pitchFamily="34" charset="0"/>
              </a:defRPr>
            </a:lvl6pPr>
            <a:lvl7pPr marL="914400" fontAlgn="base">
              <a:spcBef>
                <a:spcPct val="0"/>
              </a:spcBef>
              <a:spcAft>
                <a:spcPct val="0"/>
              </a:spcAft>
              <a:defRPr sz="2400">
                <a:solidFill>
                  <a:schemeClr val="tx1"/>
                </a:solidFill>
                <a:latin typeface="Arial" panose="020B0604020202020204" pitchFamily="34" charset="0"/>
              </a:defRPr>
            </a:lvl7pPr>
            <a:lvl8pPr marL="1371600" fontAlgn="base">
              <a:spcBef>
                <a:spcPct val="0"/>
              </a:spcBef>
              <a:spcAft>
                <a:spcPct val="0"/>
              </a:spcAft>
              <a:defRPr sz="2400">
                <a:solidFill>
                  <a:schemeClr val="tx1"/>
                </a:solidFill>
                <a:latin typeface="Arial" panose="020B0604020202020204" pitchFamily="34" charset="0"/>
              </a:defRPr>
            </a:lvl8pPr>
            <a:lvl9pPr marL="1828800" fontAlgn="base">
              <a:spcBef>
                <a:spcPct val="0"/>
              </a:spcBef>
              <a:spcAft>
                <a:spcPct val="0"/>
              </a:spcAft>
              <a:defRPr sz="2400">
                <a:solidFill>
                  <a:schemeClr val="tx1"/>
                </a:solidFill>
                <a:latin typeface="Arial" panose="020B0604020202020204" pitchFamily="34" charset="0"/>
              </a:defRPr>
            </a:lvl9pPr>
          </a:lstStyle>
          <a:p>
            <a:pPr algn="ctr"/>
            <a:r>
              <a:rPr lang="en-US" altLang="en-US" sz="3200" b="1">
                <a:solidFill>
                  <a:srgbClr val="800000"/>
                </a:solidFill>
                <a:cs typeface="Times New Roman" panose="02020603050405020304" pitchFamily="18" charset="0"/>
              </a:rPr>
              <a:t>June 18, 1815 </a:t>
            </a:r>
          </a:p>
          <a:p>
            <a:pPr algn="ctr"/>
            <a:r>
              <a:rPr lang="en-US" altLang="en-US" sz="3200" b="1">
                <a:solidFill>
                  <a:srgbClr val="800000"/>
                </a:solidFill>
                <a:cs typeface="Times New Roman" panose="02020603050405020304" pitchFamily="18" charset="0"/>
              </a:rPr>
              <a:t>the Battle of Waterloo </a:t>
            </a:r>
          </a:p>
        </p:txBody>
      </p:sp>
      <p:sp>
        <p:nvSpPr>
          <p:cNvPr id="65538" name="Rectangle 2">
            <a:extLst>
              <a:ext uri="{FF2B5EF4-FFF2-40B4-BE49-F238E27FC236}">
                <a16:creationId xmlns:a16="http://schemas.microsoft.com/office/drawing/2014/main" id="{0D141C90-252B-4F51-B215-F279EDBE5B04}"/>
              </a:ext>
            </a:extLst>
          </p:cNvPr>
          <p:cNvSpPr>
            <a:spLocks noGrp="1" noChangeArrowheads="1"/>
          </p:cNvSpPr>
          <p:nvPr>
            <p:ph type="title" idx="4294967295"/>
          </p:nvPr>
        </p:nvSpPr>
        <p:spPr>
          <a:xfrm>
            <a:off x="1524000" y="1759913"/>
            <a:ext cx="9144000" cy="1600200"/>
          </a:xfrm>
        </p:spPr>
        <p:txBody>
          <a:bodyPr>
            <a:normAutofit fontScale="90000"/>
          </a:bodyPr>
          <a:lstStyle/>
          <a:p>
            <a:pPr algn="ctr"/>
            <a:r>
              <a:rPr lang="en-US" altLang="en-US" b="1" dirty="0">
                <a:solidFill>
                  <a:schemeClr val="tx1"/>
                </a:solidFill>
                <a:cs typeface="Times New Roman" panose="02020603050405020304" pitchFamily="18" charset="0"/>
              </a:rPr>
              <a:t>W - E - L - L - I - N - G - T - O - N -  - D - E - F - E - A - T - E - D -</a:t>
            </a:r>
            <a:r>
              <a:rPr lang="en-US" altLang="en-US" b="1" dirty="0">
                <a:solidFill>
                  <a:schemeClr val="tx1"/>
                </a:solidFill>
              </a:rPr>
              <a:t> </a:t>
            </a:r>
          </a:p>
        </p:txBody>
      </p:sp>
      <p:sp>
        <p:nvSpPr>
          <p:cNvPr id="65542" name="Rectangle 6">
            <a:extLst>
              <a:ext uri="{FF2B5EF4-FFF2-40B4-BE49-F238E27FC236}">
                <a16:creationId xmlns:a16="http://schemas.microsoft.com/office/drawing/2014/main" id="{2AAE782F-F629-4954-811A-FF366D150FE0}"/>
              </a:ext>
            </a:extLst>
          </p:cNvPr>
          <p:cNvSpPr>
            <a:spLocks noChangeArrowheads="1"/>
          </p:cNvSpPr>
          <p:nvPr/>
        </p:nvSpPr>
        <p:spPr bwMode="auto">
          <a:xfrm>
            <a:off x="1905000" y="5090775"/>
            <a:ext cx="4648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457200" fontAlgn="base">
              <a:spcBef>
                <a:spcPct val="0"/>
              </a:spcBef>
              <a:spcAft>
                <a:spcPct val="0"/>
              </a:spcAft>
              <a:defRPr sz="2400">
                <a:solidFill>
                  <a:schemeClr val="tx1"/>
                </a:solidFill>
                <a:latin typeface="Arial" panose="020B0604020202020204" pitchFamily="34" charset="0"/>
              </a:defRPr>
            </a:lvl6pPr>
            <a:lvl7pPr marL="914400" fontAlgn="base">
              <a:spcBef>
                <a:spcPct val="0"/>
              </a:spcBef>
              <a:spcAft>
                <a:spcPct val="0"/>
              </a:spcAft>
              <a:defRPr sz="2400">
                <a:solidFill>
                  <a:schemeClr val="tx1"/>
                </a:solidFill>
                <a:latin typeface="Arial" panose="020B0604020202020204" pitchFamily="34" charset="0"/>
              </a:defRPr>
            </a:lvl7pPr>
            <a:lvl8pPr marL="1371600" fontAlgn="base">
              <a:spcBef>
                <a:spcPct val="0"/>
              </a:spcBef>
              <a:spcAft>
                <a:spcPct val="0"/>
              </a:spcAft>
              <a:defRPr sz="2400">
                <a:solidFill>
                  <a:schemeClr val="tx1"/>
                </a:solidFill>
                <a:latin typeface="Arial" panose="020B0604020202020204" pitchFamily="34" charset="0"/>
              </a:defRPr>
            </a:lvl8pPr>
            <a:lvl9pPr marL="1828800" fontAlgn="base">
              <a:spcBef>
                <a:spcPct val="0"/>
              </a:spcBef>
              <a:spcAft>
                <a:spcPct val="0"/>
              </a:spcAft>
              <a:defRPr sz="2400">
                <a:solidFill>
                  <a:schemeClr val="tx1"/>
                </a:solidFill>
                <a:latin typeface="Arial" panose="020B0604020202020204" pitchFamily="34" charset="0"/>
              </a:defRPr>
            </a:lvl9pPr>
          </a:lstStyle>
          <a:p>
            <a:pPr algn="ctr"/>
            <a:r>
              <a:rPr lang="en-US" altLang="en-US" sz="4400" b="1" dirty="0">
                <a:solidFill>
                  <a:schemeClr val="tx2"/>
                </a:solidFill>
                <a:cs typeface="Times New Roman" panose="02020603050405020304" pitchFamily="18" charset="0"/>
              </a:rPr>
              <a:t> - T - H - E - - - </a:t>
            </a:r>
          </a:p>
          <a:p>
            <a:pPr algn="ctr"/>
            <a:r>
              <a:rPr lang="en-US" altLang="en-US" sz="4400" b="1" dirty="0">
                <a:solidFill>
                  <a:schemeClr val="tx2"/>
                </a:solidFill>
                <a:cs typeface="Times New Roman" panose="02020603050405020304" pitchFamily="18" charset="0"/>
              </a:rPr>
              <a:t>E - N - E - M – Y-</a:t>
            </a:r>
            <a:r>
              <a:rPr lang="en-US" altLang="en-US" sz="4400" b="1" dirty="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5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8" fill="hold" nodeType="clickEffect">
                                  <p:stCondLst>
                                    <p:cond delay="0"/>
                                  </p:stCondLst>
                                  <p:childTnLst>
                                    <p:set>
                                      <p:cBhvr>
                                        <p:cTn id="10" dur="1" fill="hold">
                                          <p:stCondLst>
                                            <p:cond delay="0"/>
                                          </p:stCondLst>
                                        </p:cTn>
                                        <p:tgtEl>
                                          <p:spTgt spid="65544"/>
                                        </p:tgtEl>
                                        <p:attrNameLst>
                                          <p:attrName>style.visibility</p:attrName>
                                        </p:attrNameLst>
                                      </p:cBhvr>
                                      <p:to>
                                        <p:strVal val="visible"/>
                                      </p:to>
                                    </p:set>
                                    <p:anim calcmode="lin" valueType="num">
                                      <p:cBhvr additive="base">
                                        <p:cTn id="11" dur="5000" fill="hold"/>
                                        <p:tgtEl>
                                          <p:spTgt spid="65544"/>
                                        </p:tgtEl>
                                        <p:attrNameLst>
                                          <p:attrName>ppt_x</p:attrName>
                                        </p:attrNameLst>
                                      </p:cBhvr>
                                      <p:tavLst>
                                        <p:tav tm="0">
                                          <p:val>
                                            <p:strVal val="0-#ppt_w/2"/>
                                          </p:val>
                                        </p:tav>
                                        <p:tav tm="100000">
                                          <p:val>
                                            <p:strVal val="#ppt_x"/>
                                          </p:val>
                                        </p:tav>
                                      </p:tavLst>
                                    </p:anim>
                                    <p:anim calcmode="lin" valueType="num">
                                      <p:cBhvr additive="base">
                                        <p:cTn id="12" dur="5000" fill="hold"/>
                                        <p:tgtEl>
                                          <p:spTgt spid="6554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4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600" dirty="0"/>
              <a:t>What if Christ had not risen?</a:t>
            </a:r>
            <a:br>
              <a:rPr lang="en-US" sz="5600" dirty="0"/>
            </a:br>
            <a:r>
              <a:rPr lang="en-US" sz="5600" dirty="0"/>
              <a:t>He would be a liar</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587752"/>
            <a:ext cx="5869303" cy="4094402"/>
          </a:xfrm>
        </p:spPr>
        <p:txBody>
          <a:bodyPr>
            <a:normAutofit lnSpcReduction="10000"/>
          </a:bodyPr>
          <a:lstStyle/>
          <a:p>
            <a:pPr>
              <a:lnSpc>
                <a:spcPct val="91000"/>
              </a:lnSpc>
            </a:pPr>
            <a:r>
              <a:rPr lang="en-US" sz="2000" b="1" dirty="0"/>
              <a:t>Matthew 12:40 New King James Version (NKJV)</a:t>
            </a:r>
          </a:p>
          <a:p>
            <a:pPr>
              <a:lnSpc>
                <a:spcPct val="91000"/>
              </a:lnSpc>
            </a:pPr>
            <a:r>
              <a:rPr lang="en-US" sz="2000" baseline="30000" dirty="0"/>
              <a:t>40 </a:t>
            </a:r>
            <a:r>
              <a:rPr lang="en-US" sz="2000" dirty="0"/>
              <a:t>For as Jonah was three days and three nights in the belly of the great fish, so will the Son of Man be three days and three nights in the heart of the earth. </a:t>
            </a:r>
          </a:p>
          <a:p>
            <a:pPr>
              <a:lnSpc>
                <a:spcPct val="91000"/>
              </a:lnSpc>
            </a:pPr>
            <a:endParaRPr lang="en-US" sz="2000" dirty="0"/>
          </a:p>
          <a:p>
            <a:pPr>
              <a:lnSpc>
                <a:spcPct val="91000"/>
              </a:lnSpc>
            </a:pPr>
            <a:r>
              <a:rPr lang="en-US" sz="2000" b="1" dirty="0"/>
              <a:t>Matthew 16:21 New King James Version (NKJV)</a:t>
            </a:r>
          </a:p>
          <a:p>
            <a:pPr>
              <a:lnSpc>
                <a:spcPct val="91000"/>
              </a:lnSpc>
            </a:pPr>
            <a:r>
              <a:rPr lang="en-US" sz="2000" baseline="30000" dirty="0"/>
              <a:t>21 </a:t>
            </a:r>
            <a:r>
              <a:rPr lang="en-US" sz="2000" dirty="0"/>
              <a:t>From that time Jesus began to show to His disciples that He must go to Jerusalem, and suffer many things from the elders and chief priests and scribes, and be killed, and be raised the third day.</a:t>
            </a:r>
          </a:p>
          <a:p>
            <a:pPr>
              <a:lnSpc>
                <a:spcPct val="91000"/>
              </a:lnSpc>
            </a:pPr>
            <a:endParaRPr lang="en-US" sz="1800" dirty="0"/>
          </a:p>
        </p:txBody>
      </p:sp>
      <p:pic>
        <p:nvPicPr>
          <p:cNvPr id="5" name="Picture 4" descr="A red logo with black text&#10;&#10;Description automatically generated with low confidence">
            <a:extLst>
              <a:ext uri="{FF2B5EF4-FFF2-40B4-BE49-F238E27FC236}">
                <a16:creationId xmlns:a16="http://schemas.microsoft.com/office/drawing/2014/main" id="{FD58B5EF-C3F7-4594-9BC7-23457D96CB2F}"/>
              </a:ext>
            </a:extLst>
          </p:cNvPr>
          <p:cNvPicPr>
            <a:picLocks noChangeAspect="1"/>
          </p:cNvPicPr>
          <p:nvPr/>
        </p:nvPicPr>
        <p:blipFill rotWithShape="1">
          <a:blip r:embed="rId2">
            <a:extLst>
              <a:ext uri="{28A0092B-C50C-407E-A947-70E740481C1C}">
                <a14:useLocalDpi xmlns:a14="http://schemas.microsoft.com/office/drawing/2010/main" val="0"/>
              </a:ext>
            </a:extLst>
          </a:blip>
          <a:srcRect l="16164" r="16368" b="-1"/>
          <a:stretch/>
        </p:blipFill>
        <p:spPr>
          <a:xfrm>
            <a:off x="7537704" y="2264989"/>
            <a:ext cx="4654296" cy="4593011"/>
          </a:xfrm>
          <a:prstGeom prst="rect">
            <a:avLst/>
          </a:prstGeom>
        </p:spPr>
      </p:pic>
    </p:spTree>
    <p:extLst>
      <p:ext uri="{BB962C8B-B14F-4D97-AF65-F5344CB8AC3E}">
        <p14:creationId xmlns:p14="http://schemas.microsoft.com/office/powerpoint/2010/main" val="7822661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600" dirty="0"/>
              <a:t>What if Christ had not risen?</a:t>
            </a:r>
            <a:br>
              <a:rPr lang="en-US" sz="5600" dirty="0"/>
            </a:br>
            <a:r>
              <a:rPr lang="en-US" sz="5600" dirty="0"/>
              <a:t>There is no gospel</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587752"/>
            <a:ext cx="5869303" cy="3593592"/>
          </a:xfrm>
        </p:spPr>
        <p:txBody>
          <a:bodyPr>
            <a:normAutofit/>
          </a:bodyPr>
          <a:lstStyle/>
          <a:p>
            <a:r>
              <a:rPr lang="en-US" b="1" dirty="0"/>
              <a:t>1 Corinthians 15:3-5 New King James Version (NKJV)</a:t>
            </a:r>
          </a:p>
          <a:p>
            <a:r>
              <a:rPr lang="en-US" baseline="30000" dirty="0"/>
              <a:t>3 </a:t>
            </a:r>
            <a:r>
              <a:rPr lang="en-US" dirty="0"/>
              <a:t>For I delivered to you first of all that which I also received: that Christ died for our sins according to the Scriptures, </a:t>
            </a:r>
            <a:r>
              <a:rPr lang="en-US" baseline="30000" dirty="0"/>
              <a:t>4 </a:t>
            </a:r>
            <a:r>
              <a:rPr lang="en-US" dirty="0"/>
              <a:t>and that He was buried, and that He rose again the third day according to the Scriptures,</a:t>
            </a:r>
          </a:p>
          <a:p>
            <a:endParaRPr lang="en-US" dirty="0"/>
          </a:p>
          <a:p>
            <a:endParaRPr lang="en-US" dirty="0"/>
          </a:p>
        </p:txBody>
      </p:sp>
      <p:pic>
        <p:nvPicPr>
          <p:cNvPr id="6" name="Picture 5" descr="Text&#10;&#10;Description automatically generated">
            <a:extLst>
              <a:ext uri="{FF2B5EF4-FFF2-40B4-BE49-F238E27FC236}">
                <a16:creationId xmlns:a16="http://schemas.microsoft.com/office/drawing/2014/main" id="{A81B2373-30C4-4CC8-BACB-86B8BCDAC1E7}"/>
              </a:ext>
            </a:extLst>
          </p:cNvPr>
          <p:cNvPicPr>
            <a:picLocks noChangeAspect="1"/>
          </p:cNvPicPr>
          <p:nvPr/>
        </p:nvPicPr>
        <p:blipFill rotWithShape="1">
          <a:blip r:embed="rId2">
            <a:extLst>
              <a:ext uri="{28A0092B-C50C-407E-A947-70E740481C1C}">
                <a14:useLocalDpi xmlns:a14="http://schemas.microsoft.com/office/drawing/2010/main" val="0"/>
              </a:ext>
            </a:extLst>
          </a:blip>
          <a:srcRect r="2" b="1319"/>
          <a:stretch/>
        </p:blipFill>
        <p:spPr>
          <a:xfrm>
            <a:off x="7537704" y="2264989"/>
            <a:ext cx="4654296" cy="4593011"/>
          </a:xfrm>
          <a:prstGeom prst="rect">
            <a:avLst/>
          </a:prstGeom>
        </p:spPr>
      </p:pic>
    </p:spTree>
    <p:extLst>
      <p:ext uri="{BB962C8B-B14F-4D97-AF65-F5344CB8AC3E}">
        <p14:creationId xmlns:p14="http://schemas.microsoft.com/office/powerpoint/2010/main" val="73024530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600" dirty="0"/>
              <a:t>What if Christ had not risen?</a:t>
            </a:r>
            <a:br>
              <a:rPr lang="en-US" sz="5600" dirty="0"/>
            </a:br>
            <a:r>
              <a:rPr lang="en-US" sz="5600" dirty="0"/>
              <a:t>There is no gospel</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587752"/>
            <a:ext cx="5869303" cy="3593592"/>
          </a:xfrm>
        </p:spPr>
        <p:txBody>
          <a:bodyPr>
            <a:normAutofit/>
          </a:bodyPr>
          <a:lstStyle/>
          <a:p>
            <a:r>
              <a:rPr lang="en-US" b="1" dirty="0"/>
              <a:t>1 Corinthians 15:3-5 New King James Version (NKJV)</a:t>
            </a:r>
          </a:p>
          <a:p>
            <a:r>
              <a:rPr lang="en-US" baseline="30000" dirty="0"/>
              <a:t>3 </a:t>
            </a:r>
            <a:r>
              <a:rPr lang="en-US" dirty="0"/>
              <a:t>For I delivered to you first of all that which I also received: that Christ died for our sins according to the Scriptures, </a:t>
            </a:r>
            <a:r>
              <a:rPr lang="en-US" baseline="30000" dirty="0"/>
              <a:t>4 </a:t>
            </a:r>
            <a:r>
              <a:rPr lang="en-US" dirty="0"/>
              <a:t>and that He was buried, and that He rose again the third day according to the Scriptures,</a:t>
            </a:r>
          </a:p>
          <a:p>
            <a:endParaRPr lang="en-US" dirty="0"/>
          </a:p>
          <a:p>
            <a:endParaRPr lang="en-US" dirty="0"/>
          </a:p>
        </p:txBody>
      </p:sp>
      <p:pic>
        <p:nvPicPr>
          <p:cNvPr id="5" name="Picture 4" descr="A picture containing text&#10;&#10;Description automatically generated">
            <a:extLst>
              <a:ext uri="{FF2B5EF4-FFF2-40B4-BE49-F238E27FC236}">
                <a16:creationId xmlns:a16="http://schemas.microsoft.com/office/drawing/2014/main" id="{28818293-0BF1-4075-BEE2-DCD2D058A6C4}"/>
              </a:ext>
            </a:extLst>
          </p:cNvPr>
          <p:cNvPicPr>
            <a:picLocks noChangeAspect="1"/>
          </p:cNvPicPr>
          <p:nvPr/>
        </p:nvPicPr>
        <p:blipFill rotWithShape="1">
          <a:blip r:embed="rId2">
            <a:extLst>
              <a:ext uri="{28A0092B-C50C-407E-A947-70E740481C1C}">
                <a14:useLocalDpi xmlns:a14="http://schemas.microsoft.com/office/drawing/2010/main" val="0"/>
              </a:ext>
            </a:extLst>
          </a:blip>
          <a:srcRect l="25311" r="17941" b="-1"/>
          <a:stretch/>
        </p:blipFill>
        <p:spPr>
          <a:xfrm>
            <a:off x="7537704" y="2264989"/>
            <a:ext cx="4654296" cy="4593011"/>
          </a:xfrm>
          <a:prstGeom prst="rect">
            <a:avLst/>
          </a:prstGeom>
        </p:spPr>
      </p:pic>
      <p:pic>
        <p:nvPicPr>
          <p:cNvPr id="12" name="Picture 11" descr="1,102 Fake News Illustrations &amp; Clip Art - iStock">
            <a:extLst>
              <a:ext uri="{FF2B5EF4-FFF2-40B4-BE49-F238E27FC236}">
                <a16:creationId xmlns:a16="http://schemas.microsoft.com/office/drawing/2014/main" id="{EB79ADC5-1DBF-4DC3-B02A-2AA1321A3B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6180" y="2336412"/>
            <a:ext cx="4654296" cy="1507585"/>
          </a:xfrm>
          <a:prstGeom prst="rect">
            <a:avLst/>
          </a:prstGeom>
          <a:noFill/>
          <a:ln>
            <a:noFill/>
          </a:ln>
        </p:spPr>
      </p:pic>
    </p:spTree>
    <p:extLst>
      <p:ext uri="{BB962C8B-B14F-4D97-AF65-F5344CB8AC3E}">
        <p14:creationId xmlns:p14="http://schemas.microsoft.com/office/powerpoint/2010/main" val="60755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4100" dirty="0"/>
              <a:t>What if Christ had not risen?</a:t>
            </a:r>
            <a:br>
              <a:rPr lang="en-US" sz="4100" dirty="0"/>
            </a:br>
            <a:r>
              <a:rPr lang="en-US" sz="4100" dirty="0"/>
              <a:t>Our preaching and your faith is empty</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784143"/>
            <a:ext cx="5782586" cy="3433031"/>
          </a:xfrm>
        </p:spPr>
        <p:txBody>
          <a:bodyPr anchor="t">
            <a:normAutofit/>
          </a:bodyPr>
          <a:lstStyle/>
          <a:p>
            <a:r>
              <a:rPr lang="en-US" b="1" dirty="0"/>
              <a:t>1 Corinthians 15:14 New King James Version (NKJV)</a:t>
            </a:r>
          </a:p>
          <a:p>
            <a:r>
              <a:rPr lang="en-US" baseline="30000" dirty="0"/>
              <a:t>14 </a:t>
            </a:r>
            <a:r>
              <a:rPr lang="en-US" dirty="0"/>
              <a:t>And if Christ is not risen, then our preaching </a:t>
            </a:r>
            <a:r>
              <a:rPr lang="en-US" i="1" dirty="0"/>
              <a:t>is</a:t>
            </a:r>
            <a:r>
              <a:rPr lang="en-US" dirty="0"/>
              <a:t> empty and your faith </a:t>
            </a:r>
            <a:r>
              <a:rPr lang="en-US" i="1" dirty="0"/>
              <a:t>is</a:t>
            </a:r>
            <a:r>
              <a:rPr lang="en-US" dirty="0"/>
              <a:t> also empty. </a:t>
            </a:r>
          </a:p>
          <a:p>
            <a:endParaRPr lang="en-US" dirty="0"/>
          </a:p>
          <a:p>
            <a:endParaRPr lang="en-US" dirty="0"/>
          </a:p>
        </p:txBody>
      </p:sp>
      <p:pic>
        <p:nvPicPr>
          <p:cNvPr id="9" name="Picture 8" descr="Running on Empty? STOP &amp; REFUEL – Sermon Preview for August 27 | Faith  Baptist Church">
            <a:extLst>
              <a:ext uri="{FF2B5EF4-FFF2-40B4-BE49-F238E27FC236}">
                <a16:creationId xmlns:a16="http://schemas.microsoft.com/office/drawing/2014/main" id="{67D82FB4-EE39-4E2A-9CCD-31A5848717B6}"/>
              </a:ext>
            </a:extLst>
          </p:cNvPr>
          <p:cNvPicPr/>
          <p:nvPr/>
        </p:nvPicPr>
        <p:blipFill rotWithShape="1">
          <a:blip r:embed="rId2">
            <a:extLst>
              <a:ext uri="{28A0092B-C50C-407E-A947-70E740481C1C}">
                <a14:useLocalDpi xmlns:a14="http://schemas.microsoft.com/office/drawing/2010/main" val="0"/>
              </a:ext>
            </a:extLst>
          </a:blip>
          <a:srcRect l="12150" r="13312" b="-1"/>
          <a:stretch/>
        </p:blipFill>
        <p:spPr bwMode="auto">
          <a:xfrm>
            <a:off x="7533136" y="2852382"/>
            <a:ext cx="4012870" cy="3364792"/>
          </a:xfrm>
          <a:prstGeom prst="rect">
            <a:avLst/>
          </a:prstGeom>
          <a:noFill/>
        </p:spPr>
      </p:pic>
    </p:spTree>
    <p:extLst>
      <p:ext uri="{BB962C8B-B14F-4D97-AF65-F5344CB8AC3E}">
        <p14:creationId xmlns:p14="http://schemas.microsoft.com/office/powerpoint/2010/main" val="33681408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84">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600" dirty="0"/>
              <a:t>What if Christ had not risen?</a:t>
            </a:r>
            <a:br>
              <a:rPr lang="en-US" sz="5600" dirty="0"/>
            </a:br>
            <a:r>
              <a:rPr lang="en-US" sz="5600" dirty="0"/>
              <a:t>your faith is futile</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587752"/>
            <a:ext cx="5869303" cy="3593592"/>
          </a:xfrm>
        </p:spPr>
        <p:txBody>
          <a:bodyPr>
            <a:normAutofit/>
          </a:bodyPr>
          <a:lstStyle/>
          <a:p>
            <a:r>
              <a:rPr lang="en-US" b="1" dirty="0"/>
              <a:t>1 Corinthians 15:17 New King James Version (NKJV)</a:t>
            </a:r>
          </a:p>
          <a:p>
            <a:r>
              <a:rPr lang="en-US" baseline="30000" dirty="0"/>
              <a:t>17 </a:t>
            </a:r>
            <a:r>
              <a:rPr lang="en-US" dirty="0"/>
              <a:t>And if Christ is not risen, your faith </a:t>
            </a:r>
            <a:r>
              <a:rPr lang="en-US" i="1" dirty="0"/>
              <a:t>is</a:t>
            </a:r>
            <a:r>
              <a:rPr lang="en-US" dirty="0"/>
              <a:t> futile; you are still in your sins! </a:t>
            </a:r>
          </a:p>
          <a:p>
            <a:endParaRPr lang="en-US" dirty="0"/>
          </a:p>
          <a:p>
            <a:endParaRPr lang="en-US" dirty="0"/>
          </a:p>
        </p:txBody>
      </p:sp>
      <p:pic>
        <p:nvPicPr>
          <p:cNvPr id="12" name="Picture 11" descr="A yellow sign with black text&#10;&#10;Description automatically generated with low confidence">
            <a:extLst>
              <a:ext uri="{FF2B5EF4-FFF2-40B4-BE49-F238E27FC236}">
                <a16:creationId xmlns:a16="http://schemas.microsoft.com/office/drawing/2014/main" id="{F91B7CF1-F79C-4AC1-9587-59B49C068539}"/>
              </a:ext>
            </a:extLst>
          </p:cNvPr>
          <p:cNvPicPr>
            <a:picLocks noChangeAspect="1"/>
          </p:cNvPicPr>
          <p:nvPr/>
        </p:nvPicPr>
        <p:blipFill rotWithShape="1">
          <a:blip r:embed="rId2">
            <a:extLst>
              <a:ext uri="{28A0092B-C50C-407E-A947-70E740481C1C}">
                <a14:useLocalDpi xmlns:a14="http://schemas.microsoft.com/office/drawing/2010/main" val="0"/>
              </a:ext>
            </a:extLst>
          </a:blip>
          <a:srcRect t="678" r="2" b="641"/>
          <a:stretch/>
        </p:blipFill>
        <p:spPr>
          <a:xfrm>
            <a:off x="7537704" y="2264989"/>
            <a:ext cx="4654296" cy="4593011"/>
          </a:xfrm>
          <a:prstGeom prst="rect">
            <a:avLst/>
          </a:prstGeom>
        </p:spPr>
      </p:pic>
    </p:spTree>
    <p:extLst>
      <p:ext uri="{BB962C8B-B14F-4D97-AF65-F5344CB8AC3E}">
        <p14:creationId xmlns:p14="http://schemas.microsoft.com/office/powerpoint/2010/main" val="20785208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95">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97">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600" dirty="0"/>
              <a:t>What if Christ had not risen?</a:t>
            </a:r>
            <a:br>
              <a:rPr lang="en-US" sz="5600" dirty="0"/>
            </a:br>
            <a:r>
              <a:rPr lang="en-US" sz="5600" dirty="0"/>
              <a:t>We are spreading a lie</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784143"/>
            <a:ext cx="5782586" cy="3433031"/>
          </a:xfrm>
        </p:spPr>
        <p:txBody>
          <a:bodyPr anchor="t">
            <a:normAutofit/>
          </a:bodyPr>
          <a:lstStyle/>
          <a:p>
            <a:r>
              <a:rPr lang="en-US" b="1" dirty="0"/>
              <a:t>1 Corinthians 15:15 New King James Version (NKJV)</a:t>
            </a:r>
          </a:p>
          <a:p>
            <a:r>
              <a:rPr lang="en-US" baseline="30000" dirty="0"/>
              <a:t>15 </a:t>
            </a:r>
            <a:r>
              <a:rPr lang="en-US" dirty="0"/>
              <a:t>Yes, and we are found false witnesses of God, because we have testified of God that He raised up Christ, whom He did not raise up—if in fact the dead do not rise. </a:t>
            </a:r>
          </a:p>
          <a:p>
            <a:endParaRPr lang="en-US" dirty="0"/>
          </a:p>
          <a:p>
            <a:endParaRPr lang="en-US" dirty="0"/>
          </a:p>
        </p:txBody>
      </p:sp>
      <p:pic>
        <p:nvPicPr>
          <p:cNvPr id="5" name="Picture 4" descr="Diagram&#10;&#10;Description automatically generated">
            <a:extLst>
              <a:ext uri="{FF2B5EF4-FFF2-40B4-BE49-F238E27FC236}">
                <a16:creationId xmlns:a16="http://schemas.microsoft.com/office/drawing/2014/main" id="{2830D9D2-1B29-4A21-92DD-813C250B3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136" y="3300049"/>
            <a:ext cx="4012870" cy="2469458"/>
          </a:xfrm>
          <a:prstGeom prst="rect">
            <a:avLst/>
          </a:prstGeom>
        </p:spPr>
      </p:pic>
    </p:spTree>
    <p:extLst>
      <p:ext uri="{BB962C8B-B14F-4D97-AF65-F5344CB8AC3E}">
        <p14:creationId xmlns:p14="http://schemas.microsoft.com/office/powerpoint/2010/main" val="15847816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27">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29">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4B3DC-42E6-4F80-A6BC-EFFBF75DAC50}"/>
              </a:ext>
            </a:extLst>
          </p:cNvPr>
          <p:cNvSpPr>
            <a:spLocks noGrp="1"/>
          </p:cNvSpPr>
          <p:nvPr>
            <p:ph type="title"/>
          </p:nvPr>
        </p:nvSpPr>
        <p:spPr>
          <a:xfrm>
            <a:off x="960120" y="317814"/>
            <a:ext cx="10268712" cy="1700784"/>
          </a:xfrm>
        </p:spPr>
        <p:txBody>
          <a:bodyPr>
            <a:normAutofit/>
          </a:bodyPr>
          <a:lstStyle/>
          <a:p>
            <a:r>
              <a:rPr lang="en-US" sz="5100"/>
              <a:t>What if Christ had not risen?</a:t>
            </a:r>
            <a:br>
              <a:rPr lang="en-US" sz="5100"/>
            </a:br>
            <a:r>
              <a:rPr lang="en-US" sz="5100"/>
              <a:t>We have no hope for the future</a:t>
            </a:r>
          </a:p>
        </p:txBody>
      </p:sp>
      <p:sp>
        <p:nvSpPr>
          <p:cNvPr id="3" name="Content Placeholder 2">
            <a:extLst>
              <a:ext uri="{FF2B5EF4-FFF2-40B4-BE49-F238E27FC236}">
                <a16:creationId xmlns:a16="http://schemas.microsoft.com/office/drawing/2014/main" id="{3982442F-4E70-441B-B45B-80B5B61DEC1A}"/>
              </a:ext>
            </a:extLst>
          </p:cNvPr>
          <p:cNvSpPr>
            <a:spLocks noGrp="1"/>
          </p:cNvSpPr>
          <p:nvPr>
            <p:ph idx="1"/>
          </p:nvPr>
        </p:nvSpPr>
        <p:spPr>
          <a:xfrm>
            <a:off x="960120" y="2784143"/>
            <a:ext cx="5782586" cy="3433031"/>
          </a:xfrm>
        </p:spPr>
        <p:txBody>
          <a:bodyPr anchor="t">
            <a:normAutofit/>
          </a:bodyPr>
          <a:lstStyle/>
          <a:p>
            <a:r>
              <a:rPr lang="en-US" b="1" dirty="0"/>
              <a:t>1 Corinthians 15:18 New King James Version (NKJV)</a:t>
            </a:r>
          </a:p>
          <a:p>
            <a:r>
              <a:rPr lang="en-US" baseline="30000" dirty="0"/>
              <a:t>18 </a:t>
            </a:r>
            <a:r>
              <a:rPr lang="en-US" dirty="0"/>
              <a:t>Then also those who have fallen asleep in Christ have perished. </a:t>
            </a:r>
          </a:p>
          <a:p>
            <a:endParaRPr lang="en-US" dirty="0"/>
          </a:p>
          <a:p>
            <a:endParaRPr lang="en-US" dirty="0"/>
          </a:p>
        </p:txBody>
      </p:sp>
      <p:pic>
        <p:nvPicPr>
          <p:cNvPr id="8" name="Picture 7" descr="Graphical user interface, website&#10;&#10;Description automatically generated">
            <a:extLst>
              <a:ext uri="{FF2B5EF4-FFF2-40B4-BE49-F238E27FC236}">
                <a16:creationId xmlns:a16="http://schemas.microsoft.com/office/drawing/2014/main" id="{5731316B-7812-4B04-90D8-43B2AAB52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658" y="2912011"/>
            <a:ext cx="4600136" cy="2996419"/>
          </a:xfrm>
          <a:prstGeom prst="rect">
            <a:avLst/>
          </a:prstGeom>
        </p:spPr>
      </p:pic>
    </p:spTree>
    <p:extLst>
      <p:ext uri="{BB962C8B-B14F-4D97-AF65-F5344CB8AC3E}">
        <p14:creationId xmlns:p14="http://schemas.microsoft.com/office/powerpoint/2010/main" val="3178550264"/>
      </p:ext>
    </p:extLst>
  </p:cSld>
  <p:clrMapOvr>
    <a:masterClrMapping/>
  </p:clrMapOvr>
  <p:transition spd="slow">
    <p:push dir="u"/>
  </p:transition>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TotalTime>
  <Words>563</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 Gothic Demi Cond</vt:lpstr>
      <vt:lpstr>Franklin Gothic Medium</vt:lpstr>
      <vt:lpstr>Wingdings</vt:lpstr>
      <vt:lpstr>JuxtaposeVTI</vt:lpstr>
      <vt:lpstr>What if Christ had not risen?</vt:lpstr>
      <vt:lpstr>W - E - L - L - I - N - G - T - O - N -  - D - E - F - E - A - T - E - D - </vt:lpstr>
      <vt:lpstr>What if Christ had not risen? He would be a liar</vt:lpstr>
      <vt:lpstr>What if Christ had not risen? There is no gospel</vt:lpstr>
      <vt:lpstr>What if Christ had not risen? There is no gospel</vt:lpstr>
      <vt:lpstr>What if Christ had not risen? Our preaching and your faith is empty</vt:lpstr>
      <vt:lpstr>What if Christ had not risen? your faith is futile</vt:lpstr>
      <vt:lpstr>What if Christ had not risen? We are spreading a lie</vt:lpstr>
      <vt:lpstr>What if Christ had not risen? We have no hope for the future</vt:lpstr>
      <vt:lpstr>What if Christ had not risen? We are most pitiable</vt:lpstr>
      <vt:lpstr>The good news is Christ did rise from the grave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Christ had not risen?</dc:title>
  <dc:creator>Rob Miller</dc:creator>
  <cp:lastModifiedBy>christian miller</cp:lastModifiedBy>
  <cp:revision>12</cp:revision>
  <cp:lastPrinted>2021-04-03T15:19:08Z</cp:lastPrinted>
  <dcterms:created xsi:type="dcterms:W3CDTF">2021-03-31T14:24:12Z</dcterms:created>
  <dcterms:modified xsi:type="dcterms:W3CDTF">2021-04-03T15:20:23Z</dcterms:modified>
</cp:coreProperties>
</file>