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8"/>
  </p:notesMasterIdLst>
  <p:sldIdLst>
    <p:sldId id="258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432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10:32 – 34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32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sz="2600" baseline="30000" dirty="0"/>
              <a:t>“On the road going up to Jerusalem”</a:t>
            </a:r>
          </a:p>
          <a:p>
            <a:pPr lvl="1"/>
            <a:r>
              <a:rPr lang="en-US" sz="2400" baseline="30000" dirty="0"/>
              <a:t>Jerusalem cannot be approached from any direction without an ascent so any time people spoke of going to Jerusalem they spoke of going up</a:t>
            </a:r>
          </a:p>
          <a:p>
            <a:pPr lvl="1"/>
            <a:endParaRPr lang="en-US" sz="2600" baseline="30000" dirty="0"/>
          </a:p>
          <a:p>
            <a:r>
              <a:rPr lang="en-US" sz="2600" baseline="30000" dirty="0"/>
              <a:t>“Jesus went before them”</a:t>
            </a:r>
          </a:p>
          <a:p>
            <a:pPr lvl="1"/>
            <a:r>
              <a:rPr lang="en-US" sz="2400" baseline="30000" dirty="0"/>
              <a:t>Jesus has a clear focus and determination</a:t>
            </a:r>
          </a:p>
          <a:p>
            <a:pPr lvl="1"/>
            <a:r>
              <a:rPr lang="en-US" sz="2400" baseline="30000" dirty="0"/>
              <a:t>Jesus is on His way to fulfill the work God has planned for Him</a:t>
            </a:r>
          </a:p>
          <a:p>
            <a:pPr marL="457200" lvl="1" indent="0">
              <a:buNone/>
            </a:pPr>
            <a:endParaRPr lang="en-US" sz="1800" baseline="300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4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32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baseline="30000" dirty="0"/>
              <a:t>“</a:t>
            </a:r>
            <a:r>
              <a:rPr lang="en-US" sz="2600" baseline="30000" dirty="0"/>
              <a:t>Amazed”</a:t>
            </a:r>
          </a:p>
          <a:p>
            <a:pPr lvl="1"/>
            <a:r>
              <a:rPr lang="en-US" sz="2400" baseline="30000" dirty="0"/>
              <a:t>Astonished or frightened</a:t>
            </a:r>
          </a:p>
          <a:p>
            <a:pPr lvl="1"/>
            <a:r>
              <a:rPr lang="en-US" sz="2400" baseline="30000" dirty="0"/>
              <a:t>They see the resolute mindset of Jesus to go to Jerusalem despite  the fact that the Jewish leaders hate him </a:t>
            </a:r>
          </a:p>
          <a:p>
            <a:pPr lvl="1"/>
            <a:endParaRPr lang="en-US" sz="2200" baseline="30000" dirty="0"/>
          </a:p>
          <a:p>
            <a:r>
              <a:rPr lang="en-US" baseline="30000" dirty="0"/>
              <a:t>“</a:t>
            </a:r>
            <a:r>
              <a:rPr lang="en-US" sz="2600" baseline="30000" dirty="0"/>
              <a:t>Afraid</a:t>
            </a:r>
            <a:r>
              <a:rPr lang="en-US" baseline="30000" dirty="0"/>
              <a:t>”</a:t>
            </a:r>
          </a:p>
          <a:p>
            <a:pPr lvl="1"/>
            <a:r>
              <a:rPr lang="en-US" sz="2400" baseline="30000" dirty="0"/>
              <a:t>This is where we get the English word phobia (fear)</a:t>
            </a:r>
          </a:p>
          <a:p>
            <a:pPr lvl="1"/>
            <a:r>
              <a:rPr lang="en-US" sz="2400" baseline="30000" dirty="0"/>
              <a:t>afraid of what may happen to themselves as well as to Jesus when they arrive in Jerusalem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32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baseline="30000" dirty="0"/>
              <a:t>“</a:t>
            </a:r>
            <a:r>
              <a:rPr lang="en-US" sz="2600" baseline="30000" dirty="0"/>
              <a:t>As they followed”</a:t>
            </a:r>
          </a:p>
          <a:p>
            <a:pPr lvl="1"/>
            <a:r>
              <a:rPr lang="en-US" sz="2400" baseline="30000" dirty="0"/>
              <a:t>While they were afraid, it is clear that they still continued to follow Jesus</a:t>
            </a:r>
          </a:p>
          <a:p>
            <a:pPr lvl="1"/>
            <a:r>
              <a:rPr lang="en-US" sz="2400" baseline="30000" dirty="0"/>
              <a:t>They did not let their fears control their actions</a:t>
            </a:r>
          </a:p>
          <a:p>
            <a:pPr lvl="1"/>
            <a:endParaRPr lang="en-US" sz="2400" baseline="30000" dirty="0"/>
          </a:p>
          <a:p>
            <a:r>
              <a:rPr lang="en-US" sz="2600" baseline="30000" dirty="0"/>
              <a:t>“Then He took the twelve aside”</a:t>
            </a:r>
          </a:p>
          <a:p>
            <a:pPr lvl="1"/>
            <a:r>
              <a:rPr lang="en-US" sz="2400" baseline="30000" dirty="0"/>
              <a:t>Jesus once again separates His 12 apostles from the crowd</a:t>
            </a:r>
          </a:p>
          <a:p>
            <a:pPr lvl="1"/>
            <a:r>
              <a:rPr lang="en-US" sz="2400" baseline="30000" dirty="0"/>
              <a:t>Jesus begins to explain specifically to these 12 what is about to happen to Him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33 - 34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sz="2600" baseline="30000" dirty="0"/>
              <a:t>“Behold, we are going up to Jerusalem”</a:t>
            </a:r>
          </a:p>
          <a:p>
            <a:pPr lvl="1"/>
            <a:r>
              <a:rPr lang="en-US" sz="2400" baseline="30000" dirty="0"/>
              <a:t>Behold: The idea here is Jesus is trying to grab the attention of the 12</a:t>
            </a:r>
          </a:p>
          <a:p>
            <a:pPr lvl="1"/>
            <a:r>
              <a:rPr lang="en-US" sz="2400" baseline="30000" dirty="0"/>
              <a:t>Jesus is about to go into great deal what is about to happen</a:t>
            </a:r>
          </a:p>
          <a:p>
            <a:pPr lvl="1"/>
            <a:endParaRPr lang="en-US" sz="2400" baseline="30000" dirty="0"/>
          </a:p>
          <a:p>
            <a:r>
              <a:rPr lang="en-US" sz="2600" baseline="30000" dirty="0"/>
              <a:t>What will take place</a:t>
            </a:r>
          </a:p>
          <a:p>
            <a:pPr lvl="1"/>
            <a:r>
              <a:rPr lang="en-US" sz="2400" baseline="30000" dirty="0"/>
              <a:t>Betrayal to chief priests and scribes</a:t>
            </a:r>
          </a:p>
          <a:p>
            <a:pPr lvl="1"/>
            <a:r>
              <a:rPr lang="en-US" sz="2400" baseline="30000" dirty="0"/>
              <a:t>The above will condemn Him to death and deliver Him to the Gentiles</a:t>
            </a:r>
          </a:p>
          <a:p>
            <a:pPr lvl="1"/>
            <a:endParaRPr lang="en-US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836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33 - 34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sz="2600" baseline="30000" dirty="0"/>
              <a:t>What will take place</a:t>
            </a:r>
          </a:p>
          <a:p>
            <a:pPr lvl="1"/>
            <a:r>
              <a:rPr lang="en-US" sz="2400" baseline="30000" dirty="0"/>
              <a:t>He will be mocked</a:t>
            </a:r>
          </a:p>
          <a:p>
            <a:pPr lvl="1"/>
            <a:r>
              <a:rPr lang="en-US" sz="2400" baseline="30000" dirty="0"/>
              <a:t>He will be scourged</a:t>
            </a:r>
          </a:p>
          <a:p>
            <a:pPr lvl="1"/>
            <a:r>
              <a:rPr lang="en-US" sz="2400" baseline="30000" dirty="0"/>
              <a:t>He will be spat upon</a:t>
            </a:r>
          </a:p>
          <a:p>
            <a:pPr lvl="1"/>
            <a:r>
              <a:rPr lang="en-US" sz="2400" baseline="30000" dirty="0"/>
              <a:t>He will be killed</a:t>
            </a:r>
          </a:p>
          <a:p>
            <a:pPr lvl="1"/>
            <a:r>
              <a:rPr lang="en-US" sz="2400" baseline="30000" dirty="0"/>
              <a:t>He will rise again the third day</a:t>
            </a:r>
          </a:p>
          <a:p>
            <a:pPr lvl="1"/>
            <a:endParaRPr lang="en-US" sz="2400" baseline="30000" dirty="0"/>
          </a:p>
          <a:p>
            <a:r>
              <a:rPr lang="en-US" sz="2600" baseline="30000" dirty="0"/>
              <a:t>He will do all this willingly</a:t>
            </a:r>
          </a:p>
          <a:p>
            <a:pPr marL="457200" lvl="1" indent="0">
              <a:buNone/>
            </a:pPr>
            <a:endParaRPr lang="en-US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293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PowerPoint Presentation</vt:lpstr>
      <vt:lpstr>Verse 32 </vt:lpstr>
      <vt:lpstr>Verse 32 </vt:lpstr>
      <vt:lpstr>Verse 32 </vt:lpstr>
      <vt:lpstr>Verses 33 - 34</vt:lpstr>
      <vt:lpstr>Verses 33 - 34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195</cp:revision>
  <dcterms:created xsi:type="dcterms:W3CDTF">2020-11-10T04:37:52Z</dcterms:created>
  <dcterms:modified xsi:type="dcterms:W3CDTF">2021-04-14T18:38:32Z</dcterms:modified>
</cp:coreProperties>
</file>