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handoutMasterIdLst>
    <p:handoutMasterId r:id="rId27"/>
  </p:handoutMasterIdLst>
  <p:sldIdLst>
    <p:sldId id="354" r:id="rId2"/>
    <p:sldId id="323" r:id="rId3"/>
    <p:sldId id="324" r:id="rId4"/>
    <p:sldId id="327" r:id="rId5"/>
    <p:sldId id="328" r:id="rId6"/>
    <p:sldId id="330" r:id="rId7"/>
    <p:sldId id="331" r:id="rId8"/>
    <p:sldId id="355" r:id="rId9"/>
    <p:sldId id="333" r:id="rId10"/>
    <p:sldId id="335" r:id="rId11"/>
    <p:sldId id="336" r:id="rId12"/>
    <p:sldId id="339" r:id="rId13"/>
    <p:sldId id="340" r:id="rId14"/>
    <p:sldId id="341" r:id="rId15"/>
    <p:sldId id="342" r:id="rId16"/>
    <p:sldId id="356" r:id="rId17"/>
    <p:sldId id="344" r:id="rId18"/>
    <p:sldId id="345" r:id="rId19"/>
    <p:sldId id="346" r:id="rId20"/>
    <p:sldId id="347" r:id="rId21"/>
    <p:sldId id="349" r:id="rId22"/>
    <p:sldId id="348" r:id="rId23"/>
    <p:sldId id="350" r:id="rId24"/>
    <p:sldId id="351" r:id="rId25"/>
  </p:sldIdLst>
  <p:sldSz cx="109728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90" d="100"/>
          <a:sy n="90" d="100"/>
        </p:scale>
        <p:origin x="102"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F27765-1E90-4E87-BBDA-313E6A5218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AM Sermon</a:t>
            </a:r>
          </a:p>
        </p:txBody>
      </p:sp>
      <p:sp>
        <p:nvSpPr>
          <p:cNvPr id="3" name="Date Placeholder 2">
            <a:extLst>
              <a:ext uri="{FF2B5EF4-FFF2-40B4-BE49-F238E27FC236}">
                <a16:creationId xmlns:a16="http://schemas.microsoft.com/office/drawing/2014/main" id="{B0171997-F760-4153-A202-6CF2206AB7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54E673-45CB-4A3E-B869-8A6A16AC873E}" type="datetimeFigureOut">
              <a:rPr lang="en-US" smtClean="0"/>
              <a:t>9/11/2021</a:t>
            </a:fld>
            <a:endParaRPr lang="en-US"/>
          </a:p>
        </p:txBody>
      </p:sp>
      <p:sp>
        <p:nvSpPr>
          <p:cNvPr id="4" name="Footer Placeholder 3">
            <a:extLst>
              <a:ext uri="{FF2B5EF4-FFF2-40B4-BE49-F238E27FC236}">
                <a16:creationId xmlns:a16="http://schemas.microsoft.com/office/drawing/2014/main" id="{952F212B-8817-41AB-A270-573302AB24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E75B5F9-FBF6-4549-8302-4879EEAEB0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3F3F65-5941-4F5E-BEAC-C089A55BF012}" type="slidenum">
              <a:rPr lang="en-US" smtClean="0"/>
              <a:t>‹#›</a:t>
            </a:fld>
            <a:endParaRPr lang="en-US"/>
          </a:p>
        </p:txBody>
      </p:sp>
    </p:spTree>
    <p:extLst>
      <p:ext uri="{BB962C8B-B14F-4D97-AF65-F5344CB8AC3E}">
        <p14:creationId xmlns:p14="http://schemas.microsoft.com/office/powerpoint/2010/main" val="213993203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AM Sermon</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5658C8-0A1E-40ED-875A-402A01D29C06}" type="datetimeFigureOut">
              <a:rPr lang="en-US" smtClean="0"/>
              <a:t>9/11/2021</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E5BB6-5EBF-47F1-AEEE-F57F6F9F59F6}" type="slidenum">
              <a:rPr lang="en-US" smtClean="0"/>
              <a:t>‹#›</a:t>
            </a:fld>
            <a:endParaRPr lang="en-US"/>
          </a:p>
        </p:txBody>
      </p:sp>
    </p:spTree>
    <p:extLst>
      <p:ext uri="{BB962C8B-B14F-4D97-AF65-F5344CB8AC3E}">
        <p14:creationId xmlns:p14="http://schemas.microsoft.com/office/powerpoint/2010/main" val="1998341909"/>
      </p:ext>
    </p:extLst>
  </p:cSld>
  <p:clrMap bg1="lt1" tx1="dk1" bg2="lt2" tx2="dk2" accent1="accent1" accent2="accent2" accent3="accent3" accent4="accent4" accent5="accent5" accent6="accent6" hlink="hlink" folHlink="folHlink"/>
  <p:hf ftr="0" dt="0"/>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600"/>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1600" y="3602038"/>
            <a:ext cx="8229600" cy="1655762"/>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2C9A24-34D1-4287-8035-50631AAE2420}"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70053-265F-490D-9004-1EE1E1C869FE}" type="slidenum">
              <a:rPr lang="en-US" smtClean="0"/>
              <a:t>‹#›</a:t>
            </a:fld>
            <a:endParaRPr lang="en-US"/>
          </a:p>
        </p:txBody>
      </p:sp>
    </p:spTree>
    <p:extLst>
      <p:ext uri="{BB962C8B-B14F-4D97-AF65-F5344CB8AC3E}">
        <p14:creationId xmlns:p14="http://schemas.microsoft.com/office/powerpoint/2010/main" val="267431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C9A24-34D1-4287-8035-50631AAE2420}"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70053-265F-490D-9004-1EE1E1C869FE}" type="slidenum">
              <a:rPr lang="en-US" smtClean="0"/>
              <a:t>‹#›</a:t>
            </a:fld>
            <a:endParaRPr lang="en-US"/>
          </a:p>
        </p:txBody>
      </p:sp>
    </p:spTree>
    <p:extLst>
      <p:ext uri="{BB962C8B-B14F-4D97-AF65-F5344CB8AC3E}">
        <p14:creationId xmlns:p14="http://schemas.microsoft.com/office/powerpoint/2010/main" val="506803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0" y="365125"/>
            <a:ext cx="236601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54380" y="365125"/>
            <a:ext cx="696087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C9A24-34D1-4287-8035-50631AAE2420}"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70053-265F-490D-9004-1EE1E1C869FE}" type="slidenum">
              <a:rPr lang="en-US" smtClean="0"/>
              <a:t>‹#›</a:t>
            </a:fld>
            <a:endParaRPr lang="en-US"/>
          </a:p>
        </p:txBody>
      </p:sp>
    </p:spTree>
    <p:extLst>
      <p:ext uri="{BB962C8B-B14F-4D97-AF65-F5344CB8AC3E}">
        <p14:creationId xmlns:p14="http://schemas.microsoft.com/office/powerpoint/2010/main" val="365011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C9A24-34D1-4287-8035-50631AAE2420}"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70053-265F-490D-9004-1EE1E1C869FE}" type="slidenum">
              <a:rPr lang="en-US" smtClean="0"/>
              <a:t>‹#›</a:t>
            </a:fld>
            <a:endParaRPr lang="en-US"/>
          </a:p>
        </p:txBody>
      </p:sp>
    </p:spTree>
    <p:extLst>
      <p:ext uri="{BB962C8B-B14F-4D97-AF65-F5344CB8AC3E}">
        <p14:creationId xmlns:p14="http://schemas.microsoft.com/office/powerpoint/2010/main" val="1940115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5" y="1709739"/>
            <a:ext cx="9464040" cy="2852737"/>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748665" y="4589464"/>
            <a:ext cx="9464040" cy="1500187"/>
          </a:xfrm>
        </p:spPr>
        <p:txBody>
          <a:bodyPr/>
          <a:lstStyle>
            <a:lvl1pPr marL="0" indent="0">
              <a:buNone/>
              <a:defRPr sz="2160">
                <a:solidFill>
                  <a:schemeClr val="tx1">
                    <a:tint val="75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C9A24-34D1-4287-8035-50631AAE2420}"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70053-265F-490D-9004-1EE1E1C869FE}" type="slidenum">
              <a:rPr lang="en-US" smtClean="0"/>
              <a:t>‹#›</a:t>
            </a:fld>
            <a:endParaRPr lang="en-US"/>
          </a:p>
        </p:txBody>
      </p:sp>
    </p:spTree>
    <p:extLst>
      <p:ext uri="{BB962C8B-B14F-4D97-AF65-F5344CB8AC3E}">
        <p14:creationId xmlns:p14="http://schemas.microsoft.com/office/powerpoint/2010/main" val="253167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54380" y="1825625"/>
            <a:ext cx="4663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54980" y="1825625"/>
            <a:ext cx="4663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2C9A24-34D1-4287-8035-50631AAE2420}"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F70053-265F-490D-9004-1EE1E1C869FE}" type="slidenum">
              <a:rPr lang="en-US" smtClean="0"/>
              <a:t>‹#›</a:t>
            </a:fld>
            <a:endParaRPr lang="en-US"/>
          </a:p>
        </p:txBody>
      </p:sp>
    </p:spTree>
    <p:extLst>
      <p:ext uri="{BB962C8B-B14F-4D97-AF65-F5344CB8AC3E}">
        <p14:creationId xmlns:p14="http://schemas.microsoft.com/office/powerpoint/2010/main" val="552576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365126"/>
            <a:ext cx="946404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755810" y="1681163"/>
            <a:ext cx="4642008"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755810" y="2505075"/>
            <a:ext cx="464200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54980" y="1681163"/>
            <a:ext cx="4664869"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5554980" y="2505075"/>
            <a:ext cx="466486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2C9A24-34D1-4287-8035-50631AAE2420}" type="datetimeFigureOut">
              <a:rPr lang="en-US" smtClean="0"/>
              <a:t>9/11/2021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F70053-265F-490D-9004-1EE1E1C869FE}" type="slidenum">
              <a:rPr lang="en-US" smtClean="0"/>
              <a:t>‹#›</a:t>
            </a:fld>
            <a:endParaRPr lang="en-US"/>
          </a:p>
        </p:txBody>
      </p:sp>
    </p:spTree>
    <p:extLst>
      <p:ext uri="{BB962C8B-B14F-4D97-AF65-F5344CB8AC3E}">
        <p14:creationId xmlns:p14="http://schemas.microsoft.com/office/powerpoint/2010/main" val="1398772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2C9A24-34D1-4287-8035-50631AAE2420}" type="datetimeFigureOut">
              <a:rPr lang="en-US" smtClean="0"/>
              <a:t>9/11/2021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F70053-265F-490D-9004-1EE1E1C869FE}" type="slidenum">
              <a:rPr lang="en-US" smtClean="0"/>
              <a:t>‹#›</a:t>
            </a:fld>
            <a:endParaRPr lang="en-US"/>
          </a:p>
        </p:txBody>
      </p:sp>
    </p:spTree>
    <p:extLst>
      <p:ext uri="{BB962C8B-B14F-4D97-AF65-F5344CB8AC3E}">
        <p14:creationId xmlns:p14="http://schemas.microsoft.com/office/powerpoint/2010/main" val="243278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C9A24-34D1-4287-8035-50631AAE2420}" type="datetimeFigureOut">
              <a:rPr lang="en-US" smtClean="0"/>
              <a:t>9/11/2021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F70053-265F-490D-9004-1EE1E1C869FE}" type="slidenum">
              <a:rPr lang="en-US" smtClean="0"/>
              <a:t>‹#›</a:t>
            </a:fld>
            <a:endParaRPr lang="en-US"/>
          </a:p>
        </p:txBody>
      </p:sp>
    </p:spTree>
    <p:extLst>
      <p:ext uri="{BB962C8B-B14F-4D97-AF65-F5344CB8AC3E}">
        <p14:creationId xmlns:p14="http://schemas.microsoft.com/office/powerpoint/2010/main" val="1045524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4664869" y="987426"/>
            <a:ext cx="5554980" cy="4873625"/>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2C9A24-34D1-4287-8035-50631AAE2420}"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F70053-265F-490D-9004-1EE1E1C869FE}" type="slidenum">
              <a:rPr lang="en-US" smtClean="0"/>
              <a:t>‹#›</a:t>
            </a:fld>
            <a:endParaRPr lang="en-US"/>
          </a:p>
        </p:txBody>
      </p:sp>
    </p:spTree>
    <p:extLst>
      <p:ext uri="{BB962C8B-B14F-4D97-AF65-F5344CB8AC3E}">
        <p14:creationId xmlns:p14="http://schemas.microsoft.com/office/powerpoint/2010/main" val="458191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4664869" y="987426"/>
            <a:ext cx="5554980" cy="4873625"/>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2C9A24-34D1-4287-8035-50631AAE2420}"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F70053-265F-490D-9004-1EE1E1C869FE}" type="slidenum">
              <a:rPr lang="en-US" smtClean="0"/>
              <a:t>‹#›</a:t>
            </a:fld>
            <a:endParaRPr lang="en-US"/>
          </a:p>
        </p:txBody>
      </p:sp>
    </p:spTree>
    <p:extLst>
      <p:ext uri="{BB962C8B-B14F-4D97-AF65-F5344CB8AC3E}">
        <p14:creationId xmlns:p14="http://schemas.microsoft.com/office/powerpoint/2010/main" val="3747441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365126"/>
            <a:ext cx="946404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54380" y="1825625"/>
            <a:ext cx="946404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4380" y="6356351"/>
            <a:ext cx="2468880" cy="365125"/>
          </a:xfrm>
          <a:prstGeom prst="rect">
            <a:avLst/>
          </a:prstGeom>
        </p:spPr>
        <p:txBody>
          <a:bodyPr vert="horz" lIns="91440" tIns="45720" rIns="91440" bIns="45720" rtlCol="0" anchor="ctr"/>
          <a:lstStyle>
            <a:lvl1pPr algn="l">
              <a:defRPr sz="1080">
                <a:solidFill>
                  <a:schemeClr val="tx1">
                    <a:tint val="75000"/>
                  </a:schemeClr>
                </a:solidFill>
              </a:defRPr>
            </a:lvl1pPr>
          </a:lstStyle>
          <a:p>
            <a:fld id="{402C9A24-34D1-4287-8035-50631AAE2420}" type="datetimeFigureOut">
              <a:rPr lang="en-US" smtClean="0"/>
              <a:t>9/11/2021</a:t>
            </a:fld>
            <a:endParaRPr lang="en-US"/>
          </a:p>
        </p:txBody>
      </p:sp>
      <p:sp>
        <p:nvSpPr>
          <p:cNvPr id="5" name="Footer Placeholder 4"/>
          <p:cNvSpPr>
            <a:spLocks noGrp="1"/>
          </p:cNvSpPr>
          <p:nvPr>
            <p:ph type="ftr" sz="quarter" idx="3"/>
          </p:nvPr>
        </p:nvSpPr>
        <p:spPr>
          <a:xfrm>
            <a:off x="3634740" y="6356351"/>
            <a:ext cx="3703320" cy="365125"/>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49540" y="6356351"/>
            <a:ext cx="2468880" cy="365125"/>
          </a:xfrm>
          <a:prstGeom prst="rect">
            <a:avLst/>
          </a:prstGeom>
        </p:spPr>
        <p:txBody>
          <a:bodyPr vert="horz" lIns="91440" tIns="45720" rIns="91440" bIns="45720" rtlCol="0" anchor="ctr"/>
          <a:lstStyle>
            <a:lvl1pPr algn="r">
              <a:defRPr sz="1080">
                <a:solidFill>
                  <a:schemeClr val="tx1">
                    <a:tint val="75000"/>
                  </a:schemeClr>
                </a:solidFill>
              </a:defRPr>
            </a:lvl1pPr>
          </a:lstStyle>
          <a:p>
            <a:fld id="{43F70053-265F-490D-9004-1EE1E1C869FE}" type="slidenum">
              <a:rPr lang="en-US" smtClean="0"/>
              <a:t>‹#›</a:t>
            </a:fld>
            <a:endParaRPr lang="en-US"/>
          </a:p>
        </p:txBody>
      </p:sp>
    </p:spTree>
    <p:extLst>
      <p:ext uri="{BB962C8B-B14F-4D97-AF65-F5344CB8AC3E}">
        <p14:creationId xmlns:p14="http://schemas.microsoft.com/office/powerpoint/2010/main" val="368212329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391" y="0"/>
            <a:ext cx="7456017"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6524" y="0"/>
            <a:ext cx="7159752"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7766714-79C6-4EED-82ED-3CFD799ABADC}"/>
              </a:ext>
            </a:extLst>
          </p:cNvPr>
          <p:cNvSpPr>
            <a:spLocks noGrp="1"/>
          </p:cNvSpPr>
          <p:nvPr>
            <p:ph type="title"/>
          </p:nvPr>
        </p:nvSpPr>
        <p:spPr>
          <a:xfrm>
            <a:off x="2300067" y="1441938"/>
            <a:ext cx="6372665" cy="3974124"/>
          </a:xfrm>
        </p:spPr>
        <p:txBody>
          <a:bodyPr vert="horz" lIns="91440" tIns="45720" rIns="91440" bIns="45720" rtlCol="0" anchor="ctr">
            <a:normAutofit/>
          </a:bodyPr>
          <a:lstStyle/>
          <a:p>
            <a:pPr algn="ctr" defTabSz="914400"/>
            <a:r>
              <a:rPr lang="en-US" sz="5100" dirty="0">
                <a:solidFill>
                  <a:schemeClr val="bg1">
                    <a:lumMod val="95000"/>
                    <a:lumOff val="5000"/>
                  </a:schemeClr>
                </a:solidFill>
              </a:rPr>
              <a:t>Chapter 4: </a:t>
            </a:r>
            <a:br>
              <a:rPr lang="en-US" sz="5100" dirty="0">
                <a:solidFill>
                  <a:schemeClr val="bg1">
                    <a:lumMod val="95000"/>
                    <a:lumOff val="5000"/>
                  </a:schemeClr>
                </a:solidFill>
              </a:rPr>
            </a:br>
            <a:r>
              <a:rPr lang="en-US" sz="5100" dirty="0">
                <a:solidFill>
                  <a:schemeClr val="bg1">
                    <a:lumMod val="95000"/>
                    <a:lumOff val="5000"/>
                  </a:schemeClr>
                </a:solidFill>
              </a:rPr>
              <a:t>Nebuchadnezzar’s Second Dream</a:t>
            </a:r>
          </a:p>
        </p:txBody>
      </p:sp>
    </p:spTree>
    <p:extLst>
      <p:ext uri="{BB962C8B-B14F-4D97-AF65-F5344CB8AC3E}">
        <p14:creationId xmlns:p14="http://schemas.microsoft.com/office/powerpoint/2010/main" val="165926298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4791" y="321732"/>
            <a:ext cx="6352476"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471830" y="516804"/>
            <a:ext cx="5934770" cy="1625210"/>
          </a:xfrm>
        </p:spPr>
        <p:txBody>
          <a:bodyPr>
            <a:normAutofit/>
          </a:bodyPr>
          <a:lstStyle/>
          <a:p>
            <a:r>
              <a:rPr lang="en-US" sz="3700" b="1" dirty="0">
                <a:solidFill>
                  <a:srgbClr val="FFFFFF"/>
                </a:solidFill>
              </a:rPr>
              <a:t>Belshazzar is troubled by the writing and no one is able to interpret it</a:t>
            </a:r>
          </a:p>
        </p:txBody>
      </p:sp>
      <p:sp>
        <p:nvSpPr>
          <p:cNvPr id="73" name="Rectangle 7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265" y="2432305"/>
            <a:ext cx="6351002"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a:extLst>
              <a:ext uri="{FF2B5EF4-FFF2-40B4-BE49-F238E27FC236}">
                <a16:creationId xmlns:a16="http://schemas.microsoft.com/office/drawing/2014/main" id="{C2BE420F-96C4-4EFA-982A-B51A8380F9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0069" y="2818191"/>
            <a:ext cx="5921919" cy="3331079"/>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189" y="321732"/>
            <a:ext cx="3902052"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7226387" y="917725"/>
            <a:ext cx="3082265" cy="4852362"/>
          </a:xfrm>
        </p:spPr>
        <p:txBody>
          <a:bodyPr anchor="ctr">
            <a:normAutofit/>
          </a:bodyPr>
          <a:lstStyle/>
          <a:p>
            <a:r>
              <a:rPr lang="en-US" sz="5000" b="1" dirty="0">
                <a:solidFill>
                  <a:srgbClr val="FFFFFF"/>
                </a:solidFill>
              </a:rPr>
              <a:t>Vs 6-9</a:t>
            </a:r>
            <a:endParaRPr lang="en-US" sz="5000" dirty="0">
              <a:solidFill>
                <a:srgbClr val="FFFFFF"/>
              </a:solidFill>
            </a:endParaRPr>
          </a:p>
        </p:txBody>
      </p:sp>
      <p:pic>
        <p:nvPicPr>
          <p:cNvPr id="8" name="Picture 7" descr="A book on a black background&#10;&#10;Description automatically generated with low confidence">
            <a:extLst>
              <a:ext uri="{FF2B5EF4-FFF2-40B4-BE49-F238E27FC236}">
                <a16:creationId xmlns:a16="http://schemas.microsoft.com/office/drawing/2014/main" id="{9991F765-0CE6-4D2B-8909-7EBB4ACC0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464" y="4327233"/>
            <a:ext cx="3082266" cy="1825943"/>
          </a:xfrm>
          <a:prstGeom prst="rect">
            <a:avLst/>
          </a:prstGeom>
        </p:spPr>
      </p:pic>
    </p:spTree>
    <p:extLst>
      <p:ext uri="{BB962C8B-B14F-4D97-AF65-F5344CB8AC3E}">
        <p14:creationId xmlns:p14="http://schemas.microsoft.com/office/powerpoint/2010/main" val="145615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4791" y="321732"/>
            <a:ext cx="6352476"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471830" y="516804"/>
            <a:ext cx="5934770" cy="1625210"/>
          </a:xfrm>
        </p:spPr>
        <p:txBody>
          <a:bodyPr>
            <a:normAutofit/>
          </a:bodyPr>
          <a:lstStyle/>
          <a:p>
            <a:r>
              <a:rPr lang="en-US" b="1" dirty="0">
                <a:solidFill>
                  <a:srgbClr val="FFFFFF"/>
                </a:solidFill>
              </a:rPr>
              <a:t>The queen advises to send for Daniel</a:t>
            </a:r>
          </a:p>
        </p:txBody>
      </p:sp>
      <p:sp>
        <p:nvSpPr>
          <p:cNvPr id="73" name="Rectangle 7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265" y="2432305"/>
            <a:ext cx="6351002"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a:extLst>
              <a:ext uri="{FF2B5EF4-FFF2-40B4-BE49-F238E27FC236}">
                <a16:creationId xmlns:a16="http://schemas.microsoft.com/office/drawing/2014/main" id="{9F892A0D-591B-4408-803F-CEF4BCF757F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0069" y="2818191"/>
            <a:ext cx="5921919" cy="3331079"/>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189" y="321732"/>
            <a:ext cx="3902052"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7226387" y="917725"/>
            <a:ext cx="3082265" cy="4852362"/>
          </a:xfrm>
        </p:spPr>
        <p:txBody>
          <a:bodyPr anchor="ctr">
            <a:normAutofit/>
          </a:bodyPr>
          <a:lstStyle/>
          <a:p>
            <a:r>
              <a:rPr lang="en-US" sz="5000" b="1" dirty="0">
                <a:solidFill>
                  <a:srgbClr val="FFFFFF"/>
                </a:solidFill>
              </a:rPr>
              <a:t>Vs 10-12</a:t>
            </a:r>
            <a:endParaRPr lang="en-US" sz="5000" dirty="0">
              <a:solidFill>
                <a:srgbClr val="FFFFFF"/>
              </a:solidFill>
            </a:endParaRPr>
          </a:p>
        </p:txBody>
      </p:sp>
      <p:pic>
        <p:nvPicPr>
          <p:cNvPr id="8" name="Picture 7" descr="A book on a black background&#10;&#10;Description automatically generated with low confidence">
            <a:extLst>
              <a:ext uri="{FF2B5EF4-FFF2-40B4-BE49-F238E27FC236}">
                <a16:creationId xmlns:a16="http://schemas.microsoft.com/office/drawing/2014/main" id="{DD28DE74-083B-451F-9E9F-2F4CE0A832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464" y="4327233"/>
            <a:ext cx="3082266" cy="1825943"/>
          </a:xfrm>
          <a:prstGeom prst="rect">
            <a:avLst/>
          </a:prstGeom>
        </p:spPr>
      </p:pic>
    </p:spTree>
    <p:extLst>
      <p:ext uri="{BB962C8B-B14F-4D97-AF65-F5344CB8AC3E}">
        <p14:creationId xmlns:p14="http://schemas.microsoft.com/office/powerpoint/2010/main" val="324219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4791" y="321732"/>
            <a:ext cx="6352476"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471830" y="516804"/>
            <a:ext cx="5934770" cy="1625210"/>
          </a:xfrm>
        </p:spPr>
        <p:txBody>
          <a:bodyPr>
            <a:normAutofit/>
          </a:bodyPr>
          <a:lstStyle/>
          <a:p>
            <a:r>
              <a:rPr lang="en-US" sz="3700" b="1" dirty="0">
                <a:solidFill>
                  <a:srgbClr val="FFFFFF"/>
                </a:solidFill>
              </a:rPr>
              <a:t>The king calls for Daniel and offers a reward </a:t>
            </a:r>
            <a:br>
              <a:rPr lang="en-US" sz="3700" b="1" dirty="0">
                <a:solidFill>
                  <a:srgbClr val="FFFFFF"/>
                </a:solidFill>
              </a:rPr>
            </a:br>
            <a:endParaRPr lang="en-US" sz="3700" b="1" dirty="0">
              <a:solidFill>
                <a:srgbClr val="FFFFFF"/>
              </a:solidFill>
            </a:endParaRPr>
          </a:p>
        </p:txBody>
      </p:sp>
      <p:sp>
        <p:nvSpPr>
          <p:cNvPr id="73" name="Rectangle 7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265" y="2432305"/>
            <a:ext cx="6351002"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a:extLst>
              <a:ext uri="{FF2B5EF4-FFF2-40B4-BE49-F238E27FC236}">
                <a16:creationId xmlns:a16="http://schemas.microsoft.com/office/drawing/2014/main" id="{70257BA5-8F08-4B6C-B9EF-27DD6128F38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0069" y="2818191"/>
            <a:ext cx="5921919" cy="3331079"/>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189" y="321732"/>
            <a:ext cx="3902052"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7226387" y="917725"/>
            <a:ext cx="3082265" cy="4852362"/>
          </a:xfrm>
        </p:spPr>
        <p:txBody>
          <a:bodyPr anchor="ctr">
            <a:normAutofit/>
          </a:bodyPr>
          <a:lstStyle/>
          <a:p>
            <a:r>
              <a:rPr lang="en-US" sz="5000" b="1" dirty="0">
                <a:solidFill>
                  <a:srgbClr val="FFFFFF"/>
                </a:solidFill>
              </a:rPr>
              <a:t>Vs 13-16</a:t>
            </a:r>
            <a:endParaRPr lang="en-US" sz="5000" dirty="0">
              <a:solidFill>
                <a:srgbClr val="FFFFFF"/>
              </a:solidFill>
            </a:endParaRPr>
          </a:p>
        </p:txBody>
      </p:sp>
      <p:pic>
        <p:nvPicPr>
          <p:cNvPr id="8" name="Picture 7" descr="A book on a black background&#10;&#10;Description automatically generated with low confidence">
            <a:extLst>
              <a:ext uri="{FF2B5EF4-FFF2-40B4-BE49-F238E27FC236}">
                <a16:creationId xmlns:a16="http://schemas.microsoft.com/office/drawing/2014/main" id="{2978D868-3DD8-4E8C-95A5-6708137484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464" y="4327233"/>
            <a:ext cx="3082266" cy="1825943"/>
          </a:xfrm>
          <a:prstGeom prst="rect">
            <a:avLst/>
          </a:prstGeom>
        </p:spPr>
      </p:pic>
    </p:spTree>
    <p:extLst>
      <p:ext uri="{BB962C8B-B14F-4D97-AF65-F5344CB8AC3E}">
        <p14:creationId xmlns:p14="http://schemas.microsoft.com/office/powerpoint/2010/main" val="11729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4791" y="321732"/>
            <a:ext cx="6352476"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471830" y="516804"/>
            <a:ext cx="5934770" cy="1625210"/>
          </a:xfrm>
        </p:spPr>
        <p:txBody>
          <a:bodyPr>
            <a:normAutofit/>
          </a:bodyPr>
          <a:lstStyle/>
          <a:p>
            <a:r>
              <a:rPr lang="en-US" b="1" dirty="0">
                <a:solidFill>
                  <a:srgbClr val="FFFFFF"/>
                </a:solidFill>
              </a:rPr>
              <a:t>Daniel interprets the writing</a:t>
            </a:r>
          </a:p>
        </p:txBody>
      </p:sp>
      <p:sp>
        <p:nvSpPr>
          <p:cNvPr id="73" name="Rectangle 7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265" y="2432305"/>
            <a:ext cx="6351002"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a:extLst>
              <a:ext uri="{FF2B5EF4-FFF2-40B4-BE49-F238E27FC236}">
                <a16:creationId xmlns:a16="http://schemas.microsoft.com/office/drawing/2014/main" id="{0DCBFB40-FA1E-40E7-87E8-43BA66EAB74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0069" y="2818191"/>
            <a:ext cx="5921919" cy="3331079"/>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189" y="321732"/>
            <a:ext cx="3902052"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7226387" y="917725"/>
            <a:ext cx="3082265" cy="4852362"/>
          </a:xfrm>
        </p:spPr>
        <p:txBody>
          <a:bodyPr anchor="ctr">
            <a:normAutofit/>
          </a:bodyPr>
          <a:lstStyle/>
          <a:p>
            <a:r>
              <a:rPr lang="en-US" sz="5000" b="1" dirty="0">
                <a:solidFill>
                  <a:srgbClr val="FFFFFF"/>
                </a:solidFill>
              </a:rPr>
              <a:t>Vs 17-29</a:t>
            </a:r>
            <a:endParaRPr lang="en-US" sz="5000" dirty="0">
              <a:solidFill>
                <a:srgbClr val="FFFFFF"/>
              </a:solidFill>
            </a:endParaRPr>
          </a:p>
        </p:txBody>
      </p:sp>
      <p:pic>
        <p:nvPicPr>
          <p:cNvPr id="8" name="Picture 7" descr="A book on a black background&#10;&#10;Description automatically generated with low confidence">
            <a:extLst>
              <a:ext uri="{FF2B5EF4-FFF2-40B4-BE49-F238E27FC236}">
                <a16:creationId xmlns:a16="http://schemas.microsoft.com/office/drawing/2014/main" id="{3C21E494-D49B-4989-848C-27838E56F4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464" y="4327233"/>
            <a:ext cx="3082266" cy="1825943"/>
          </a:xfrm>
          <a:prstGeom prst="rect">
            <a:avLst/>
          </a:prstGeom>
        </p:spPr>
      </p:pic>
    </p:spTree>
    <p:extLst>
      <p:ext uri="{BB962C8B-B14F-4D97-AF65-F5344CB8AC3E}">
        <p14:creationId xmlns:p14="http://schemas.microsoft.com/office/powerpoint/2010/main" val="261827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4791" y="321732"/>
            <a:ext cx="6352476"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471830" y="516804"/>
            <a:ext cx="5934770" cy="1625210"/>
          </a:xfrm>
        </p:spPr>
        <p:txBody>
          <a:bodyPr>
            <a:normAutofit/>
          </a:bodyPr>
          <a:lstStyle/>
          <a:p>
            <a:r>
              <a:rPr lang="en-US" b="1" dirty="0">
                <a:solidFill>
                  <a:srgbClr val="FFFFFF"/>
                </a:solidFill>
              </a:rPr>
              <a:t>Belshazzar’s fall </a:t>
            </a:r>
            <a:br>
              <a:rPr lang="en-US" b="1" dirty="0">
                <a:solidFill>
                  <a:srgbClr val="FFFFFF"/>
                </a:solidFill>
              </a:rPr>
            </a:br>
            <a:endParaRPr lang="en-US" b="1" dirty="0">
              <a:solidFill>
                <a:srgbClr val="FFFFFF"/>
              </a:solidFill>
            </a:endParaRPr>
          </a:p>
        </p:txBody>
      </p:sp>
      <p:sp>
        <p:nvSpPr>
          <p:cNvPr id="73" name="Rectangle 7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265" y="2432305"/>
            <a:ext cx="6351002"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a:extLst>
              <a:ext uri="{FF2B5EF4-FFF2-40B4-BE49-F238E27FC236}">
                <a16:creationId xmlns:a16="http://schemas.microsoft.com/office/drawing/2014/main" id="{BEA4C6BB-956F-4233-A659-092A35DCA99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0069" y="2818191"/>
            <a:ext cx="5921919" cy="3331079"/>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189" y="321732"/>
            <a:ext cx="3902052"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7226387" y="917725"/>
            <a:ext cx="3082265" cy="4852362"/>
          </a:xfrm>
        </p:spPr>
        <p:txBody>
          <a:bodyPr anchor="ctr">
            <a:normAutofit/>
          </a:bodyPr>
          <a:lstStyle/>
          <a:p>
            <a:r>
              <a:rPr lang="en-US" sz="5000" b="1" dirty="0">
                <a:solidFill>
                  <a:srgbClr val="FFFFFF"/>
                </a:solidFill>
              </a:rPr>
              <a:t>Vs 30-31</a:t>
            </a:r>
            <a:endParaRPr lang="en-US" sz="5000" dirty="0">
              <a:solidFill>
                <a:srgbClr val="FFFFFF"/>
              </a:solidFill>
            </a:endParaRPr>
          </a:p>
        </p:txBody>
      </p:sp>
      <p:pic>
        <p:nvPicPr>
          <p:cNvPr id="8" name="Picture 7" descr="A book on a black background&#10;&#10;Description automatically generated with low confidence">
            <a:extLst>
              <a:ext uri="{FF2B5EF4-FFF2-40B4-BE49-F238E27FC236}">
                <a16:creationId xmlns:a16="http://schemas.microsoft.com/office/drawing/2014/main" id="{18458197-A6CC-4979-BA89-46F9940DC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464" y="4327233"/>
            <a:ext cx="3082266" cy="1825943"/>
          </a:xfrm>
          <a:prstGeom prst="rect">
            <a:avLst/>
          </a:prstGeom>
        </p:spPr>
      </p:pic>
    </p:spTree>
    <p:extLst>
      <p:ext uri="{BB962C8B-B14F-4D97-AF65-F5344CB8AC3E}">
        <p14:creationId xmlns:p14="http://schemas.microsoft.com/office/powerpoint/2010/main" val="257696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5758448" y="1546609"/>
            <a:ext cx="3452516" cy="907858"/>
          </a:xfrm>
        </p:spPr>
        <p:txBody>
          <a:bodyPr>
            <a:normAutofit/>
          </a:bodyPr>
          <a:lstStyle/>
          <a:p>
            <a:endParaRPr lang="en-US" sz="2700" b="1" dirty="0"/>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5613010" y="1441552"/>
            <a:ext cx="3452517" cy="3978380"/>
          </a:xfrm>
        </p:spPr>
        <p:txBody>
          <a:bodyPr>
            <a:normAutofit/>
          </a:bodyPr>
          <a:lstStyle/>
          <a:p>
            <a:pPr marL="501467" lvl="1" indent="-192873">
              <a:lnSpc>
                <a:spcPct val="107000"/>
              </a:lnSpc>
              <a:spcBef>
                <a:spcPts val="0"/>
              </a:spcBef>
              <a:spcAft>
                <a:spcPts val="540"/>
              </a:spcAft>
              <a:buFont typeface="Courier New" panose="02070309020205020404" pitchFamily="49" charset="0"/>
              <a:buChar char="o"/>
            </a:pPr>
            <a:r>
              <a:rPr lang="en-US" sz="2400" dirty="0">
                <a:latin typeface="Calibri" panose="020F0502020204030204" pitchFamily="34" charset="0"/>
                <a:ea typeface="Calibri" panose="020F0502020204030204" pitchFamily="34" charset="0"/>
                <a:cs typeface="Times New Roman" panose="02020603050405020304" pitchFamily="18" charset="0"/>
              </a:rPr>
              <a:t> Daniel’s reputation was well-known</a:t>
            </a:r>
          </a:p>
          <a:p>
            <a:pPr marL="308594" lvl="1" indent="0">
              <a:lnSpc>
                <a:spcPct val="107000"/>
              </a:lnSpc>
              <a:spcBef>
                <a:spcPts val="0"/>
              </a:spcBef>
              <a:spcAft>
                <a:spcPts val="54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501467" lvl="1" indent="-192873">
              <a:lnSpc>
                <a:spcPct val="107000"/>
              </a:lnSpc>
              <a:spcBef>
                <a:spcPts val="0"/>
              </a:spcBef>
              <a:spcAft>
                <a:spcPts val="540"/>
              </a:spcAft>
              <a:buFont typeface="Courier New" panose="02070309020205020404" pitchFamily="49" charset="0"/>
              <a:buChar char="o"/>
            </a:pPr>
            <a:r>
              <a:rPr lang="en-US" sz="2400" dirty="0">
                <a:latin typeface="Calibri" panose="020F0502020204030204" pitchFamily="34" charset="0"/>
                <a:ea typeface="Calibri" panose="020F0502020204030204" pitchFamily="34" charset="0"/>
                <a:cs typeface="Times New Roman" panose="02020603050405020304" pitchFamily="18" charset="0"/>
              </a:rPr>
              <a:t> Daniel had enough faith in God to speak directly to the king</a:t>
            </a:r>
          </a:p>
          <a:p>
            <a:pPr marL="308594" lvl="1" indent="0">
              <a:lnSpc>
                <a:spcPct val="107000"/>
              </a:lnSpc>
              <a:spcBef>
                <a:spcPts val="0"/>
              </a:spcBef>
              <a:spcAft>
                <a:spcPts val="540"/>
              </a:spcAft>
              <a:buNone/>
            </a:pPr>
            <a:endParaRPr lang="en-US" sz="1890" dirty="0">
              <a:latin typeface="Calibri" panose="020F0502020204030204" pitchFamily="34" charset="0"/>
              <a:ea typeface="Calibri" panose="020F0502020204030204" pitchFamily="34" charset="0"/>
              <a:cs typeface="Times New Roman" panose="02020603050405020304" pitchFamily="18" charset="0"/>
            </a:endParaRPr>
          </a:p>
          <a:p>
            <a:pPr marL="501467" lvl="1" indent="-192873">
              <a:spcBef>
                <a:spcPts val="0"/>
              </a:spcBef>
              <a:spcAft>
                <a:spcPts val="540"/>
              </a:spcAft>
              <a:buFont typeface="Courier New" panose="02070309020205020404" pitchFamily="49" charset="0"/>
              <a:buChar char="o"/>
            </a:pPr>
            <a:endParaRPr lang="en-US"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Text&#10;&#10;Description automatically generated">
            <a:extLst>
              <a:ext uri="{FF2B5EF4-FFF2-40B4-BE49-F238E27FC236}">
                <a16:creationId xmlns:a16="http://schemas.microsoft.com/office/drawing/2014/main" id="{D5B995E0-9597-44D5-9561-5C6EA9D62B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669" y="1441551"/>
            <a:ext cx="3324758" cy="1870177"/>
          </a:xfrm>
          <a:prstGeom prst="rect">
            <a:avLst/>
          </a:prstGeom>
        </p:spPr>
      </p:pic>
      <p:pic>
        <p:nvPicPr>
          <p:cNvPr id="18434" name="Picture 2">
            <a:extLst>
              <a:ext uri="{FF2B5EF4-FFF2-40B4-BE49-F238E27FC236}">
                <a16:creationId xmlns:a16="http://schemas.microsoft.com/office/drawing/2014/main" id="{700CEE4C-D349-4498-9B7F-37CF256AA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6669" y="3546273"/>
            <a:ext cx="3324758" cy="1641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813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391" y="0"/>
            <a:ext cx="7456017"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6524" y="0"/>
            <a:ext cx="7159752"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7766714-79C6-4EED-82ED-3CFD799ABADC}"/>
              </a:ext>
            </a:extLst>
          </p:cNvPr>
          <p:cNvSpPr>
            <a:spLocks noGrp="1"/>
          </p:cNvSpPr>
          <p:nvPr>
            <p:ph type="title"/>
          </p:nvPr>
        </p:nvSpPr>
        <p:spPr>
          <a:xfrm>
            <a:off x="2300067" y="1441938"/>
            <a:ext cx="6372665" cy="3974124"/>
          </a:xfrm>
        </p:spPr>
        <p:txBody>
          <a:bodyPr vert="horz" lIns="91440" tIns="45720" rIns="91440" bIns="45720" rtlCol="0" anchor="ctr">
            <a:normAutofit/>
          </a:bodyPr>
          <a:lstStyle/>
          <a:p>
            <a:pPr algn="ctr" defTabSz="914400"/>
            <a:r>
              <a:rPr lang="en-US" sz="5100" dirty="0">
                <a:solidFill>
                  <a:schemeClr val="bg1">
                    <a:lumMod val="95000"/>
                    <a:lumOff val="5000"/>
                  </a:schemeClr>
                </a:solidFill>
              </a:rPr>
              <a:t>Chapter 6: </a:t>
            </a:r>
            <a:br>
              <a:rPr lang="en-US" sz="5100" dirty="0">
                <a:solidFill>
                  <a:schemeClr val="bg1">
                    <a:lumMod val="95000"/>
                    <a:lumOff val="5000"/>
                  </a:schemeClr>
                </a:solidFill>
              </a:rPr>
            </a:br>
            <a:r>
              <a:rPr lang="en-US" sz="5100" dirty="0">
                <a:solidFill>
                  <a:schemeClr val="bg1">
                    <a:lumMod val="95000"/>
                    <a:lumOff val="5000"/>
                  </a:schemeClr>
                </a:solidFill>
              </a:rPr>
              <a:t>The Plot Against Daniel</a:t>
            </a:r>
          </a:p>
        </p:txBody>
      </p:sp>
    </p:spTree>
    <p:extLst>
      <p:ext uri="{BB962C8B-B14F-4D97-AF65-F5344CB8AC3E}">
        <p14:creationId xmlns:p14="http://schemas.microsoft.com/office/powerpoint/2010/main" val="227774707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4791" y="321732"/>
            <a:ext cx="6352476"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471830" y="516804"/>
            <a:ext cx="5934770" cy="1625210"/>
          </a:xfrm>
        </p:spPr>
        <p:txBody>
          <a:bodyPr>
            <a:normAutofit/>
          </a:bodyPr>
          <a:lstStyle/>
          <a:p>
            <a:r>
              <a:rPr lang="en-US" b="1" dirty="0">
                <a:solidFill>
                  <a:srgbClr val="FFFFFF"/>
                </a:solidFill>
              </a:rPr>
              <a:t>King Darius places Daniel in a very high position</a:t>
            </a:r>
          </a:p>
        </p:txBody>
      </p:sp>
      <p:sp>
        <p:nvSpPr>
          <p:cNvPr id="73" name="Rectangle 7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265" y="2432305"/>
            <a:ext cx="6351002"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Graphical user interface, website&#10;&#10;Description automatically generated">
            <a:extLst>
              <a:ext uri="{FF2B5EF4-FFF2-40B4-BE49-F238E27FC236}">
                <a16:creationId xmlns:a16="http://schemas.microsoft.com/office/drawing/2014/main" id="{D34DD3DB-7C6F-42C8-BC9C-473EFBE22CB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0069" y="2818191"/>
            <a:ext cx="5921919" cy="3331079"/>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189" y="321732"/>
            <a:ext cx="3902052"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7226387" y="917725"/>
            <a:ext cx="3082265" cy="4852362"/>
          </a:xfrm>
        </p:spPr>
        <p:txBody>
          <a:bodyPr anchor="ctr">
            <a:normAutofit/>
          </a:bodyPr>
          <a:lstStyle/>
          <a:p>
            <a:r>
              <a:rPr lang="en-US" sz="5000" b="1" dirty="0">
                <a:solidFill>
                  <a:srgbClr val="FFFFFF"/>
                </a:solidFill>
              </a:rPr>
              <a:t>Vs 1-3</a:t>
            </a:r>
            <a:endParaRPr lang="en-US" sz="5000" dirty="0">
              <a:solidFill>
                <a:srgbClr val="FFFFFF"/>
              </a:solidFill>
            </a:endParaRPr>
          </a:p>
        </p:txBody>
      </p:sp>
      <p:pic>
        <p:nvPicPr>
          <p:cNvPr id="8" name="Picture 7" descr="A book on a black background&#10;&#10;Description automatically generated with low confidence">
            <a:extLst>
              <a:ext uri="{FF2B5EF4-FFF2-40B4-BE49-F238E27FC236}">
                <a16:creationId xmlns:a16="http://schemas.microsoft.com/office/drawing/2014/main" id="{4583D659-CF36-418A-B98D-4B089A4A3B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464" y="4327233"/>
            <a:ext cx="3082266" cy="1825943"/>
          </a:xfrm>
          <a:prstGeom prst="rect">
            <a:avLst/>
          </a:prstGeom>
        </p:spPr>
      </p:pic>
    </p:spTree>
    <p:extLst>
      <p:ext uri="{BB962C8B-B14F-4D97-AF65-F5344CB8AC3E}">
        <p14:creationId xmlns:p14="http://schemas.microsoft.com/office/powerpoint/2010/main" val="363114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4791" y="321732"/>
            <a:ext cx="6352476"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471830" y="516804"/>
            <a:ext cx="5934770" cy="1625210"/>
          </a:xfrm>
        </p:spPr>
        <p:txBody>
          <a:bodyPr>
            <a:normAutofit/>
          </a:bodyPr>
          <a:lstStyle/>
          <a:p>
            <a:r>
              <a:rPr lang="en-US" sz="3700" b="1" dirty="0">
                <a:solidFill>
                  <a:srgbClr val="FFFFFF"/>
                </a:solidFill>
              </a:rPr>
              <a:t>The jealousy of the governors and satraps</a:t>
            </a:r>
          </a:p>
        </p:txBody>
      </p:sp>
      <p:sp>
        <p:nvSpPr>
          <p:cNvPr id="73" name="Rectangle 7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265" y="2432305"/>
            <a:ext cx="6351002"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Graphical user interface, website&#10;&#10;Description automatically generated">
            <a:extLst>
              <a:ext uri="{FF2B5EF4-FFF2-40B4-BE49-F238E27FC236}">
                <a16:creationId xmlns:a16="http://schemas.microsoft.com/office/drawing/2014/main" id="{D34DD3DB-7C6F-42C8-BC9C-473EFBE22CB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0069" y="2818191"/>
            <a:ext cx="5921919" cy="3331079"/>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189" y="321732"/>
            <a:ext cx="3902052"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7226387" y="917725"/>
            <a:ext cx="3082265" cy="4852362"/>
          </a:xfrm>
        </p:spPr>
        <p:txBody>
          <a:bodyPr anchor="ctr">
            <a:normAutofit/>
          </a:bodyPr>
          <a:lstStyle/>
          <a:p>
            <a:r>
              <a:rPr lang="en-US" sz="5000" b="1" dirty="0">
                <a:solidFill>
                  <a:srgbClr val="FFFFFF"/>
                </a:solidFill>
              </a:rPr>
              <a:t>Vs 4-5</a:t>
            </a:r>
            <a:endParaRPr lang="en-US" sz="5000" dirty="0">
              <a:solidFill>
                <a:srgbClr val="FFFFFF"/>
              </a:solidFill>
            </a:endParaRPr>
          </a:p>
        </p:txBody>
      </p:sp>
      <p:pic>
        <p:nvPicPr>
          <p:cNvPr id="8" name="Picture 7" descr="A book on a black background&#10;&#10;Description automatically generated with low confidence">
            <a:extLst>
              <a:ext uri="{FF2B5EF4-FFF2-40B4-BE49-F238E27FC236}">
                <a16:creationId xmlns:a16="http://schemas.microsoft.com/office/drawing/2014/main" id="{4C5079F6-87C4-48CE-9C0F-868F375542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464" y="4327233"/>
            <a:ext cx="3082266" cy="1825943"/>
          </a:xfrm>
          <a:prstGeom prst="rect">
            <a:avLst/>
          </a:prstGeom>
        </p:spPr>
      </p:pic>
    </p:spTree>
    <p:extLst>
      <p:ext uri="{BB962C8B-B14F-4D97-AF65-F5344CB8AC3E}">
        <p14:creationId xmlns:p14="http://schemas.microsoft.com/office/powerpoint/2010/main" val="107018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4791" y="321732"/>
            <a:ext cx="6352476"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471830" y="516804"/>
            <a:ext cx="5934770" cy="1625210"/>
          </a:xfrm>
        </p:spPr>
        <p:txBody>
          <a:bodyPr>
            <a:normAutofit/>
          </a:bodyPr>
          <a:lstStyle/>
          <a:p>
            <a:r>
              <a:rPr lang="en-US" sz="3700" b="1" dirty="0">
                <a:solidFill>
                  <a:srgbClr val="FFFFFF"/>
                </a:solidFill>
              </a:rPr>
              <a:t>The deception by the governors and satraps</a:t>
            </a:r>
          </a:p>
        </p:txBody>
      </p:sp>
      <p:sp>
        <p:nvSpPr>
          <p:cNvPr id="73" name="Rectangle 7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265" y="2432305"/>
            <a:ext cx="6351002"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Graphical user interface, website&#10;&#10;Description automatically generated">
            <a:extLst>
              <a:ext uri="{FF2B5EF4-FFF2-40B4-BE49-F238E27FC236}">
                <a16:creationId xmlns:a16="http://schemas.microsoft.com/office/drawing/2014/main" id="{D34DD3DB-7C6F-42C8-BC9C-473EFBE22CB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0069" y="2818191"/>
            <a:ext cx="5921919" cy="3331079"/>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189" y="321732"/>
            <a:ext cx="3902052"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7226387" y="917725"/>
            <a:ext cx="3082265" cy="4852362"/>
          </a:xfrm>
        </p:spPr>
        <p:txBody>
          <a:bodyPr anchor="ctr">
            <a:normAutofit/>
          </a:bodyPr>
          <a:lstStyle/>
          <a:p>
            <a:r>
              <a:rPr lang="en-US" sz="5000" b="1" dirty="0">
                <a:solidFill>
                  <a:srgbClr val="FFFFFF"/>
                </a:solidFill>
              </a:rPr>
              <a:t>Vs 6-7</a:t>
            </a:r>
            <a:endParaRPr lang="en-US" sz="5000" dirty="0">
              <a:solidFill>
                <a:srgbClr val="FFFFFF"/>
              </a:solidFill>
            </a:endParaRPr>
          </a:p>
        </p:txBody>
      </p:sp>
      <p:pic>
        <p:nvPicPr>
          <p:cNvPr id="8" name="Picture 7" descr="A book on a black background&#10;&#10;Description automatically generated with low confidence">
            <a:extLst>
              <a:ext uri="{FF2B5EF4-FFF2-40B4-BE49-F238E27FC236}">
                <a16:creationId xmlns:a16="http://schemas.microsoft.com/office/drawing/2014/main" id="{13A73A10-6F52-436D-8D8C-D7BBF42BB3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464" y="4327233"/>
            <a:ext cx="3082266" cy="1825943"/>
          </a:xfrm>
          <a:prstGeom prst="rect">
            <a:avLst/>
          </a:prstGeom>
        </p:spPr>
      </p:pic>
    </p:spTree>
    <p:extLst>
      <p:ext uri="{BB962C8B-B14F-4D97-AF65-F5344CB8AC3E}">
        <p14:creationId xmlns:p14="http://schemas.microsoft.com/office/powerpoint/2010/main" val="344356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4791" y="321732"/>
            <a:ext cx="6352476"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471830" y="516804"/>
            <a:ext cx="5934770" cy="1625210"/>
          </a:xfrm>
        </p:spPr>
        <p:txBody>
          <a:bodyPr>
            <a:normAutofit/>
          </a:bodyPr>
          <a:lstStyle/>
          <a:p>
            <a:r>
              <a:rPr lang="en-US" b="1">
                <a:solidFill>
                  <a:srgbClr val="FFFFFF"/>
                </a:solidFill>
              </a:rPr>
              <a:t>Nebuchadnezzar Declares God’s works to the people</a:t>
            </a:r>
          </a:p>
        </p:txBody>
      </p:sp>
      <p:sp>
        <p:nvSpPr>
          <p:cNvPr id="73" name="Rectangle 7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265" y="2432305"/>
            <a:ext cx="6351002"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86B678F1-F4AD-450C-9E8C-0AF2EB73CEC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0069" y="2818191"/>
            <a:ext cx="5921919" cy="3331079"/>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189" y="321732"/>
            <a:ext cx="3902052"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7226387" y="917725"/>
            <a:ext cx="3082265" cy="4852362"/>
          </a:xfrm>
        </p:spPr>
        <p:txBody>
          <a:bodyPr anchor="ctr">
            <a:normAutofit/>
          </a:bodyPr>
          <a:lstStyle/>
          <a:p>
            <a:pPr marL="0" indent="0">
              <a:buNone/>
            </a:pPr>
            <a:r>
              <a:rPr lang="en-US" sz="5000" b="1" dirty="0">
                <a:solidFill>
                  <a:srgbClr val="FFFFFF"/>
                </a:solidFill>
              </a:rPr>
              <a:t>Vs 1-3</a:t>
            </a:r>
            <a:endParaRPr lang="en-US" sz="5000" dirty="0">
              <a:solidFill>
                <a:srgbClr val="FFFFFF"/>
              </a:solidFill>
            </a:endParaRPr>
          </a:p>
        </p:txBody>
      </p:sp>
      <p:pic>
        <p:nvPicPr>
          <p:cNvPr id="8" name="Picture 7" descr="A book on a black background&#10;&#10;Description automatically generated with low confidence">
            <a:extLst>
              <a:ext uri="{FF2B5EF4-FFF2-40B4-BE49-F238E27FC236}">
                <a16:creationId xmlns:a16="http://schemas.microsoft.com/office/drawing/2014/main" id="{ABA19652-5CFF-42FE-A1D4-2476D531F6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464" y="4327233"/>
            <a:ext cx="3082265" cy="1825943"/>
          </a:xfrm>
          <a:prstGeom prst="rect">
            <a:avLst/>
          </a:prstGeom>
        </p:spPr>
      </p:pic>
    </p:spTree>
    <p:extLst>
      <p:ext uri="{BB962C8B-B14F-4D97-AF65-F5344CB8AC3E}">
        <p14:creationId xmlns:p14="http://schemas.microsoft.com/office/powerpoint/2010/main" val="370895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4791" y="321732"/>
            <a:ext cx="6352476"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471830" y="516804"/>
            <a:ext cx="5934770" cy="1625210"/>
          </a:xfrm>
        </p:spPr>
        <p:txBody>
          <a:bodyPr>
            <a:normAutofit/>
          </a:bodyPr>
          <a:lstStyle/>
          <a:p>
            <a:r>
              <a:rPr lang="en-US" b="1" dirty="0">
                <a:solidFill>
                  <a:srgbClr val="FFFFFF"/>
                </a:solidFill>
              </a:rPr>
              <a:t>King Darius signs the decree</a:t>
            </a:r>
          </a:p>
        </p:txBody>
      </p:sp>
      <p:sp>
        <p:nvSpPr>
          <p:cNvPr id="73" name="Rectangle 7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265" y="2432305"/>
            <a:ext cx="6351002"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Graphical user interface, website&#10;&#10;Description automatically generated">
            <a:extLst>
              <a:ext uri="{FF2B5EF4-FFF2-40B4-BE49-F238E27FC236}">
                <a16:creationId xmlns:a16="http://schemas.microsoft.com/office/drawing/2014/main" id="{D34DD3DB-7C6F-42C8-BC9C-473EFBE22CB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0069" y="2818191"/>
            <a:ext cx="5921919" cy="3331079"/>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189" y="321732"/>
            <a:ext cx="3902052"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7226387" y="917725"/>
            <a:ext cx="3082265" cy="4852362"/>
          </a:xfrm>
        </p:spPr>
        <p:txBody>
          <a:bodyPr anchor="ctr">
            <a:normAutofit/>
          </a:bodyPr>
          <a:lstStyle/>
          <a:p>
            <a:r>
              <a:rPr lang="en-US" sz="5000" b="1" dirty="0">
                <a:solidFill>
                  <a:srgbClr val="FFFFFF"/>
                </a:solidFill>
              </a:rPr>
              <a:t>Vs 8-9</a:t>
            </a:r>
            <a:endParaRPr lang="en-US" sz="5000" dirty="0">
              <a:solidFill>
                <a:srgbClr val="FFFFFF"/>
              </a:solidFill>
            </a:endParaRPr>
          </a:p>
        </p:txBody>
      </p:sp>
      <p:pic>
        <p:nvPicPr>
          <p:cNvPr id="8" name="Picture 7" descr="A book on a black background&#10;&#10;Description automatically generated with low confidence">
            <a:extLst>
              <a:ext uri="{FF2B5EF4-FFF2-40B4-BE49-F238E27FC236}">
                <a16:creationId xmlns:a16="http://schemas.microsoft.com/office/drawing/2014/main" id="{A2E41438-ABF9-45D8-991F-4FBF388752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464" y="4327233"/>
            <a:ext cx="3082266" cy="1825943"/>
          </a:xfrm>
          <a:prstGeom prst="rect">
            <a:avLst/>
          </a:prstGeom>
        </p:spPr>
      </p:pic>
    </p:spTree>
    <p:extLst>
      <p:ext uri="{BB962C8B-B14F-4D97-AF65-F5344CB8AC3E}">
        <p14:creationId xmlns:p14="http://schemas.microsoft.com/office/powerpoint/2010/main" val="106410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5758448" y="1546609"/>
            <a:ext cx="3452516" cy="907858"/>
          </a:xfrm>
        </p:spPr>
        <p:txBody>
          <a:bodyPr>
            <a:normAutofit/>
          </a:bodyPr>
          <a:lstStyle/>
          <a:p>
            <a:endParaRPr lang="en-US" sz="2700" b="1" dirty="0"/>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5613010" y="1441552"/>
            <a:ext cx="3452517" cy="3978380"/>
          </a:xfrm>
        </p:spPr>
        <p:txBody>
          <a:bodyPr>
            <a:normAutofit fontScale="92500" lnSpcReduction="10000"/>
          </a:bodyPr>
          <a:lstStyle/>
          <a:p>
            <a:pPr marL="501467" lvl="1" indent="-192873">
              <a:lnSpc>
                <a:spcPct val="107000"/>
              </a:lnSpc>
              <a:spcBef>
                <a:spcPts val="0"/>
              </a:spcBef>
              <a:spcAft>
                <a:spcPts val="540"/>
              </a:spcAft>
              <a:buFont typeface="Courier New" panose="02070309020205020404" pitchFamily="49" charset="0"/>
              <a:buChar char="o"/>
            </a:pPr>
            <a:r>
              <a:rPr lang="en-US" sz="2700" dirty="0">
                <a:latin typeface="Calibri" panose="020F0502020204030204" pitchFamily="34" charset="0"/>
                <a:ea typeface="Calibri" panose="020F0502020204030204" pitchFamily="34" charset="0"/>
                <a:cs typeface="Times New Roman" panose="02020603050405020304" pitchFamily="18" charset="0"/>
              </a:rPr>
              <a:t> </a:t>
            </a:r>
            <a:r>
              <a:rPr lang="en-US" sz="2600" dirty="0">
                <a:latin typeface="Calibri" panose="020F0502020204030204" pitchFamily="34" charset="0"/>
                <a:ea typeface="Calibri" panose="020F0502020204030204" pitchFamily="34" charset="0"/>
                <a:cs typeface="Times New Roman" panose="02020603050405020304" pitchFamily="18" charset="0"/>
              </a:rPr>
              <a:t>A trap is set based on the others’ knowledge that he prays to God regularly</a:t>
            </a:r>
          </a:p>
          <a:p>
            <a:pPr marL="308594" lvl="1" indent="0">
              <a:lnSpc>
                <a:spcPct val="107000"/>
              </a:lnSpc>
              <a:spcBef>
                <a:spcPts val="0"/>
              </a:spcBef>
              <a:spcAft>
                <a:spcPts val="540"/>
              </a:spcAft>
              <a:buNone/>
            </a:pP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501467" lvl="1" indent="-192873">
              <a:lnSpc>
                <a:spcPct val="107000"/>
              </a:lnSpc>
              <a:spcBef>
                <a:spcPts val="0"/>
              </a:spcBef>
              <a:spcAft>
                <a:spcPts val="540"/>
              </a:spcAft>
              <a:buFont typeface="Courier New" panose="02070309020205020404" pitchFamily="49" charset="0"/>
              <a:buChar char="o"/>
            </a:pPr>
            <a:r>
              <a:rPr lang="en-US" sz="2600" dirty="0">
                <a:latin typeface="Calibri" panose="020F0502020204030204" pitchFamily="34" charset="0"/>
                <a:ea typeface="Calibri" panose="020F0502020204030204" pitchFamily="34" charset="0"/>
                <a:cs typeface="Times New Roman" panose="02020603050405020304" pitchFamily="18" charset="0"/>
              </a:rPr>
              <a:t> Daniel continues to follow his custom of prayer to God despite his knowledge of the decree </a:t>
            </a:r>
          </a:p>
          <a:p>
            <a:pPr marL="308594" lvl="1" indent="0">
              <a:lnSpc>
                <a:spcPct val="107000"/>
              </a:lnSpc>
              <a:spcBef>
                <a:spcPts val="0"/>
              </a:spcBef>
              <a:spcAft>
                <a:spcPts val="540"/>
              </a:spcAft>
              <a:buNone/>
            </a:pPr>
            <a:endParaRPr lang="en-US" sz="1890" dirty="0">
              <a:latin typeface="Calibri" panose="020F0502020204030204" pitchFamily="34" charset="0"/>
              <a:ea typeface="Calibri" panose="020F0502020204030204" pitchFamily="34" charset="0"/>
              <a:cs typeface="Times New Roman" panose="02020603050405020304" pitchFamily="18" charset="0"/>
            </a:endParaRPr>
          </a:p>
          <a:p>
            <a:pPr marL="501467" lvl="1" indent="-192873">
              <a:spcBef>
                <a:spcPts val="0"/>
              </a:spcBef>
              <a:spcAft>
                <a:spcPts val="540"/>
              </a:spcAft>
              <a:buFont typeface="Courier New" panose="02070309020205020404" pitchFamily="49" charset="0"/>
              <a:buChar char="o"/>
            </a:pPr>
            <a:endParaRPr lang="en-US"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Text&#10;&#10;Description automatically generated">
            <a:extLst>
              <a:ext uri="{FF2B5EF4-FFF2-40B4-BE49-F238E27FC236}">
                <a16:creationId xmlns:a16="http://schemas.microsoft.com/office/drawing/2014/main" id="{D5B995E0-9597-44D5-9561-5C6EA9D62B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669" y="1441551"/>
            <a:ext cx="3324758" cy="1870177"/>
          </a:xfrm>
          <a:prstGeom prst="rect">
            <a:avLst/>
          </a:prstGeom>
        </p:spPr>
      </p:pic>
      <p:pic>
        <p:nvPicPr>
          <p:cNvPr id="7" name="Picture 2" descr="Graphical user interface, website&#10;&#10;Description automatically generated">
            <a:extLst>
              <a:ext uri="{FF2B5EF4-FFF2-40B4-BE49-F238E27FC236}">
                <a16:creationId xmlns:a16="http://schemas.microsoft.com/office/drawing/2014/main" id="{2AA4B453-8814-4953-A4DF-D21C26E2D11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96669" y="3578607"/>
            <a:ext cx="3324758" cy="1837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2313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775" y="347471"/>
            <a:ext cx="9990734"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8EF7B5-4BD8-46E7-ABE8-1777A9EBE747}"/>
              </a:ext>
            </a:extLst>
          </p:cNvPr>
          <p:cNvSpPr>
            <a:spLocks noGrp="1"/>
          </p:cNvSpPr>
          <p:nvPr>
            <p:ph type="title"/>
          </p:nvPr>
        </p:nvSpPr>
        <p:spPr>
          <a:xfrm>
            <a:off x="754380" y="585216"/>
            <a:ext cx="9464040" cy="1325563"/>
          </a:xfrm>
        </p:spPr>
        <p:txBody>
          <a:bodyPr>
            <a:normAutofit/>
          </a:bodyPr>
          <a:lstStyle/>
          <a:p>
            <a:r>
              <a:rPr lang="en-US" dirty="0">
                <a:solidFill>
                  <a:schemeClr val="bg1"/>
                </a:solidFill>
              </a:rPr>
              <a:t>How Did He Get To This Point?</a:t>
            </a:r>
          </a:p>
        </p:txBody>
      </p:sp>
      <p:pic>
        <p:nvPicPr>
          <p:cNvPr id="7" name="Content Placeholder 6" descr="Icon&#10;&#10;Description automatically generated">
            <a:extLst>
              <a:ext uri="{FF2B5EF4-FFF2-40B4-BE49-F238E27FC236}">
                <a16:creationId xmlns:a16="http://schemas.microsoft.com/office/drawing/2014/main" id="{D100272E-BBAA-4B47-868F-DF6C556D953E}"/>
              </a:ext>
            </a:extLst>
          </p:cNvPr>
          <p:cNvPicPr>
            <a:picLocks noChangeAspect="1"/>
          </p:cNvPicPr>
          <p:nvPr/>
        </p:nvPicPr>
        <p:blipFill rotWithShape="1">
          <a:blip r:embed="rId2">
            <a:extLst>
              <a:ext uri="{28A0092B-C50C-407E-A947-70E740481C1C}">
                <a14:useLocalDpi xmlns:a14="http://schemas.microsoft.com/office/drawing/2010/main" val="0"/>
              </a:ext>
            </a:extLst>
          </a:blip>
          <a:srcRect t="14160" r="2" b="19473"/>
          <a:stretch/>
        </p:blipFill>
        <p:spPr>
          <a:xfrm>
            <a:off x="757123" y="2516777"/>
            <a:ext cx="5612587" cy="3660185"/>
          </a:xfrm>
          <a:prstGeom prst="rect">
            <a:avLst/>
          </a:prstGeom>
        </p:spPr>
      </p:pic>
      <p:sp>
        <p:nvSpPr>
          <p:cNvPr id="27" name="Content Placeholder 10">
            <a:extLst>
              <a:ext uri="{FF2B5EF4-FFF2-40B4-BE49-F238E27FC236}">
                <a16:creationId xmlns:a16="http://schemas.microsoft.com/office/drawing/2014/main" id="{CA0121D8-1356-4A83-8DC6-FA83D8327224}"/>
              </a:ext>
            </a:extLst>
          </p:cNvPr>
          <p:cNvSpPr>
            <a:spLocks noGrp="1"/>
          </p:cNvSpPr>
          <p:nvPr>
            <p:ph idx="1"/>
          </p:nvPr>
        </p:nvSpPr>
        <p:spPr>
          <a:xfrm>
            <a:off x="6792163" y="2516777"/>
            <a:ext cx="3423513" cy="3660185"/>
          </a:xfrm>
        </p:spPr>
        <p:txBody>
          <a:bodyPr anchor="ctr">
            <a:normAutofit/>
          </a:bodyPr>
          <a:lstStyle/>
          <a:p>
            <a:r>
              <a:rPr lang="en-US" sz="2100" dirty="0"/>
              <a:t>Dan 6:10 </a:t>
            </a:r>
            <a:r>
              <a:rPr lang="en-US" sz="2100" baseline="30000" dirty="0"/>
              <a:t> </a:t>
            </a:r>
            <a:r>
              <a:rPr lang="en-US" sz="2100" dirty="0"/>
              <a:t>Now when Daniel knew that the writing was signed, he went home. And in his upper room, with his windows open toward Jerusalem, he knelt down on his knees three times that day, and prayed and gave thanks before his God, as was his custom since early days.</a:t>
            </a:r>
          </a:p>
        </p:txBody>
      </p:sp>
    </p:spTree>
    <p:extLst>
      <p:ext uri="{BB962C8B-B14F-4D97-AF65-F5344CB8AC3E}">
        <p14:creationId xmlns:p14="http://schemas.microsoft.com/office/powerpoint/2010/main" val="10611815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1000"/>
                                        <p:tgtEl>
                                          <p:spTgt spid="27">
                                            <p:txEl>
                                              <p:pRg st="0" end="0"/>
                                            </p:txEl>
                                          </p:spTgt>
                                        </p:tgtEl>
                                      </p:cBhvr>
                                    </p:animEffect>
                                    <p:anim calcmode="lin" valueType="num">
                                      <p:cBhvr>
                                        <p:cTn id="8"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775" y="347471"/>
            <a:ext cx="9990734"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8EF7B5-4BD8-46E7-ABE8-1777A9EBE747}"/>
              </a:ext>
            </a:extLst>
          </p:cNvPr>
          <p:cNvSpPr>
            <a:spLocks noGrp="1"/>
          </p:cNvSpPr>
          <p:nvPr>
            <p:ph type="title"/>
          </p:nvPr>
        </p:nvSpPr>
        <p:spPr>
          <a:xfrm>
            <a:off x="754380" y="585216"/>
            <a:ext cx="9464040" cy="1325563"/>
          </a:xfrm>
        </p:spPr>
        <p:txBody>
          <a:bodyPr>
            <a:normAutofit/>
          </a:bodyPr>
          <a:lstStyle/>
          <a:p>
            <a:r>
              <a:rPr lang="en-US" dirty="0">
                <a:solidFill>
                  <a:schemeClr val="bg1"/>
                </a:solidFill>
              </a:rPr>
              <a:t>How Did He Get To This Point?</a:t>
            </a:r>
          </a:p>
        </p:txBody>
      </p:sp>
      <p:pic>
        <p:nvPicPr>
          <p:cNvPr id="7" name="Content Placeholder 6" descr="Icon&#10;&#10;Description automatically generated">
            <a:extLst>
              <a:ext uri="{FF2B5EF4-FFF2-40B4-BE49-F238E27FC236}">
                <a16:creationId xmlns:a16="http://schemas.microsoft.com/office/drawing/2014/main" id="{D100272E-BBAA-4B47-868F-DF6C556D953E}"/>
              </a:ext>
            </a:extLst>
          </p:cNvPr>
          <p:cNvPicPr>
            <a:picLocks noChangeAspect="1"/>
          </p:cNvPicPr>
          <p:nvPr/>
        </p:nvPicPr>
        <p:blipFill rotWithShape="1">
          <a:blip r:embed="rId2">
            <a:extLst>
              <a:ext uri="{28A0092B-C50C-407E-A947-70E740481C1C}">
                <a14:useLocalDpi xmlns:a14="http://schemas.microsoft.com/office/drawing/2010/main" val="0"/>
              </a:ext>
            </a:extLst>
          </a:blip>
          <a:srcRect t="14160" r="2" b="19473"/>
          <a:stretch/>
        </p:blipFill>
        <p:spPr>
          <a:xfrm>
            <a:off x="757123" y="2516777"/>
            <a:ext cx="3376995" cy="3660185"/>
          </a:xfrm>
          <a:prstGeom prst="rect">
            <a:avLst/>
          </a:prstGeom>
        </p:spPr>
      </p:pic>
      <p:sp>
        <p:nvSpPr>
          <p:cNvPr id="27" name="Content Placeholder 10">
            <a:extLst>
              <a:ext uri="{FF2B5EF4-FFF2-40B4-BE49-F238E27FC236}">
                <a16:creationId xmlns:a16="http://schemas.microsoft.com/office/drawing/2014/main" id="{CA0121D8-1356-4A83-8DC6-FA83D8327224}"/>
              </a:ext>
            </a:extLst>
          </p:cNvPr>
          <p:cNvSpPr>
            <a:spLocks noGrp="1"/>
          </p:cNvSpPr>
          <p:nvPr>
            <p:ph idx="1"/>
          </p:nvPr>
        </p:nvSpPr>
        <p:spPr>
          <a:xfrm>
            <a:off x="4584880" y="2240924"/>
            <a:ext cx="5743976" cy="4269605"/>
          </a:xfrm>
        </p:spPr>
        <p:txBody>
          <a:bodyPr anchor="ctr">
            <a:normAutofit fontScale="92500" lnSpcReduction="10000"/>
          </a:bodyPr>
          <a:lstStyle/>
          <a:p>
            <a:endParaRPr lang="en-US" sz="1300" dirty="0"/>
          </a:p>
          <a:p>
            <a:endParaRPr lang="en-US" sz="1300" dirty="0"/>
          </a:p>
          <a:p>
            <a:endParaRPr lang="en-US" sz="1300" dirty="0"/>
          </a:p>
          <a:p>
            <a:endParaRPr lang="en-US" sz="1300" dirty="0"/>
          </a:p>
          <a:p>
            <a:r>
              <a:rPr lang="en-US" sz="2400" dirty="0"/>
              <a:t>He remembered he was a child of God</a:t>
            </a:r>
          </a:p>
          <a:p>
            <a:r>
              <a:rPr lang="en-US" sz="2400" dirty="0"/>
              <a:t>He refused worldly pleasures (didn’t  follow the crowd)</a:t>
            </a:r>
          </a:p>
          <a:p>
            <a:r>
              <a:rPr lang="en-US" sz="2400" dirty="0"/>
              <a:t>He put his faith in God and was rewarded</a:t>
            </a:r>
          </a:p>
          <a:p>
            <a:r>
              <a:rPr lang="en-US" sz="2400" dirty="0"/>
              <a:t>He understood God can do what man cannot and will do what He says He will do</a:t>
            </a:r>
          </a:p>
          <a:p>
            <a:r>
              <a:rPr lang="en-US" sz="2400" dirty="0"/>
              <a:t>He chose faithful friends</a:t>
            </a:r>
          </a:p>
          <a:p>
            <a:r>
              <a:rPr lang="en-US" sz="2400" dirty="0"/>
              <a:t>He had faith to speak boldly</a:t>
            </a:r>
          </a:p>
          <a:p>
            <a:r>
              <a:rPr lang="en-US" sz="2400" dirty="0"/>
              <a:t>He made prayer a part of his daily life (habit)</a:t>
            </a:r>
          </a:p>
          <a:p>
            <a:endParaRPr lang="en-US" sz="1300" dirty="0"/>
          </a:p>
          <a:p>
            <a:endParaRPr lang="en-US" sz="1300" dirty="0"/>
          </a:p>
          <a:p>
            <a:endParaRPr lang="en-US" sz="1300" dirty="0"/>
          </a:p>
          <a:p>
            <a:endParaRPr lang="en-US" sz="1300" dirty="0"/>
          </a:p>
          <a:p>
            <a:endParaRPr lang="en-US" sz="1300" dirty="0"/>
          </a:p>
          <a:p>
            <a:endParaRPr lang="en-US" sz="1300" dirty="0"/>
          </a:p>
        </p:txBody>
      </p:sp>
    </p:spTree>
    <p:extLst>
      <p:ext uri="{BB962C8B-B14F-4D97-AF65-F5344CB8AC3E}">
        <p14:creationId xmlns:p14="http://schemas.microsoft.com/office/powerpoint/2010/main" val="297717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xEl>
                                              <p:pRg st="4" end="4"/>
                                            </p:txEl>
                                          </p:spTgt>
                                        </p:tgtEl>
                                        <p:attrNameLst>
                                          <p:attrName>style.visibility</p:attrName>
                                        </p:attrNameLst>
                                      </p:cBhvr>
                                      <p:to>
                                        <p:strVal val="visible"/>
                                      </p:to>
                                    </p:set>
                                    <p:animEffect transition="in" filter="wipe(left)">
                                      <p:cBhvr>
                                        <p:cTn id="7" dur="500"/>
                                        <p:tgtEl>
                                          <p:spTgt spid="2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xEl>
                                              <p:pRg st="5" end="5"/>
                                            </p:txEl>
                                          </p:spTgt>
                                        </p:tgtEl>
                                        <p:attrNameLst>
                                          <p:attrName>style.visibility</p:attrName>
                                        </p:attrNameLst>
                                      </p:cBhvr>
                                      <p:to>
                                        <p:strVal val="visible"/>
                                      </p:to>
                                    </p:set>
                                    <p:animEffect transition="in" filter="wipe(left)">
                                      <p:cBhvr>
                                        <p:cTn id="12" dur="500"/>
                                        <p:tgtEl>
                                          <p:spTgt spid="27">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xEl>
                                              <p:pRg st="6" end="6"/>
                                            </p:txEl>
                                          </p:spTgt>
                                        </p:tgtEl>
                                        <p:attrNameLst>
                                          <p:attrName>style.visibility</p:attrName>
                                        </p:attrNameLst>
                                      </p:cBhvr>
                                      <p:to>
                                        <p:strVal val="visible"/>
                                      </p:to>
                                    </p:set>
                                    <p:animEffect transition="in" filter="wipe(left)">
                                      <p:cBhvr>
                                        <p:cTn id="17" dur="500"/>
                                        <p:tgtEl>
                                          <p:spTgt spid="2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
                                            <p:txEl>
                                              <p:pRg st="7" end="7"/>
                                            </p:txEl>
                                          </p:spTgt>
                                        </p:tgtEl>
                                        <p:attrNameLst>
                                          <p:attrName>style.visibility</p:attrName>
                                        </p:attrNameLst>
                                      </p:cBhvr>
                                      <p:to>
                                        <p:strVal val="visible"/>
                                      </p:to>
                                    </p:set>
                                    <p:animEffect transition="in" filter="wipe(left)">
                                      <p:cBhvr>
                                        <p:cTn id="22" dur="500"/>
                                        <p:tgtEl>
                                          <p:spTgt spid="2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
                                            <p:txEl>
                                              <p:pRg st="8" end="8"/>
                                            </p:txEl>
                                          </p:spTgt>
                                        </p:tgtEl>
                                        <p:attrNameLst>
                                          <p:attrName>style.visibility</p:attrName>
                                        </p:attrNameLst>
                                      </p:cBhvr>
                                      <p:to>
                                        <p:strVal val="visible"/>
                                      </p:to>
                                    </p:set>
                                    <p:animEffect transition="in" filter="wipe(left)">
                                      <p:cBhvr>
                                        <p:cTn id="27" dur="500"/>
                                        <p:tgtEl>
                                          <p:spTgt spid="2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7">
                                            <p:txEl>
                                              <p:pRg st="9" end="9"/>
                                            </p:txEl>
                                          </p:spTgt>
                                        </p:tgtEl>
                                        <p:attrNameLst>
                                          <p:attrName>style.visibility</p:attrName>
                                        </p:attrNameLst>
                                      </p:cBhvr>
                                      <p:to>
                                        <p:strVal val="visible"/>
                                      </p:to>
                                    </p:set>
                                    <p:animEffect transition="in" filter="wipe(left)">
                                      <p:cBhvr>
                                        <p:cTn id="32" dur="500"/>
                                        <p:tgtEl>
                                          <p:spTgt spid="27">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
                                            <p:txEl>
                                              <p:pRg st="10" end="10"/>
                                            </p:txEl>
                                          </p:spTgt>
                                        </p:tgtEl>
                                        <p:attrNameLst>
                                          <p:attrName>style.visibility</p:attrName>
                                        </p:attrNameLst>
                                      </p:cBhvr>
                                      <p:to>
                                        <p:strVal val="visible"/>
                                      </p:to>
                                    </p:set>
                                    <p:animEffect transition="in" filter="wipe(left)">
                                      <p:cBhvr>
                                        <p:cTn id="37" dur="500"/>
                                        <p:tgtEl>
                                          <p:spTgt spid="2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775" y="347471"/>
            <a:ext cx="9990734"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8EF7B5-4BD8-46E7-ABE8-1777A9EBE747}"/>
              </a:ext>
            </a:extLst>
          </p:cNvPr>
          <p:cNvSpPr>
            <a:spLocks noGrp="1"/>
          </p:cNvSpPr>
          <p:nvPr>
            <p:ph type="title"/>
          </p:nvPr>
        </p:nvSpPr>
        <p:spPr>
          <a:xfrm>
            <a:off x="754380" y="585216"/>
            <a:ext cx="9464040" cy="1325563"/>
          </a:xfrm>
        </p:spPr>
        <p:txBody>
          <a:bodyPr>
            <a:normAutofit/>
          </a:bodyPr>
          <a:lstStyle/>
          <a:p>
            <a:r>
              <a:rPr lang="en-US" dirty="0">
                <a:solidFill>
                  <a:schemeClr val="bg1"/>
                </a:solidFill>
              </a:rPr>
              <a:t>How Do We Get To This Point?</a:t>
            </a:r>
          </a:p>
        </p:txBody>
      </p:sp>
      <p:pic>
        <p:nvPicPr>
          <p:cNvPr id="7" name="Content Placeholder 6" descr="Icon&#10;&#10;Description automatically generated">
            <a:extLst>
              <a:ext uri="{FF2B5EF4-FFF2-40B4-BE49-F238E27FC236}">
                <a16:creationId xmlns:a16="http://schemas.microsoft.com/office/drawing/2014/main" id="{D100272E-BBAA-4B47-868F-DF6C556D953E}"/>
              </a:ext>
            </a:extLst>
          </p:cNvPr>
          <p:cNvPicPr>
            <a:picLocks noChangeAspect="1"/>
          </p:cNvPicPr>
          <p:nvPr/>
        </p:nvPicPr>
        <p:blipFill rotWithShape="1">
          <a:blip r:embed="rId2">
            <a:extLst>
              <a:ext uri="{28A0092B-C50C-407E-A947-70E740481C1C}">
                <a14:useLocalDpi xmlns:a14="http://schemas.microsoft.com/office/drawing/2010/main" val="0"/>
              </a:ext>
            </a:extLst>
          </a:blip>
          <a:srcRect t="14160" r="2" b="19473"/>
          <a:stretch/>
        </p:blipFill>
        <p:spPr>
          <a:xfrm>
            <a:off x="757123" y="2516777"/>
            <a:ext cx="5612587" cy="3660185"/>
          </a:xfrm>
          <a:prstGeom prst="rect">
            <a:avLst/>
          </a:prstGeom>
        </p:spPr>
      </p:pic>
      <p:sp>
        <p:nvSpPr>
          <p:cNvPr id="27" name="Content Placeholder 10">
            <a:extLst>
              <a:ext uri="{FF2B5EF4-FFF2-40B4-BE49-F238E27FC236}">
                <a16:creationId xmlns:a16="http://schemas.microsoft.com/office/drawing/2014/main" id="{CA0121D8-1356-4A83-8DC6-FA83D8327224}"/>
              </a:ext>
            </a:extLst>
          </p:cNvPr>
          <p:cNvSpPr>
            <a:spLocks noGrp="1"/>
          </p:cNvSpPr>
          <p:nvPr>
            <p:ph idx="1"/>
          </p:nvPr>
        </p:nvSpPr>
        <p:spPr>
          <a:xfrm>
            <a:off x="6792163" y="2516777"/>
            <a:ext cx="3423513" cy="3660185"/>
          </a:xfrm>
        </p:spPr>
        <p:txBody>
          <a:bodyPr anchor="ctr">
            <a:normAutofit/>
          </a:bodyPr>
          <a:lstStyle/>
          <a:p>
            <a:r>
              <a:rPr lang="en-US" sz="2200" dirty="0"/>
              <a:t>Learn from the example of Daniel and other godly men/women and follow the godly life they model </a:t>
            </a:r>
          </a:p>
          <a:p>
            <a:endParaRPr lang="en-US" sz="2100" dirty="0"/>
          </a:p>
          <a:p>
            <a:pPr marL="0" indent="0">
              <a:buNone/>
            </a:pPr>
            <a:endParaRPr lang="en-US" sz="2100" dirty="0"/>
          </a:p>
          <a:p>
            <a:endParaRPr lang="en-US" sz="2100" dirty="0"/>
          </a:p>
        </p:txBody>
      </p:sp>
    </p:spTree>
    <p:extLst>
      <p:ext uri="{BB962C8B-B14F-4D97-AF65-F5344CB8AC3E}">
        <p14:creationId xmlns:p14="http://schemas.microsoft.com/office/powerpoint/2010/main" val="234597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7">
                                            <p:txEl>
                                              <p:pRg st="0" end="0"/>
                                            </p:txEl>
                                          </p:spTgt>
                                        </p:tgtEl>
                                        <p:attrNameLst>
                                          <p:attrName>style.visibility</p:attrName>
                                        </p:attrNameLst>
                                      </p:cBhvr>
                                      <p:to>
                                        <p:strVal val="visible"/>
                                      </p:to>
                                    </p:set>
                                    <p:animEffect transition="in" filter="wipe(left)">
                                      <p:cBhvr>
                                        <p:cTn id="14"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4791" y="321732"/>
            <a:ext cx="6352476"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471830" y="516804"/>
            <a:ext cx="5934770" cy="1625210"/>
          </a:xfrm>
        </p:spPr>
        <p:txBody>
          <a:bodyPr>
            <a:normAutofit/>
          </a:bodyPr>
          <a:lstStyle/>
          <a:p>
            <a:r>
              <a:rPr lang="en-US" sz="3700" b="1">
                <a:solidFill>
                  <a:srgbClr val="FFFFFF"/>
                </a:solidFill>
              </a:rPr>
              <a:t>Nebuchadnezzar troubled by his dream </a:t>
            </a:r>
            <a:br>
              <a:rPr lang="en-US" sz="3700" b="1">
                <a:solidFill>
                  <a:srgbClr val="FFFFFF"/>
                </a:solidFill>
              </a:rPr>
            </a:br>
            <a:endParaRPr lang="en-US" sz="3700" b="1">
              <a:solidFill>
                <a:srgbClr val="FFFFFF"/>
              </a:solidFill>
            </a:endParaRPr>
          </a:p>
        </p:txBody>
      </p:sp>
      <p:sp>
        <p:nvSpPr>
          <p:cNvPr id="73" name="Rectangle 7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265" y="2432305"/>
            <a:ext cx="6351002"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4A12E9E4-21B1-401D-AFC4-AF149A3FA23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0069" y="2818191"/>
            <a:ext cx="5921919" cy="3331079"/>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189" y="321732"/>
            <a:ext cx="3902052"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7226387" y="917725"/>
            <a:ext cx="3082265" cy="4852362"/>
          </a:xfrm>
        </p:spPr>
        <p:txBody>
          <a:bodyPr anchor="ctr">
            <a:normAutofit/>
          </a:bodyPr>
          <a:lstStyle/>
          <a:p>
            <a:pPr marL="0" indent="0">
              <a:buNone/>
            </a:pPr>
            <a:r>
              <a:rPr lang="en-US" sz="5000" b="1" dirty="0">
                <a:solidFill>
                  <a:srgbClr val="FFFFFF"/>
                </a:solidFill>
              </a:rPr>
              <a:t>Vs 4-18</a:t>
            </a:r>
            <a:endParaRPr lang="en-US" sz="5000" dirty="0">
              <a:solidFill>
                <a:srgbClr val="FFFFFF"/>
              </a:solidFill>
            </a:endParaRPr>
          </a:p>
        </p:txBody>
      </p:sp>
      <p:pic>
        <p:nvPicPr>
          <p:cNvPr id="8" name="Picture 7" descr="A book on a black background&#10;&#10;Description automatically generated with low confidence">
            <a:extLst>
              <a:ext uri="{FF2B5EF4-FFF2-40B4-BE49-F238E27FC236}">
                <a16:creationId xmlns:a16="http://schemas.microsoft.com/office/drawing/2014/main" id="{82FB58C4-95D9-4092-8FDB-2B04EFD9A3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464" y="4327233"/>
            <a:ext cx="3082265" cy="1825943"/>
          </a:xfrm>
          <a:prstGeom prst="rect">
            <a:avLst/>
          </a:prstGeom>
        </p:spPr>
      </p:pic>
    </p:spTree>
    <p:extLst>
      <p:ext uri="{BB962C8B-B14F-4D97-AF65-F5344CB8AC3E}">
        <p14:creationId xmlns:p14="http://schemas.microsoft.com/office/powerpoint/2010/main" val="371239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4791" y="321732"/>
            <a:ext cx="6352476"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471830" y="516804"/>
            <a:ext cx="5934770" cy="1625210"/>
          </a:xfrm>
        </p:spPr>
        <p:txBody>
          <a:bodyPr>
            <a:normAutofit/>
          </a:bodyPr>
          <a:lstStyle/>
          <a:p>
            <a:r>
              <a:rPr lang="en-US" b="1" dirty="0">
                <a:solidFill>
                  <a:srgbClr val="FFFFFF"/>
                </a:solidFill>
              </a:rPr>
              <a:t>Daniel interprets the dream</a:t>
            </a:r>
          </a:p>
        </p:txBody>
      </p:sp>
      <p:sp>
        <p:nvSpPr>
          <p:cNvPr id="73" name="Rectangle 7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265" y="2432305"/>
            <a:ext cx="6351002"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814F5385-D7BE-45C3-BA5E-D9568A12FC1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0069" y="2818191"/>
            <a:ext cx="5921919" cy="3331079"/>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189" y="321732"/>
            <a:ext cx="3902052"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7226387" y="917725"/>
            <a:ext cx="3082265" cy="4852362"/>
          </a:xfrm>
        </p:spPr>
        <p:txBody>
          <a:bodyPr anchor="ctr">
            <a:normAutofit/>
          </a:bodyPr>
          <a:lstStyle/>
          <a:p>
            <a:r>
              <a:rPr lang="en-US" sz="5000" b="1" dirty="0">
                <a:solidFill>
                  <a:srgbClr val="FFFFFF"/>
                </a:solidFill>
              </a:rPr>
              <a:t>Vs 19-27</a:t>
            </a:r>
            <a:endParaRPr lang="en-US" sz="5000" dirty="0">
              <a:solidFill>
                <a:srgbClr val="FFFFFF"/>
              </a:solidFill>
            </a:endParaRPr>
          </a:p>
        </p:txBody>
      </p:sp>
      <p:pic>
        <p:nvPicPr>
          <p:cNvPr id="8" name="Picture 7" descr="A book on a black background&#10;&#10;Description automatically generated with low confidence">
            <a:extLst>
              <a:ext uri="{FF2B5EF4-FFF2-40B4-BE49-F238E27FC236}">
                <a16:creationId xmlns:a16="http://schemas.microsoft.com/office/drawing/2014/main" id="{7AA513A4-883D-40BC-8157-C7D8F47779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464" y="4327233"/>
            <a:ext cx="3082265" cy="1825943"/>
          </a:xfrm>
          <a:prstGeom prst="rect">
            <a:avLst/>
          </a:prstGeom>
        </p:spPr>
      </p:pic>
    </p:spTree>
    <p:extLst>
      <p:ext uri="{BB962C8B-B14F-4D97-AF65-F5344CB8AC3E}">
        <p14:creationId xmlns:p14="http://schemas.microsoft.com/office/powerpoint/2010/main" val="398577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4791" y="321732"/>
            <a:ext cx="6352476"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471830" y="516804"/>
            <a:ext cx="5934770" cy="1625210"/>
          </a:xfrm>
        </p:spPr>
        <p:txBody>
          <a:bodyPr>
            <a:normAutofit/>
          </a:bodyPr>
          <a:lstStyle/>
          <a:p>
            <a:r>
              <a:rPr lang="en-US" b="1" dirty="0">
                <a:solidFill>
                  <a:srgbClr val="FFFFFF"/>
                </a:solidFill>
              </a:rPr>
              <a:t>The vision becomes a reality</a:t>
            </a:r>
          </a:p>
        </p:txBody>
      </p:sp>
      <p:sp>
        <p:nvSpPr>
          <p:cNvPr id="11" name="Rectangle 10">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265" y="2432305"/>
            <a:ext cx="6351002"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36CF0BCE-60B0-4C1B-A377-CB313EE213F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0069" y="2818191"/>
            <a:ext cx="5921919" cy="333107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189" y="321732"/>
            <a:ext cx="3902052"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7226387" y="917725"/>
            <a:ext cx="3082265" cy="4852362"/>
          </a:xfrm>
        </p:spPr>
        <p:txBody>
          <a:bodyPr anchor="ctr">
            <a:normAutofit/>
          </a:bodyPr>
          <a:lstStyle/>
          <a:p>
            <a:r>
              <a:rPr lang="en-US" sz="5000" b="1" dirty="0">
                <a:solidFill>
                  <a:srgbClr val="FFFFFF"/>
                </a:solidFill>
              </a:rPr>
              <a:t>Vs 28-33</a:t>
            </a:r>
            <a:endParaRPr lang="en-US" sz="5000" dirty="0">
              <a:solidFill>
                <a:srgbClr val="FFFFFF"/>
              </a:solidFill>
            </a:endParaRPr>
          </a:p>
        </p:txBody>
      </p:sp>
      <p:pic>
        <p:nvPicPr>
          <p:cNvPr id="8" name="Picture 7" descr="A book on a black background&#10;&#10;Description automatically generated with low confidence">
            <a:extLst>
              <a:ext uri="{FF2B5EF4-FFF2-40B4-BE49-F238E27FC236}">
                <a16:creationId xmlns:a16="http://schemas.microsoft.com/office/drawing/2014/main" id="{F2CA1C6D-38CD-4091-B7AE-55624DA8A8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464" y="4327233"/>
            <a:ext cx="3082266" cy="1825943"/>
          </a:xfrm>
          <a:prstGeom prst="rect">
            <a:avLst/>
          </a:prstGeom>
        </p:spPr>
      </p:pic>
    </p:spTree>
    <p:extLst>
      <p:ext uri="{BB962C8B-B14F-4D97-AF65-F5344CB8AC3E}">
        <p14:creationId xmlns:p14="http://schemas.microsoft.com/office/powerpoint/2010/main" val="176250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4791" y="321732"/>
            <a:ext cx="6352476"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471830" y="516804"/>
            <a:ext cx="5934770" cy="1625210"/>
          </a:xfrm>
        </p:spPr>
        <p:txBody>
          <a:bodyPr>
            <a:normAutofit/>
          </a:bodyPr>
          <a:lstStyle/>
          <a:p>
            <a:r>
              <a:rPr lang="en-US" sz="3700" b="1" dirty="0">
                <a:solidFill>
                  <a:srgbClr val="FFFFFF"/>
                </a:solidFill>
              </a:rPr>
              <a:t>Nebuchadnezzar praises God and is restored </a:t>
            </a:r>
            <a:br>
              <a:rPr lang="en-US" sz="3700" b="1" dirty="0">
                <a:solidFill>
                  <a:srgbClr val="FFFFFF"/>
                </a:solidFill>
              </a:rPr>
            </a:br>
            <a:endParaRPr lang="en-US" sz="3700" b="1" dirty="0">
              <a:solidFill>
                <a:srgbClr val="FFFFFF"/>
              </a:solidFill>
            </a:endParaRPr>
          </a:p>
        </p:txBody>
      </p:sp>
      <p:sp>
        <p:nvSpPr>
          <p:cNvPr id="73" name="Rectangle 7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265" y="2432305"/>
            <a:ext cx="6351002"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a:extLst>
              <a:ext uri="{FF2B5EF4-FFF2-40B4-BE49-F238E27FC236}">
                <a16:creationId xmlns:a16="http://schemas.microsoft.com/office/drawing/2014/main" id="{C54FA60E-34D7-4FE2-A3A8-562989E0EA5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0069" y="2818191"/>
            <a:ext cx="5921919" cy="3331079"/>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189" y="321732"/>
            <a:ext cx="3902052"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7226387" y="917725"/>
            <a:ext cx="3082265" cy="4852362"/>
          </a:xfrm>
        </p:spPr>
        <p:txBody>
          <a:bodyPr anchor="ctr">
            <a:normAutofit/>
          </a:bodyPr>
          <a:lstStyle/>
          <a:p>
            <a:r>
              <a:rPr lang="en-US" sz="5000" b="1" dirty="0">
                <a:solidFill>
                  <a:srgbClr val="FFFFFF"/>
                </a:solidFill>
              </a:rPr>
              <a:t>Vs 34-37</a:t>
            </a:r>
            <a:endParaRPr lang="en-US" sz="5000" dirty="0">
              <a:solidFill>
                <a:srgbClr val="FFFFFF"/>
              </a:solidFill>
            </a:endParaRPr>
          </a:p>
        </p:txBody>
      </p:sp>
      <p:pic>
        <p:nvPicPr>
          <p:cNvPr id="8" name="Picture 7" descr="A book on a black background&#10;&#10;Description automatically generated with low confidence">
            <a:extLst>
              <a:ext uri="{FF2B5EF4-FFF2-40B4-BE49-F238E27FC236}">
                <a16:creationId xmlns:a16="http://schemas.microsoft.com/office/drawing/2014/main" id="{F4D6FCAE-9C25-4257-87F3-B0A190285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464" y="4327233"/>
            <a:ext cx="3082265" cy="1825943"/>
          </a:xfrm>
          <a:prstGeom prst="rect">
            <a:avLst/>
          </a:prstGeom>
        </p:spPr>
      </p:pic>
    </p:spTree>
    <p:extLst>
      <p:ext uri="{BB962C8B-B14F-4D97-AF65-F5344CB8AC3E}">
        <p14:creationId xmlns:p14="http://schemas.microsoft.com/office/powerpoint/2010/main" val="316906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5758448" y="1546609"/>
            <a:ext cx="3452516" cy="907858"/>
          </a:xfrm>
        </p:spPr>
        <p:txBody>
          <a:bodyPr>
            <a:normAutofit/>
          </a:bodyPr>
          <a:lstStyle/>
          <a:p>
            <a:endParaRPr lang="en-US" sz="2700" b="1" dirty="0"/>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5758171" y="1546609"/>
            <a:ext cx="3461922" cy="4236005"/>
          </a:xfrm>
        </p:spPr>
        <p:txBody>
          <a:bodyPr>
            <a:normAutofit lnSpcReduction="10000"/>
          </a:bodyPr>
          <a:lstStyle/>
          <a:p>
            <a:pPr marL="501467" lvl="1" indent="-192873">
              <a:lnSpc>
                <a:spcPct val="107000"/>
              </a:lnSpc>
              <a:spcBef>
                <a:spcPts val="0"/>
              </a:spcBef>
              <a:spcAft>
                <a:spcPts val="54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latin typeface="Calibri" panose="020F0502020204030204" pitchFamily="34" charset="0"/>
                <a:ea typeface="Calibri" panose="020F0502020204030204" pitchFamily="34" charset="0"/>
                <a:cs typeface="Times New Roman" panose="02020603050405020304" pitchFamily="18" charset="0"/>
              </a:rPr>
              <a:t>Pride and forgetting God leads to destruction</a:t>
            </a:r>
          </a:p>
          <a:p>
            <a:pPr marL="501467" lvl="1" indent="-192873">
              <a:lnSpc>
                <a:spcPct val="107000"/>
              </a:lnSpc>
              <a:spcBef>
                <a:spcPts val="0"/>
              </a:spcBef>
              <a:spcAft>
                <a:spcPts val="540"/>
              </a:spcAft>
              <a:buFont typeface="Courier New" panose="02070309020205020404" pitchFamily="49" charset="0"/>
              <a:buChar char="o"/>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501467" lvl="1" indent="-192873">
              <a:lnSpc>
                <a:spcPct val="107000"/>
              </a:lnSpc>
              <a:spcBef>
                <a:spcPts val="0"/>
              </a:spcBef>
              <a:spcAft>
                <a:spcPts val="540"/>
              </a:spcAft>
              <a:buFont typeface="Courier New" panose="02070309020205020404" pitchFamily="49" charset="0"/>
              <a:buChar char="o"/>
            </a:pPr>
            <a:r>
              <a:rPr lang="en-US" sz="2200" dirty="0">
                <a:latin typeface="Calibri" panose="020F0502020204030204" pitchFamily="34" charset="0"/>
                <a:ea typeface="Calibri" panose="020F0502020204030204" pitchFamily="34" charset="0"/>
                <a:cs typeface="Times New Roman" panose="02020603050405020304" pitchFamily="18" charset="0"/>
              </a:rPr>
              <a:t> Be willing to offer Godly advice</a:t>
            </a:r>
          </a:p>
          <a:p>
            <a:pPr marL="501467" lvl="1" indent="-192873">
              <a:lnSpc>
                <a:spcPct val="107000"/>
              </a:lnSpc>
              <a:spcBef>
                <a:spcPts val="0"/>
              </a:spcBef>
              <a:spcAft>
                <a:spcPts val="540"/>
              </a:spcAft>
              <a:buFont typeface="Courier New" panose="02070309020205020404" pitchFamily="49" charset="0"/>
              <a:buChar char="o"/>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501467" lvl="1" indent="-192873">
              <a:lnSpc>
                <a:spcPct val="107000"/>
              </a:lnSpc>
              <a:spcBef>
                <a:spcPts val="0"/>
              </a:spcBef>
              <a:spcAft>
                <a:spcPts val="540"/>
              </a:spcAft>
              <a:buFont typeface="Courier New" panose="02070309020205020404" pitchFamily="49" charset="0"/>
              <a:buChar char="o"/>
            </a:pPr>
            <a:r>
              <a:rPr lang="en-US" sz="2200" dirty="0">
                <a:latin typeface="Calibri" panose="020F0502020204030204" pitchFamily="34" charset="0"/>
                <a:ea typeface="Calibri" panose="020F0502020204030204" pitchFamily="34" charset="0"/>
                <a:cs typeface="Times New Roman" panose="02020603050405020304" pitchFamily="18" charset="0"/>
              </a:rPr>
              <a:t> God will do what He says He will do exactly how He says He will do it</a:t>
            </a:r>
          </a:p>
          <a:p>
            <a:pPr marL="501467" lvl="1" indent="-192873">
              <a:lnSpc>
                <a:spcPct val="107000"/>
              </a:lnSpc>
              <a:spcBef>
                <a:spcPts val="0"/>
              </a:spcBef>
              <a:spcAft>
                <a:spcPts val="540"/>
              </a:spcAft>
              <a:buFont typeface="Courier New" panose="02070309020205020404" pitchFamily="49" charset="0"/>
              <a:buChar char="o"/>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501467" lvl="1" indent="-192873">
              <a:lnSpc>
                <a:spcPct val="107000"/>
              </a:lnSpc>
              <a:spcBef>
                <a:spcPts val="0"/>
              </a:spcBef>
              <a:spcAft>
                <a:spcPts val="540"/>
              </a:spcAft>
              <a:buFont typeface="Courier New" panose="02070309020205020404" pitchFamily="49" charset="0"/>
              <a:buChar char="o"/>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501467" lvl="1" indent="-192873">
              <a:lnSpc>
                <a:spcPct val="107000"/>
              </a:lnSpc>
              <a:spcBef>
                <a:spcPts val="0"/>
              </a:spcBef>
              <a:spcAft>
                <a:spcPts val="540"/>
              </a:spcAft>
              <a:buFont typeface="Courier New" panose="02070309020205020404" pitchFamily="49" charset="0"/>
              <a:buChar char="o"/>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501467" lvl="1" indent="-192873">
              <a:lnSpc>
                <a:spcPct val="107000"/>
              </a:lnSpc>
              <a:spcBef>
                <a:spcPts val="0"/>
              </a:spcBef>
              <a:spcAft>
                <a:spcPts val="540"/>
              </a:spcAft>
              <a:buFont typeface="Courier New" panose="02070309020205020404" pitchFamily="49" charset="0"/>
              <a:buChar char="o"/>
            </a:pPr>
            <a:endParaRPr lang="en-US" sz="1215"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Text&#10;&#10;Description automatically generated">
            <a:extLst>
              <a:ext uri="{FF2B5EF4-FFF2-40B4-BE49-F238E27FC236}">
                <a16:creationId xmlns:a16="http://schemas.microsoft.com/office/drawing/2014/main" id="{D5B995E0-9597-44D5-9561-5C6EA9D62B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669" y="1441551"/>
            <a:ext cx="3324758" cy="1870177"/>
          </a:xfrm>
          <a:prstGeom prst="rect">
            <a:avLst/>
          </a:prstGeom>
        </p:spPr>
      </p:pic>
      <p:pic>
        <p:nvPicPr>
          <p:cNvPr id="9218" name="Picture 2">
            <a:extLst>
              <a:ext uri="{FF2B5EF4-FFF2-40B4-BE49-F238E27FC236}">
                <a16:creationId xmlns:a16="http://schemas.microsoft.com/office/drawing/2014/main" id="{4D24917A-0D8C-4331-8D97-C157BB0EB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707" y="3638382"/>
            <a:ext cx="3268721" cy="1870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7459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391" y="0"/>
            <a:ext cx="7456017"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6524" y="0"/>
            <a:ext cx="7159752"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7766714-79C6-4EED-82ED-3CFD799ABADC}"/>
              </a:ext>
            </a:extLst>
          </p:cNvPr>
          <p:cNvSpPr>
            <a:spLocks noGrp="1"/>
          </p:cNvSpPr>
          <p:nvPr>
            <p:ph type="title"/>
          </p:nvPr>
        </p:nvSpPr>
        <p:spPr>
          <a:xfrm>
            <a:off x="2300067" y="1441938"/>
            <a:ext cx="6372665" cy="3974124"/>
          </a:xfrm>
        </p:spPr>
        <p:txBody>
          <a:bodyPr vert="horz" lIns="91440" tIns="45720" rIns="91440" bIns="45720" rtlCol="0" anchor="ctr">
            <a:normAutofit/>
          </a:bodyPr>
          <a:lstStyle/>
          <a:p>
            <a:pPr algn="ctr" defTabSz="914400"/>
            <a:r>
              <a:rPr lang="en-US" sz="5100" dirty="0">
                <a:solidFill>
                  <a:schemeClr val="bg1">
                    <a:lumMod val="95000"/>
                    <a:lumOff val="5000"/>
                  </a:schemeClr>
                </a:solidFill>
              </a:rPr>
              <a:t>Chapter 5: </a:t>
            </a:r>
            <a:br>
              <a:rPr lang="en-US" sz="5100" dirty="0">
                <a:solidFill>
                  <a:schemeClr val="bg1">
                    <a:lumMod val="95000"/>
                    <a:lumOff val="5000"/>
                  </a:schemeClr>
                </a:solidFill>
              </a:rPr>
            </a:br>
            <a:r>
              <a:rPr lang="en-US" sz="5100" dirty="0">
                <a:solidFill>
                  <a:schemeClr val="bg1">
                    <a:lumMod val="95000"/>
                    <a:lumOff val="5000"/>
                  </a:schemeClr>
                </a:solidFill>
              </a:rPr>
              <a:t>Belshazzar’s Feast</a:t>
            </a:r>
          </a:p>
        </p:txBody>
      </p:sp>
    </p:spTree>
    <p:extLst>
      <p:ext uri="{BB962C8B-B14F-4D97-AF65-F5344CB8AC3E}">
        <p14:creationId xmlns:p14="http://schemas.microsoft.com/office/powerpoint/2010/main" val="22491162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4791" y="321732"/>
            <a:ext cx="6352476"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471830" y="516804"/>
            <a:ext cx="5934770" cy="1625210"/>
          </a:xfrm>
        </p:spPr>
        <p:txBody>
          <a:bodyPr>
            <a:normAutofit/>
          </a:bodyPr>
          <a:lstStyle/>
          <a:p>
            <a:r>
              <a:rPr lang="en-US" b="1" dirty="0">
                <a:solidFill>
                  <a:srgbClr val="FFFFFF"/>
                </a:solidFill>
              </a:rPr>
              <a:t>Belshazzar’s feast </a:t>
            </a:r>
            <a:br>
              <a:rPr lang="en-US" b="1" dirty="0">
                <a:solidFill>
                  <a:srgbClr val="FFFFFF"/>
                </a:solidFill>
              </a:rPr>
            </a:br>
            <a:endParaRPr lang="en-US" b="1" dirty="0">
              <a:solidFill>
                <a:srgbClr val="FFFFFF"/>
              </a:solidFill>
            </a:endParaRPr>
          </a:p>
        </p:txBody>
      </p:sp>
      <p:sp>
        <p:nvSpPr>
          <p:cNvPr id="73" name="Rectangle 7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265" y="2432305"/>
            <a:ext cx="6351002"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a:extLst>
              <a:ext uri="{FF2B5EF4-FFF2-40B4-BE49-F238E27FC236}">
                <a16:creationId xmlns:a16="http://schemas.microsoft.com/office/drawing/2014/main" id="{6AF2ED53-509D-4E82-85A2-BA7EFEBF571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0069" y="2818191"/>
            <a:ext cx="5921919" cy="3331079"/>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189" y="321732"/>
            <a:ext cx="3902052"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7226387" y="917725"/>
            <a:ext cx="3082265" cy="4852362"/>
          </a:xfrm>
        </p:spPr>
        <p:txBody>
          <a:bodyPr anchor="ctr">
            <a:normAutofit/>
          </a:bodyPr>
          <a:lstStyle/>
          <a:p>
            <a:r>
              <a:rPr lang="en-US" sz="5000" b="1" dirty="0">
                <a:solidFill>
                  <a:srgbClr val="FFFFFF"/>
                </a:solidFill>
              </a:rPr>
              <a:t>Vs 1-5</a:t>
            </a:r>
            <a:endParaRPr lang="en-US" sz="5000" dirty="0">
              <a:solidFill>
                <a:srgbClr val="FFFFFF"/>
              </a:solidFill>
            </a:endParaRPr>
          </a:p>
        </p:txBody>
      </p:sp>
      <p:pic>
        <p:nvPicPr>
          <p:cNvPr id="8" name="Picture 7" descr="A book on a black background&#10;&#10;Description automatically generated with low confidence">
            <a:extLst>
              <a:ext uri="{FF2B5EF4-FFF2-40B4-BE49-F238E27FC236}">
                <a16:creationId xmlns:a16="http://schemas.microsoft.com/office/drawing/2014/main" id="{F1EDD259-0B2B-4924-9BA3-BE5BDB74F6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464" y="4327233"/>
            <a:ext cx="3082266" cy="1825943"/>
          </a:xfrm>
          <a:prstGeom prst="rect">
            <a:avLst/>
          </a:prstGeom>
        </p:spPr>
      </p:pic>
    </p:spTree>
    <p:extLst>
      <p:ext uri="{BB962C8B-B14F-4D97-AF65-F5344CB8AC3E}">
        <p14:creationId xmlns:p14="http://schemas.microsoft.com/office/powerpoint/2010/main" val="11514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8142</TotalTime>
  <Words>400</Words>
  <Application>Microsoft Office PowerPoint</Application>
  <PresentationFormat>Custom</PresentationFormat>
  <Paragraphs>67</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Courier New</vt:lpstr>
      <vt:lpstr>Office Theme</vt:lpstr>
      <vt:lpstr>Chapter 4:  Nebuchadnezzar’s Second Dream</vt:lpstr>
      <vt:lpstr>Nebuchadnezzar Declares God’s works to the people</vt:lpstr>
      <vt:lpstr>Nebuchadnezzar troubled by his dream  </vt:lpstr>
      <vt:lpstr>Daniel interprets the dream</vt:lpstr>
      <vt:lpstr>The vision becomes a reality</vt:lpstr>
      <vt:lpstr>Nebuchadnezzar praises God and is restored  </vt:lpstr>
      <vt:lpstr>PowerPoint Presentation</vt:lpstr>
      <vt:lpstr>Chapter 5:  Belshazzar’s Feast</vt:lpstr>
      <vt:lpstr>Belshazzar’s feast  </vt:lpstr>
      <vt:lpstr>Belshazzar is troubled by the writing and no one is able to interpret it</vt:lpstr>
      <vt:lpstr>The queen advises to send for Daniel</vt:lpstr>
      <vt:lpstr>The king calls for Daniel and offers a reward  </vt:lpstr>
      <vt:lpstr>Daniel interprets the writing</vt:lpstr>
      <vt:lpstr>Belshazzar’s fall  </vt:lpstr>
      <vt:lpstr>PowerPoint Presentation</vt:lpstr>
      <vt:lpstr>Chapter 6:  The Plot Against Daniel</vt:lpstr>
      <vt:lpstr>King Darius places Daniel in a very high position</vt:lpstr>
      <vt:lpstr>The jealousy of the governors and satraps</vt:lpstr>
      <vt:lpstr>The deception by the governors and satraps</vt:lpstr>
      <vt:lpstr>King Darius signs the decree</vt:lpstr>
      <vt:lpstr>PowerPoint Presentation</vt:lpstr>
      <vt:lpstr>How Did He Get To This Point?</vt:lpstr>
      <vt:lpstr>How Did He Get To This Point?</vt:lpstr>
      <vt:lpstr>How Do We Get To This 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Miller</dc:creator>
  <cp:lastModifiedBy>christian miller</cp:lastModifiedBy>
  <cp:revision>76</cp:revision>
  <dcterms:created xsi:type="dcterms:W3CDTF">2021-07-26T22:03:52Z</dcterms:created>
  <dcterms:modified xsi:type="dcterms:W3CDTF">2021-09-11T22:09:25Z</dcterms:modified>
</cp:coreProperties>
</file>