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1"/>
  </p:notesMasterIdLst>
  <p:handoutMasterIdLst>
    <p:handoutMasterId r:id="rId22"/>
  </p:handoutMasterIdLst>
  <p:sldIdLst>
    <p:sldId id="256" r:id="rId2"/>
    <p:sldId id="259" r:id="rId3"/>
    <p:sldId id="260" r:id="rId4"/>
    <p:sldId id="258"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 id="275" r:id="rId20"/>
  </p:sldIdLst>
  <p:sldSz cx="109728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B1959-4F57-4DBB-AFF3-E84195C171DB}" v="267" dt="2021-10-23T17:23:42.317"/>
    <p1510:client id="{AB3682EA-37A1-49EA-B13F-DE56BD5F28E9}" v="2" dt="2021-10-23T22:21:14.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1080"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A91BAC-26EF-430E-9341-5E3D9B70499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AM Sermon</a:t>
            </a:r>
          </a:p>
        </p:txBody>
      </p:sp>
      <p:sp>
        <p:nvSpPr>
          <p:cNvPr id="3" name="Date Placeholder 2">
            <a:extLst>
              <a:ext uri="{FF2B5EF4-FFF2-40B4-BE49-F238E27FC236}">
                <a16:creationId xmlns:a16="http://schemas.microsoft.com/office/drawing/2014/main" id="{DABAEFBA-637B-41E5-B9B3-06A29069985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889EF31-5CF4-42FF-80A1-0B48375EF078}" type="datetimeFigureOut">
              <a:rPr lang="en-US" smtClean="0"/>
              <a:t>10/23/2021</a:t>
            </a:fld>
            <a:endParaRPr lang="en-US"/>
          </a:p>
        </p:txBody>
      </p:sp>
      <p:sp>
        <p:nvSpPr>
          <p:cNvPr id="4" name="Footer Placeholder 3">
            <a:extLst>
              <a:ext uri="{FF2B5EF4-FFF2-40B4-BE49-F238E27FC236}">
                <a16:creationId xmlns:a16="http://schemas.microsoft.com/office/drawing/2014/main" id="{1DE3052B-1568-494D-AED4-E4F6E722004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2B15A-EAEE-4FCF-B3A2-F7591E53F43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8FC018B-EFFF-4100-96F1-6E698E4E4405}" type="slidenum">
              <a:rPr lang="en-US" smtClean="0"/>
              <a:t>‹#›</a:t>
            </a:fld>
            <a:endParaRPr lang="en-US"/>
          </a:p>
        </p:txBody>
      </p:sp>
    </p:spTree>
    <p:extLst>
      <p:ext uri="{BB962C8B-B14F-4D97-AF65-F5344CB8AC3E}">
        <p14:creationId xmlns:p14="http://schemas.microsoft.com/office/powerpoint/2010/main" val="72983058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AM Sermon</a:t>
            </a: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99A71C2-AE23-4C50-ACDB-CEE537182F05}" type="datetimeFigureOut">
              <a:rPr lang="en-US" smtClean="0"/>
              <a:t>10/23/2021</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ED5F4A-394E-41C2-81EC-6198DA086BB2}" type="slidenum">
              <a:rPr lang="en-US" smtClean="0"/>
              <a:t>‹#›</a:t>
            </a:fld>
            <a:endParaRPr lang="en-US"/>
          </a:p>
        </p:txBody>
      </p:sp>
    </p:spTree>
    <p:extLst>
      <p:ext uri="{BB962C8B-B14F-4D97-AF65-F5344CB8AC3E}">
        <p14:creationId xmlns:p14="http://schemas.microsoft.com/office/powerpoint/2010/main" val="45483478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is the father</a:t>
            </a:r>
          </a:p>
        </p:txBody>
      </p:sp>
      <p:sp>
        <p:nvSpPr>
          <p:cNvPr id="4" name="Slide Number Placeholder 3"/>
          <p:cNvSpPr>
            <a:spLocks noGrp="1"/>
          </p:cNvSpPr>
          <p:nvPr>
            <p:ph type="sldNum" sz="quarter" idx="5"/>
          </p:nvPr>
        </p:nvSpPr>
        <p:spPr/>
        <p:txBody>
          <a:bodyPr/>
          <a:lstStyle/>
          <a:p>
            <a:fld id="{ACED5F4A-394E-41C2-81EC-6198DA086BB2}" type="slidenum">
              <a:rPr lang="en-US" smtClean="0"/>
              <a:t>2</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837703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11</a:t>
            </a:fld>
            <a:endParaRPr lang="en-US"/>
          </a:p>
        </p:txBody>
      </p:sp>
      <p:sp>
        <p:nvSpPr>
          <p:cNvPr id="5" name="Header Placeholder 4">
            <a:extLst>
              <a:ext uri="{FF2B5EF4-FFF2-40B4-BE49-F238E27FC236}">
                <a16:creationId xmlns:a16="http://schemas.microsoft.com/office/drawing/2014/main" id="{3908D4A4-6C98-4645-AEF2-134CCF92CAB9}"/>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92670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NKJV gentiles…</a:t>
            </a:r>
          </a:p>
        </p:txBody>
      </p:sp>
      <p:sp>
        <p:nvSpPr>
          <p:cNvPr id="4" name="Slide Number Placeholder 3"/>
          <p:cNvSpPr>
            <a:spLocks noGrp="1"/>
          </p:cNvSpPr>
          <p:nvPr>
            <p:ph type="sldNum" sz="quarter" idx="5"/>
          </p:nvPr>
        </p:nvSpPr>
        <p:spPr/>
        <p:txBody>
          <a:bodyPr/>
          <a:lstStyle/>
          <a:p>
            <a:fld id="{ACED5F4A-394E-41C2-81EC-6198DA086BB2}" type="slidenum">
              <a:rPr lang="en-US" smtClean="0"/>
              <a:t>12</a:t>
            </a:fld>
            <a:endParaRPr lang="en-US"/>
          </a:p>
        </p:txBody>
      </p:sp>
      <p:sp>
        <p:nvSpPr>
          <p:cNvPr id="5" name="Header Placeholder 4">
            <a:extLst>
              <a:ext uri="{FF2B5EF4-FFF2-40B4-BE49-F238E27FC236}">
                <a16:creationId xmlns:a16="http://schemas.microsoft.com/office/drawing/2014/main" id="{1B0D1A55-21E9-408B-B6AB-C061B1C6D794}"/>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287990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NKJV gentiles…</a:t>
            </a:r>
          </a:p>
        </p:txBody>
      </p:sp>
      <p:sp>
        <p:nvSpPr>
          <p:cNvPr id="4" name="Slide Number Placeholder 3"/>
          <p:cNvSpPr>
            <a:spLocks noGrp="1"/>
          </p:cNvSpPr>
          <p:nvPr>
            <p:ph type="sldNum" sz="quarter" idx="5"/>
          </p:nvPr>
        </p:nvSpPr>
        <p:spPr/>
        <p:txBody>
          <a:bodyPr/>
          <a:lstStyle/>
          <a:p>
            <a:fld id="{ACED5F4A-394E-41C2-81EC-6198DA086BB2}" type="slidenum">
              <a:rPr lang="en-US" smtClean="0"/>
              <a:t>13</a:t>
            </a:fld>
            <a:endParaRPr lang="en-US"/>
          </a:p>
        </p:txBody>
      </p:sp>
      <p:sp>
        <p:nvSpPr>
          <p:cNvPr id="5" name="Header Placeholder 4">
            <a:extLst>
              <a:ext uri="{FF2B5EF4-FFF2-40B4-BE49-F238E27FC236}">
                <a16:creationId xmlns:a16="http://schemas.microsoft.com/office/drawing/2014/main" id="{F1C6A68E-B14E-4B4A-817F-E437583E196A}"/>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613528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NKJV gentiles…</a:t>
            </a:r>
          </a:p>
        </p:txBody>
      </p:sp>
      <p:sp>
        <p:nvSpPr>
          <p:cNvPr id="4" name="Slide Number Placeholder 3"/>
          <p:cNvSpPr>
            <a:spLocks noGrp="1"/>
          </p:cNvSpPr>
          <p:nvPr>
            <p:ph type="sldNum" sz="quarter" idx="5"/>
          </p:nvPr>
        </p:nvSpPr>
        <p:spPr/>
        <p:txBody>
          <a:bodyPr/>
          <a:lstStyle/>
          <a:p>
            <a:fld id="{ACED5F4A-394E-41C2-81EC-6198DA086BB2}" type="slidenum">
              <a:rPr lang="en-US" smtClean="0"/>
              <a:t>14</a:t>
            </a:fld>
            <a:endParaRPr lang="en-US"/>
          </a:p>
        </p:txBody>
      </p:sp>
      <p:sp>
        <p:nvSpPr>
          <p:cNvPr id="5" name="Header Placeholder 4">
            <a:extLst>
              <a:ext uri="{FF2B5EF4-FFF2-40B4-BE49-F238E27FC236}">
                <a16:creationId xmlns:a16="http://schemas.microsoft.com/office/drawing/2014/main" id="{355AABF7-F82D-46CD-916D-79591CC44ED8}"/>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96304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NKJV gentiles…</a:t>
            </a:r>
          </a:p>
        </p:txBody>
      </p:sp>
      <p:sp>
        <p:nvSpPr>
          <p:cNvPr id="4" name="Slide Number Placeholder 3"/>
          <p:cNvSpPr>
            <a:spLocks noGrp="1"/>
          </p:cNvSpPr>
          <p:nvPr>
            <p:ph type="sldNum" sz="quarter" idx="5"/>
          </p:nvPr>
        </p:nvSpPr>
        <p:spPr/>
        <p:txBody>
          <a:bodyPr/>
          <a:lstStyle/>
          <a:p>
            <a:fld id="{ACED5F4A-394E-41C2-81EC-6198DA086BB2}" type="slidenum">
              <a:rPr lang="en-US" smtClean="0"/>
              <a:t>15</a:t>
            </a:fld>
            <a:endParaRPr lang="en-US"/>
          </a:p>
        </p:txBody>
      </p:sp>
      <p:sp>
        <p:nvSpPr>
          <p:cNvPr id="5" name="Header Placeholder 4">
            <a:extLst>
              <a:ext uri="{FF2B5EF4-FFF2-40B4-BE49-F238E27FC236}">
                <a16:creationId xmlns:a16="http://schemas.microsoft.com/office/drawing/2014/main" id="{1CEE9127-3962-47EB-B2B1-EB3A4A3AD538}"/>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541379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NKJV gentiles…</a:t>
            </a:r>
          </a:p>
        </p:txBody>
      </p:sp>
      <p:sp>
        <p:nvSpPr>
          <p:cNvPr id="4" name="Slide Number Placeholder 3"/>
          <p:cNvSpPr>
            <a:spLocks noGrp="1"/>
          </p:cNvSpPr>
          <p:nvPr>
            <p:ph type="sldNum" sz="quarter" idx="5"/>
          </p:nvPr>
        </p:nvSpPr>
        <p:spPr/>
        <p:txBody>
          <a:bodyPr/>
          <a:lstStyle/>
          <a:p>
            <a:fld id="{ACED5F4A-394E-41C2-81EC-6198DA086BB2}" type="slidenum">
              <a:rPr lang="en-US" smtClean="0"/>
              <a:t>16</a:t>
            </a:fld>
            <a:endParaRPr lang="en-US"/>
          </a:p>
        </p:txBody>
      </p:sp>
      <p:sp>
        <p:nvSpPr>
          <p:cNvPr id="5" name="Header Placeholder 4">
            <a:extLst>
              <a:ext uri="{FF2B5EF4-FFF2-40B4-BE49-F238E27FC236}">
                <a16:creationId xmlns:a16="http://schemas.microsoft.com/office/drawing/2014/main" id="{945F1C6D-8A2F-48E8-9535-28217B86FEA0}"/>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363281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NKJV gentiles…</a:t>
            </a:r>
          </a:p>
        </p:txBody>
      </p:sp>
      <p:sp>
        <p:nvSpPr>
          <p:cNvPr id="4" name="Slide Number Placeholder 3"/>
          <p:cNvSpPr>
            <a:spLocks noGrp="1"/>
          </p:cNvSpPr>
          <p:nvPr>
            <p:ph type="sldNum" sz="quarter" idx="5"/>
          </p:nvPr>
        </p:nvSpPr>
        <p:spPr/>
        <p:txBody>
          <a:bodyPr/>
          <a:lstStyle/>
          <a:p>
            <a:fld id="{ACED5F4A-394E-41C2-81EC-6198DA086BB2}" type="slidenum">
              <a:rPr lang="en-US" smtClean="0"/>
              <a:t>17</a:t>
            </a:fld>
            <a:endParaRPr lang="en-US"/>
          </a:p>
        </p:txBody>
      </p:sp>
      <p:sp>
        <p:nvSpPr>
          <p:cNvPr id="5" name="Header Placeholder 4">
            <a:extLst>
              <a:ext uri="{FF2B5EF4-FFF2-40B4-BE49-F238E27FC236}">
                <a16:creationId xmlns:a16="http://schemas.microsoft.com/office/drawing/2014/main" id="{7CDF94B4-70B1-44D9-9D79-42EA07C0DFFA}"/>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981067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NKJV gentiles…</a:t>
            </a:r>
          </a:p>
        </p:txBody>
      </p:sp>
      <p:sp>
        <p:nvSpPr>
          <p:cNvPr id="4" name="Slide Number Placeholder 3"/>
          <p:cNvSpPr>
            <a:spLocks noGrp="1"/>
          </p:cNvSpPr>
          <p:nvPr>
            <p:ph type="sldNum" sz="quarter" idx="5"/>
          </p:nvPr>
        </p:nvSpPr>
        <p:spPr/>
        <p:txBody>
          <a:bodyPr/>
          <a:lstStyle/>
          <a:p>
            <a:fld id="{ACED5F4A-394E-41C2-81EC-6198DA086BB2}" type="slidenum">
              <a:rPr lang="en-US" smtClean="0"/>
              <a:t>18</a:t>
            </a:fld>
            <a:endParaRPr lang="en-US"/>
          </a:p>
        </p:txBody>
      </p:sp>
      <p:sp>
        <p:nvSpPr>
          <p:cNvPr id="5" name="Header Placeholder 4">
            <a:extLst>
              <a:ext uri="{FF2B5EF4-FFF2-40B4-BE49-F238E27FC236}">
                <a16:creationId xmlns:a16="http://schemas.microsoft.com/office/drawing/2014/main" id="{043FB64C-924D-49A1-AB94-DAE47FE39E78}"/>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645548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NKJV gentiles…</a:t>
            </a:r>
          </a:p>
        </p:txBody>
      </p:sp>
      <p:sp>
        <p:nvSpPr>
          <p:cNvPr id="4" name="Slide Number Placeholder 3"/>
          <p:cNvSpPr>
            <a:spLocks noGrp="1"/>
          </p:cNvSpPr>
          <p:nvPr>
            <p:ph type="sldNum" sz="quarter" idx="5"/>
          </p:nvPr>
        </p:nvSpPr>
        <p:spPr/>
        <p:txBody>
          <a:bodyPr/>
          <a:lstStyle/>
          <a:p>
            <a:fld id="{ACED5F4A-394E-41C2-81EC-6198DA086BB2}" type="slidenum">
              <a:rPr lang="en-US" smtClean="0"/>
              <a:t>19</a:t>
            </a:fld>
            <a:endParaRPr lang="en-US"/>
          </a:p>
        </p:txBody>
      </p:sp>
      <p:sp>
        <p:nvSpPr>
          <p:cNvPr id="5" name="Header Placeholder 4">
            <a:extLst>
              <a:ext uri="{FF2B5EF4-FFF2-40B4-BE49-F238E27FC236}">
                <a16:creationId xmlns:a16="http://schemas.microsoft.com/office/drawing/2014/main" id="{04C61E2E-F3BB-4E2F-B8B1-5798AEAEDB56}"/>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4710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Secular scientists (like those in the human genome project) have shown conclusively from genetics all humans belong to one race. There is only one biological race of humans--we need to stop talking about different supposed races!</a:t>
            </a:r>
          </a:p>
        </p:txBody>
      </p:sp>
      <p:sp>
        <p:nvSpPr>
          <p:cNvPr id="4" name="Slide Number Placeholder 3"/>
          <p:cNvSpPr>
            <a:spLocks noGrp="1"/>
          </p:cNvSpPr>
          <p:nvPr>
            <p:ph type="sldNum" sz="quarter" idx="5"/>
          </p:nvPr>
        </p:nvSpPr>
        <p:spPr/>
        <p:txBody>
          <a:bodyPr/>
          <a:lstStyle/>
          <a:p>
            <a:fld id="{ACED5F4A-394E-41C2-81EC-6198DA086BB2}" type="slidenum">
              <a:rPr lang="en-US" smtClean="0"/>
              <a:t>3</a:t>
            </a:fld>
            <a:endParaRPr lang="en-US"/>
          </a:p>
        </p:txBody>
      </p:sp>
      <p:sp>
        <p:nvSpPr>
          <p:cNvPr id="5" name="Header Placeholder 4">
            <a:extLst>
              <a:ext uri="{FF2B5EF4-FFF2-40B4-BE49-F238E27FC236}">
                <a16:creationId xmlns:a16="http://schemas.microsoft.com/office/drawing/2014/main" id="{5D31345D-C171-4F0C-BBB0-583F2DF6020A}"/>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06457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21 </a:t>
            </a:r>
            <a:r>
              <a:rPr lang="en-US" dirty="0"/>
              <a:t>For since by man </a:t>
            </a:r>
            <a:r>
              <a:rPr lang="en-US" i="1" dirty="0"/>
              <a:t>came</a:t>
            </a:r>
            <a:r>
              <a:rPr lang="en-US" dirty="0"/>
              <a:t> death, by Man also </a:t>
            </a:r>
            <a:r>
              <a:rPr lang="en-US" i="1" dirty="0"/>
              <a:t>came</a:t>
            </a:r>
            <a:r>
              <a:rPr lang="en-US" dirty="0"/>
              <a:t> the resurrection of the dead. </a:t>
            </a:r>
            <a:r>
              <a:rPr lang="en-US" baseline="30000" dirty="0"/>
              <a:t>22 </a:t>
            </a:r>
            <a:r>
              <a:rPr lang="en-US" dirty="0"/>
              <a:t>For as in Adam all die, even so in Christ all shall be made alive. </a:t>
            </a:r>
          </a:p>
        </p:txBody>
      </p:sp>
      <p:sp>
        <p:nvSpPr>
          <p:cNvPr id="4" name="Slide Number Placeholder 3"/>
          <p:cNvSpPr>
            <a:spLocks noGrp="1"/>
          </p:cNvSpPr>
          <p:nvPr>
            <p:ph type="sldNum" sz="quarter" idx="5"/>
          </p:nvPr>
        </p:nvSpPr>
        <p:spPr/>
        <p:txBody>
          <a:bodyPr/>
          <a:lstStyle/>
          <a:p>
            <a:fld id="{ACED5F4A-394E-41C2-81EC-6198DA086BB2}" type="slidenum">
              <a:rPr lang="en-US" smtClean="0"/>
              <a:t>4</a:t>
            </a:fld>
            <a:endParaRPr lang="en-US"/>
          </a:p>
        </p:txBody>
      </p:sp>
      <p:sp>
        <p:nvSpPr>
          <p:cNvPr id="5" name="Header Placeholder 4">
            <a:extLst>
              <a:ext uri="{FF2B5EF4-FFF2-40B4-BE49-F238E27FC236}">
                <a16:creationId xmlns:a16="http://schemas.microsoft.com/office/drawing/2014/main" id="{60B6E652-1BC2-47C0-AC09-5BF8291EFD3B}"/>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17264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5</a:t>
            </a:fld>
            <a:endParaRPr lang="en-US"/>
          </a:p>
        </p:txBody>
      </p:sp>
      <p:sp>
        <p:nvSpPr>
          <p:cNvPr id="5" name="Header Placeholder 4">
            <a:extLst>
              <a:ext uri="{FF2B5EF4-FFF2-40B4-BE49-F238E27FC236}">
                <a16:creationId xmlns:a16="http://schemas.microsoft.com/office/drawing/2014/main" id="{82C24DF8-91EF-405B-9970-76423E064EEB}"/>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03466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6</a:t>
            </a:fld>
            <a:endParaRPr lang="en-US"/>
          </a:p>
        </p:txBody>
      </p:sp>
      <p:sp>
        <p:nvSpPr>
          <p:cNvPr id="5" name="Header Placeholder 4">
            <a:extLst>
              <a:ext uri="{FF2B5EF4-FFF2-40B4-BE49-F238E27FC236}">
                <a16:creationId xmlns:a16="http://schemas.microsoft.com/office/drawing/2014/main" id="{C38155D8-D006-464E-B4C0-99BD7C825E92}"/>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54488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7</a:t>
            </a:fld>
            <a:endParaRPr lang="en-US"/>
          </a:p>
        </p:txBody>
      </p:sp>
      <p:sp>
        <p:nvSpPr>
          <p:cNvPr id="5" name="Header Placeholder 4">
            <a:extLst>
              <a:ext uri="{FF2B5EF4-FFF2-40B4-BE49-F238E27FC236}">
                <a16:creationId xmlns:a16="http://schemas.microsoft.com/office/drawing/2014/main" id="{C3422CDA-8269-4464-9233-A08E6E1AA712}"/>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15922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8</a:t>
            </a:fld>
            <a:endParaRPr lang="en-US"/>
          </a:p>
        </p:txBody>
      </p:sp>
      <p:sp>
        <p:nvSpPr>
          <p:cNvPr id="5" name="Header Placeholder 4">
            <a:extLst>
              <a:ext uri="{FF2B5EF4-FFF2-40B4-BE49-F238E27FC236}">
                <a16:creationId xmlns:a16="http://schemas.microsoft.com/office/drawing/2014/main" id="{E12236DB-8EFD-4588-A25B-8F7311D8985D}"/>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17763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9</a:t>
            </a:fld>
            <a:endParaRPr lang="en-US"/>
          </a:p>
        </p:txBody>
      </p:sp>
      <p:sp>
        <p:nvSpPr>
          <p:cNvPr id="5" name="Header Placeholder 4">
            <a:extLst>
              <a:ext uri="{FF2B5EF4-FFF2-40B4-BE49-F238E27FC236}">
                <a16:creationId xmlns:a16="http://schemas.microsoft.com/office/drawing/2014/main" id="{C85095AC-91F3-4228-9CAF-570657A70BD1}"/>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752978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10</a:t>
            </a:fld>
            <a:endParaRPr lang="en-US"/>
          </a:p>
        </p:txBody>
      </p:sp>
      <p:sp>
        <p:nvSpPr>
          <p:cNvPr id="5" name="Header Placeholder 4">
            <a:extLst>
              <a:ext uri="{FF2B5EF4-FFF2-40B4-BE49-F238E27FC236}">
                <a16:creationId xmlns:a16="http://schemas.microsoft.com/office/drawing/2014/main" id="{73EB1C1E-F75E-4DC4-8F26-A842D1BDBD54}"/>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95183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01881" y="3085767"/>
            <a:ext cx="1016903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23072" y="1020431"/>
            <a:ext cx="9894194" cy="1475013"/>
          </a:xfrm>
          <a:effectLst/>
        </p:spPr>
        <p:txBody>
          <a:bodyPr anchor="b">
            <a:normAutofit/>
          </a:bodyPr>
          <a:lstStyle>
            <a:lvl1pPr>
              <a:defRPr sz="324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23076" y="2495448"/>
            <a:ext cx="9894191" cy="590321"/>
          </a:xfrm>
        </p:spPr>
        <p:txBody>
          <a:bodyPr anchor="t">
            <a:normAutofit/>
          </a:bodyPr>
          <a:lstStyle>
            <a:lvl1pPr marL="0" indent="0" algn="l">
              <a:buNone/>
              <a:defRPr sz="1440" cap="all">
                <a:solidFill>
                  <a:schemeClr val="accent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10/23/2021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418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23073" y="702156"/>
            <a:ext cx="9926654"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752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7252336" y="599725"/>
            <a:ext cx="3318584"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7383780" y="863600"/>
            <a:ext cx="281178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97432" y="863600"/>
            <a:ext cx="6445463"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01881" y="457200"/>
            <a:ext cx="3332988"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7237932" y="453643"/>
            <a:ext cx="3332988"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10/23/2021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363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73" y="702156"/>
            <a:ext cx="9926654"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23073" y="2340864"/>
            <a:ext cx="9926654"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10/23/2021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153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03035" y="5141977"/>
            <a:ext cx="10161774"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23074" y="2393953"/>
            <a:ext cx="9926654" cy="2147467"/>
          </a:xfrm>
        </p:spPr>
        <p:txBody>
          <a:bodyPr anchor="b">
            <a:normAutofit/>
          </a:bodyPr>
          <a:lstStyle>
            <a:lvl1pPr algn="l">
              <a:defRPr sz="324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23073" y="4541417"/>
            <a:ext cx="9926654" cy="600556"/>
          </a:xfrm>
        </p:spPr>
        <p:txBody>
          <a:bodyPr anchor="t">
            <a:normAutofit/>
          </a:bodyPr>
          <a:lstStyle>
            <a:lvl1pPr marL="0" indent="0" algn="l">
              <a:buNone/>
              <a:defRPr sz="1620" cap="all">
                <a:solidFill>
                  <a:schemeClr val="accent1"/>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10/23/2021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040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74" y="729658"/>
            <a:ext cx="9926654"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23074" y="2228004"/>
            <a:ext cx="46752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74437" y="2228004"/>
            <a:ext cx="46752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548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23074" y="729658"/>
            <a:ext cx="9926654"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3072" y="2250891"/>
            <a:ext cx="4675292" cy="557784"/>
          </a:xfrm>
        </p:spPr>
        <p:txBody>
          <a:bodyPr anchor="ctr">
            <a:noAutofit/>
          </a:bodyPr>
          <a:lstStyle>
            <a:lvl1pPr marL="0" indent="0">
              <a:buNone/>
              <a:defRPr sz="1800" b="0">
                <a:solidFill>
                  <a:schemeClr val="tx1">
                    <a:lumMod val="75000"/>
                    <a:lumOff val="25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23076" y="2926055"/>
            <a:ext cx="4675289"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74435" y="2250895"/>
            <a:ext cx="4675293" cy="553373"/>
          </a:xfrm>
        </p:spPr>
        <p:txBody>
          <a:bodyPr anchor="ctr">
            <a:noAutofit/>
          </a:bodyPr>
          <a:lstStyle>
            <a:lvl1pPr marL="0" marR="0" indent="0" algn="l" defTabSz="411480" rtl="0" eaLnBrk="1" fontAlgn="auto" latinLnBrk="0" hangingPunct="1">
              <a:lnSpc>
                <a:spcPct val="100000"/>
              </a:lnSpc>
              <a:spcBef>
                <a:spcPct val="20000"/>
              </a:spcBef>
              <a:spcAft>
                <a:spcPts val="540"/>
              </a:spcAft>
              <a:buClr>
                <a:schemeClr val="accent1"/>
              </a:buClr>
              <a:buSzPct val="92000"/>
              <a:buFont typeface="Wingdings 2" panose="05020102010507070707" pitchFamily="18" charset="2"/>
              <a:buNone/>
              <a:tabLst/>
              <a:defRPr sz="1800" b="0">
                <a:solidFill>
                  <a:schemeClr val="tx1">
                    <a:lumMod val="75000"/>
                    <a:lumOff val="25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marL="0" marR="0" lvl="0" indent="0" algn="l" defTabSz="411480" rtl="0" eaLnBrk="1" fontAlgn="auto" latinLnBrk="0" hangingPunct="1">
              <a:lnSpc>
                <a:spcPct val="100000"/>
              </a:lnSpc>
              <a:spcBef>
                <a:spcPct val="20000"/>
              </a:spcBef>
              <a:spcAft>
                <a:spcPts val="54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5774435" y="2926055"/>
            <a:ext cx="4675294"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243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18305" y="729658"/>
            <a:ext cx="9926654"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842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605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03037" y="601201"/>
            <a:ext cx="3314451"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91071" y="933453"/>
            <a:ext cx="2728667" cy="1722419"/>
          </a:xfrm>
        </p:spPr>
        <p:txBody>
          <a:bodyPr anchor="b">
            <a:normAutofit/>
          </a:bodyPr>
          <a:lstStyle>
            <a:lvl1pPr algn="l">
              <a:defRPr sz="21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410836" y="1179829"/>
            <a:ext cx="5985892" cy="4658216"/>
          </a:xfrm>
        </p:spPr>
        <p:txBody>
          <a:bodyPr anchor="ctr">
            <a:normAutofit/>
          </a:bodyPr>
          <a:lstStyle>
            <a:lvl1pPr>
              <a:defRPr sz="1800">
                <a:solidFill>
                  <a:schemeClr val="tx2"/>
                </a:solidFill>
              </a:defRPr>
            </a:lvl1pPr>
            <a:lvl2pPr>
              <a:defRPr sz="1620">
                <a:solidFill>
                  <a:schemeClr val="tx2"/>
                </a:solidFill>
              </a:defRPr>
            </a:lvl2pPr>
            <a:lvl3pPr>
              <a:defRPr sz="1440">
                <a:solidFill>
                  <a:schemeClr val="tx2"/>
                </a:solidFill>
              </a:defRPr>
            </a:lvl3pPr>
            <a:lvl4pPr>
              <a:defRPr sz="1260">
                <a:solidFill>
                  <a:schemeClr val="tx2"/>
                </a:solidFill>
              </a:defRPr>
            </a:lvl4pPr>
            <a:lvl5pPr>
              <a:defRPr sz="1260">
                <a:solidFill>
                  <a:schemeClr val="tx2"/>
                </a:solidFill>
              </a:defRPr>
            </a:lvl5pPr>
            <a:lvl6pPr>
              <a:defRPr sz="1260">
                <a:solidFill>
                  <a:schemeClr val="tx2"/>
                </a:solidFill>
              </a:defRPr>
            </a:lvl6pPr>
            <a:lvl7pPr>
              <a:defRPr sz="1260">
                <a:solidFill>
                  <a:schemeClr val="tx2"/>
                </a:solidFill>
              </a:defRPr>
            </a:lvl7pPr>
            <a:lvl8pPr>
              <a:defRPr sz="1260">
                <a:solidFill>
                  <a:schemeClr val="tx2"/>
                </a:solidFill>
              </a:defRPr>
            </a:lvl8pPr>
            <a:lvl9pPr>
              <a:defRPr sz="126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1071" y="2836654"/>
            <a:ext cx="2728667" cy="3001392"/>
          </a:xfrm>
        </p:spPr>
        <p:txBody>
          <a:bodyPr anchor="t">
            <a:normAutofit/>
          </a:bodyPr>
          <a:lstStyle>
            <a:lvl1pPr marL="0" indent="0" algn="l">
              <a:buNone/>
              <a:defRPr sz="1440">
                <a:solidFill>
                  <a:srgbClr val="FFFFFF"/>
                </a:solidFill>
              </a:defRPr>
            </a:lvl1pPr>
            <a:lvl2pPr marL="411480" indent="0">
              <a:buNone/>
              <a:defRPr sz="99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6845357" y="6456919"/>
            <a:ext cx="2560319" cy="365125"/>
          </a:xfrm>
        </p:spPr>
        <p:txBody>
          <a:bodyPr/>
          <a:lstStyle/>
          <a:p>
            <a:fld id="{D82884F1-FFEA-405F-9602-3DCA865EDA4E}" type="datetime1">
              <a:rPr lang="en-US" smtClean="0"/>
              <a:t>10/23/2021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23074" y="6452593"/>
            <a:ext cx="6225489"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9502471" y="6456919"/>
            <a:ext cx="947259"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2984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3074" y="4693389"/>
            <a:ext cx="9926654" cy="566738"/>
          </a:xfrm>
        </p:spPr>
        <p:txBody>
          <a:bodyPr anchor="b">
            <a:normAutofit/>
          </a:bodyPr>
          <a:lstStyle>
            <a:lvl1pPr algn="l">
              <a:defRPr sz="216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03037" y="641353"/>
            <a:ext cx="10161773" cy="3651249"/>
          </a:xfrm>
        </p:spPr>
        <p:txBody>
          <a:bodyPr anchor="t">
            <a:normAutofit/>
          </a:bodyPr>
          <a:lstStyle>
            <a:lvl1pPr marL="0" indent="0" algn="ctr">
              <a:buNone/>
              <a:defRPr sz="1440"/>
            </a:lvl1pPr>
            <a:lvl2pPr marL="411480" indent="0">
              <a:buNone/>
              <a:defRPr sz="1440"/>
            </a:lvl2pPr>
            <a:lvl3pPr marL="822960" indent="0">
              <a:buNone/>
              <a:defRPr sz="144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r>
              <a:rPr lang="en-US"/>
              <a:t>Click icon to add picture</a:t>
            </a:r>
            <a:endParaRPr lang="en-US" dirty="0"/>
          </a:p>
        </p:txBody>
      </p:sp>
      <p:sp>
        <p:nvSpPr>
          <p:cNvPr id="4" name="Text Placeholder 3"/>
          <p:cNvSpPr>
            <a:spLocks noGrp="1"/>
          </p:cNvSpPr>
          <p:nvPr>
            <p:ph type="body" sz="half" idx="2"/>
          </p:nvPr>
        </p:nvSpPr>
        <p:spPr>
          <a:xfrm>
            <a:off x="523074" y="5260127"/>
            <a:ext cx="9926655" cy="998148"/>
          </a:xfrm>
        </p:spPr>
        <p:txBody>
          <a:bodyPr anchor="t">
            <a:normAutofit/>
          </a:bodyPr>
          <a:lstStyle>
            <a:lvl1pPr marL="0" indent="0">
              <a:buNone/>
              <a:defRPr sz="144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53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3073" y="705124"/>
            <a:ext cx="9926654"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23073" y="2336005"/>
            <a:ext cx="9926654"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45357" y="6423917"/>
            <a:ext cx="2560319" cy="365125"/>
          </a:xfrm>
          <a:prstGeom prst="rect">
            <a:avLst/>
          </a:prstGeom>
        </p:spPr>
        <p:txBody>
          <a:bodyPr vert="horz" lIns="91440" tIns="45720" rIns="91440" bIns="45720" rtlCol="0" anchor="ctr"/>
          <a:lstStyle>
            <a:lvl1pPr algn="r">
              <a:defRPr sz="810">
                <a:solidFill>
                  <a:schemeClr val="tx1">
                    <a:lumMod val="75000"/>
                    <a:lumOff val="25000"/>
                  </a:schemeClr>
                </a:solidFill>
              </a:defRPr>
            </a:lvl1pPr>
          </a:lstStyle>
          <a:p>
            <a:fld id="{ED291B17-9318-49DB-B28B-6E5994AE9581}" type="datetime1">
              <a:rPr lang="en-US" smtClean="0"/>
              <a:t>10/23/2021</a:t>
            </a:fld>
            <a:endParaRPr lang="en-US" dirty="0"/>
          </a:p>
        </p:txBody>
      </p:sp>
      <p:sp>
        <p:nvSpPr>
          <p:cNvPr id="5" name="Footer Placeholder 4"/>
          <p:cNvSpPr>
            <a:spLocks noGrp="1"/>
          </p:cNvSpPr>
          <p:nvPr>
            <p:ph type="ftr" sz="quarter" idx="3"/>
          </p:nvPr>
        </p:nvSpPr>
        <p:spPr>
          <a:xfrm>
            <a:off x="523074" y="6423917"/>
            <a:ext cx="6225489" cy="365125"/>
          </a:xfrm>
          <a:prstGeom prst="rect">
            <a:avLst/>
          </a:prstGeom>
        </p:spPr>
        <p:txBody>
          <a:bodyPr vert="horz" lIns="91440" tIns="45720" rIns="91440" bIns="45720" rtlCol="0" anchor="ctr"/>
          <a:lstStyle>
            <a:lvl1pPr algn="l">
              <a:defRPr sz="81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9502471" y="6423917"/>
            <a:ext cx="947259" cy="365125"/>
          </a:xfrm>
          <a:prstGeom prst="rect">
            <a:avLst/>
          </a:prstGeom>
        </p:spPr>
        <p:txBody>
          <a:bodyPr vert="horz" lIns="91440" tIns="45720" rIns="91440" bIns="45720" rtlCol="0" anchor="ctr"/>
          <a:lstStyle>
            <a:lvl1pPr algn="r">
              <a:defRPr sz="81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01881"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799733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411480" rtl="0" eaLnBrk="1" latinLnBrk="0" hangingPunct="1">
        <a:lnSpc>
          <a:spcPct val="100000"/>
        </a:lnSpc>
        <a:spcBef>
          <a:spcPct val="0"/>
        </a:spcBef>
        <a:buNone/>
        <a:defRPr sz="234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5400" indent="-2754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1530" kern="1200">
          <a:solidFill>
            <a:schemeClr val="tx1">
              <a:lumMod val="75000"/>
              <a:lumOff val="25000"/>
            </a:schemeClr>
          </a:solidFill>
          <a:latin typeface="+mn-lt"/>
          <a:ea typeface="+mn-ea"/>
          <a:cs typeface="+mn-cs"/>
        </a:defRPr>
      </a:lvl1pPr>
      <a:lvl2pPr marL="567000" indent="-2754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1260" kern="1200">
          <a:solidFill>
            <a:schemeClr val="tx1">
              <a:lumMod val="75000"/>
              <a:lumOff val="25000"/>
            </a:schemeClr>
          </a:solidFill>
          <a:latin typeface="+mn-lt"/>
          <a:ea typeface="+mn-ea"/>
          <a:cs typeface="+mn-cs"/>
        </a:defRPr>
      </a:lvl2pPr>
      <a:lvl3pPr marL="810000" indent="-2430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1170" kern="1200">
          <a:solidFill>
            <a:schemeClr val="tx1">
              <a:lumMod val="75000"/>
              <a:lumOff val="25000"/>
            </a:schemeClr>
          </a:solidFill>
          <a:latin typeface="+mn-lt"/>
          <a:ea typeface="+mn-ea"/>
          <a:cs typeface="+mn-cs"/>
        </a:defRPr>
      </a:lvl3pPr>
      <a:lvl4pPr marL="1117800" indent="-2106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990" kern="1200">
          <a:solidFill>
            <a:schemeClr val="tx1">
              <a:lumMod val="75000"/>
              <a:lumOff val="25000"/>
            </a:schemeClr>
          </a:solidFill>
          <a:latin typeface="+mn-lt"/>
          <a:ea typeface="+mn-ea"/>
          <a:cs typeface="+mn-cs"/>
        </a:defRPr>
      </a:lvl4pPr>
      <a:lvl5pPr marL="1441800" indent="-2106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990" kern="1200">
          <a:solidFill>
            <a:schemeClr val="tx1">
              <a:lumMod val="75000"/>
              <a:lumOff val="25000"/>
            </a:schemeClr>
          </a:solidFill>
          <a:latin typeface="+mn-lt"/>
          <a:ea typeface="+mn-ea"/>
          <a:cs typeface="+mn-cs"/>
        </a:defRPr>
      </a:lvl5pPr>
      <a:lvl6pPr marL="171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6pPr>
      <a:lvl7pPr marL="198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7pPr>
      <a:lvl8pPr marL="225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8pPr>
      <a:lvl9pPr marL="252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nvGrpSpPr>
          <p:cNvPr id="12" name="Group 11">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4261" y="754380"/>
            <a:ext cx="3332988" cy="5341620"/>
            <a:chOff x="438068" y="457200"/>
            <a:chExt cx="3703320" cy="5935133"/>
          </a:xfrm>
        </p:grpSpPr>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FFA6389-81AC-46C3-932B-23145E90C882}"/>
              </a:ext>
            </a:extLst>
          </p:cNvPr>
          <p:cNvSpPr>
            <a:spLocks noGrp="1"/>
          </p:cNvSpPr>
          <p:nvPr>
            <p:ph type="ctrTitle"/>
          </p:nvPr>
        </p:nvSpPr>
        <p:spPr>
          <a:xfrm>
            <a:off x="525781" y="1714501"/>
            <a:ext cx="3070860" cy="3130546"/>
          </a:xfrm>
        </p:spPr>
        <p:txBody>
          <a:bodyPr>
            <a:normAutofit/>
          </a:bodyPr>
          <a:lstStyle/>
          <a:p>
            <a:r>
              <a:rPr lang="en-US" dirty="0">
                <a:solidFill>
                  <a:srgbClr val="FFFFFF"/>
                </a:solidFill>
              </a:rPr>
              <a:t>The gospel is for all</a:t>
            </a:r>
          </a:p>
        </p:txBody>
      </p:sp>
      <p:sp>
        <p:nvSpPr>
          <p:cNvPr id="3" name="Subtitle 2">
            <a:extLst>
              <a:ext uri="{FF2B5EF4-FFF2-40B4-BE49-F238E27FC236}">
                <a16:creationId xmlns:a16="http://schemas.microsoft.com/office/drawing/2014/main" id="{BC5EBCA4-33EF-44CF-94C7-BA34965DC497}"/>
              </a:ext>
            </a:extLst>
          </p:cNvPr>
          <p:cNvSpPr>
            <a:spLocks noGrp="1"/>
          </p:cNvSpPr>
          <p:nvPr>
            <p:ph type="subTitle" idx="1"/>
          </p:nvPr>
        </p:nvSpPr>
        <p:spPr>
          <a:xfrm>
            <a:off x="525781" y="4973862"/>
            <a:ext cx="3070860" cy="664938"/>
          </a:xfrm>
        </p:spPr>
        <p:txBody>
          <a:bodyPr>
            <a:normAutofit/>
          </a:bodyPr>
          <a:lstStyle/>
          <a:p>
            <a:r>
              <a:rPr lang="en-US" sz="2520" dirty="0">
                <a:solidFill>
                  <a:srgbClr val="FFFFFF">
                    <a:alpha val="75000"/>
                  </a:srgbClr>
                </a:solidFill>
              </a:rPr>
              <a:t>Song #424</a:t>
            </a:r>
          </a:p>
        </p:txBody>
      </p:sp>
      <p:pic>
        <p:nvPicPr>
          <p:cNvPr id="5" name="Picture 4" descr="A close-up of a document&#10;&#10;Description automatically generated with low confidence">
            <a:extLst>
              <a:ext uri="{FF2B5EF4-FFF2-40B4-BE49-F238E27FC236}">
                <a16:creationId xmlns:a16="http://schemas.microsoft.com/office/drawing/2014/main" id="{C42537A7-D1F5-441A-BC7E-30B9ADBE8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548" y="1250168"/>
            <a:ext cx="6088378" cy="4336326"/>
          </a:xfrm>
          <a:prstGeom prst="rect">
            <a:avLst/>
          </a:prstGeom>
        </p:spPr>
      </p:pic>
    </p:spTree>
    <p:extLst>
      <p:ext uri="{BB962C8B-B14F-4D97-AF65-F5344CB8AC3E}">
        <p14:creationId xmlns:p14="http://schemas.microsoft.com/office/powerpoint/2010/main" val="5523163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Say not the heathen are at home, beyond we have no call</a:t>
            </a:r>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for why should we be blest alone?</a:t>
            </a:r>
            <a:r>
              <a:rPr lang="en-US" b="1" dirty="0">
                <a:latin typeface="Arial" panose="020B0604020202020204" pitchFamily="34" charset="0"/>
                <a:cs typeface="Arial" panose="020B0604020202020204" pitchFamily="34" charset="0"/>
              </a:rPr>
              <a:t> The gospel is for all</a:t>
            </a:r>
            <a:endParaRPr lang="en-US" dirty="0">
              <a:highlight>
                <a:srgbClr val="FFFF00"/>
              </a:highlight>
            </a:endParaRPr>
          </a:p>
        </p:txBody>
      </p:sp>
      <p:sp>
        <p:nvSpPr>
          <p:cNvPr id="126" name="Rectangle 125">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8" name="Rectangle 127">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0" name="Rectangle 129">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2" name="Rectangle 131">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4DC531ED-89C5-429F-82D4-18806DC1F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28" y="2599049"/>
            <a:ext cx="4273867" cy="3205400"/>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2224" y="2180496"/>
            <a:ext cx="4747501" cy="4045683"/>
          </a:xfrm>
        </p:spPr>
        <p:txBody>
          <a:bodyPr>
            <a:noAutofit/>
          </a:bodyPr>
          <a:lstStyle/>
          <a:p>
            <a:pPr marL="0" indent="0">
              <a:buNone/>
            </a:pPr>
            <a:r>
              <a:rPr lang="en-US" sz="2800" dirty="0"/>
              <a:t>Through the years, heathen has lost its original biblical meaning of “not Jewish.” </a:t>
            </a:r>
          </a:p>
          <a:p>
            <a:pPr marL="0" indent="0">
              <a:buNone/>
            </a:pPr>
            <a:r>
              <a:rPr lang="en-US" sz="2800" dirty="0"/>
              <a:t>Today, heathen means “pagan” or “unbeliever,” or it is used to describe sinful or irreligious activity in general.</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06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Say not the heathen are at home, beyond we have no call</a:t>
            </a:r>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for why should we be blest alone?</a:t>
            </a:r>
            <a:r>
              <a:rPr lang="en-US" b="1" dirty="0">
                <a:latin typeface="Arial" panose="020B0604020202020204" pitchFamily="34" charset="0"/>
                <a:cs typeface="Arial" panose="020B0604020202020204" pitchFamily="34" charset="0"/>
              </a:rPr>
              <a:t> The gospel is for all</a:t>
            </a:r>
            <a:endParaRPr lang="en-US" dirty="0">
              <a:highlight>
                <a:srgbClr val="FFFF00"/>
              </a:highlight>
            </a:endParaRPr>
          </a:p>
        </p:txBody>
      </p:sp>
      <p:sp>
        <p:nvSpPr>
          <p:cNvPr id="126" name="Rectangle 125">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8" name="Rectangle 127">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0" name="Rectangle 129">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2" name="Rectangle 131">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4DC531ED-89C5-429F-82D4-18806DC1F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28" y="2599049"/>
            <a:ext cx="4273867" cy="3205400"/>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2224" y="2180496"/>
            <a:ext cx="4747501" cy="4045683"/>
          </a:xfrm>
        </p:spPr>
        <p:txBody>
          <a:bodyPr>
            <a:noAutofit/>
          </a:bodyPr>
          <a:lstStyle/>
          <a:p>
            <a:pPr marL="0" indent="0">
              <a:buNone/>
            </a:pPr>
            <a:r>
              <a:rPr lang="en-US" sz="2400" dirty="0"/>
              <a:t>Gal 1:15-16 “</a:t>
            </a:r>
            <a:r>
              <a:rPr lang="en-US" sz="2400" baseline="30000" dirty="0"/>
              <a:t>15 </a:t>
            </a:r>
            <a:r>
              <a:rPr lang="en-US" sz="2400" dirty="0"/>
              <a:t>But when it pleased God, who separated me from my mother's womb, and called me by his grace,</a:t>
            </a:r>
            <a:r>
              <a:rPr lang="en-US" sz="2400" baseline="30000" dirty="0"/>
              <a:t>16 </a:t>
            </a:r>
            <a:r>
              <a:rPr lang="en-US" sz="2400" dirty="0"/>
              <a:t>To reveal his Son in me, that I might preach him among the heathen; immediately I conferred not with flesh and blood:</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7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Say not the heathen are at home, beyond we have no call</a:t>
            </a:r>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for why should we be blest alone?</a:t>
            </a:r>
            <a:r>
              <a:rPr lang="en-US" b="1" dirty="0">
                <a:latin typeface="Arial" panose="020B0604020202020204" pitchFamily="34" charset="0"/>
                <a:cs typeface="Arial" panose="020B0604020202020204" pitchFamily="34" charset="0"/>
              </a:rPr>
              <a:t> The gospel is for all</a:t>
            </a:r>
            <a:endParaRPr lang="en-US" dirty="0">
              <a:highlight>
                <a:srgbClr val="FFFF00"/>
              </a:highlight>
            </a:endParaRPr>
          </a:p>
        </p:txBody>
      </p:sp>
      <p:sp>
        <p:nvSpPr>
          <p:cNvPr id="126" name="Rectangle 125">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8" name="Rectangle 127">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0" name="Rectangle 129">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2" name="Rectangle 131">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4DC531ED-89C5-429F-82D4-18806DC1F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28" y="2599049"/>
            <a:ext cx="4273867" cy="3205400"/>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2224" y="2180496"/>
            <a:ext cx="4747501" cy="4045683"/>
          </a:xfrm>
        </p:spPr>
        <p:txBody>
          <a:bodyPr>
            <a:noAutofit/>
          </a:bodyPr>
          <a:lstStyle/>
          <a:p>
            <a:pPr marL="0" indent="0">
              <a:buNone/>
            </a:pPr>
            <a:r>
              <a:rPr lang="en-US" sz="2400" dirty="0"/>
              <a:t>Gal 2:9 “And when James, Cephas, and John, who seemed to be pillars, perceived the grace that was given unto me, they gave to me and Barnabas the right hands of fellowship; that we should go unto the heathen, and they unto the circumcision.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29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36">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Say not the heathen are at home, beyond we have no call; </a:t>
            </a:r>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for why should we be blest alone?</a:t>
            </a:r>
            <a:r>
              <a:rPr lang="en-US" b="1" dirty="0">
                <a:highlight>
                  <a:srgbClr val="FFFF00"/>
                </a:highlight>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gospel is for all</a:t>
            </a:r>
            <a:endParaRPr lang="en-US" dirty="0">
              <a:highlight>
                <a:srgbClr val="FFFF00"/>
              </a:highlight>
            </a:endParaRPr>
          </a:p>
        </p:txBody>
      </p:sp>
      <p:sp>
        <p:nvSpPr>
          <p:cNvPr id="147" name="Rectangle 138">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140">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142">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holding signs&#10;&#10;Description automatically generated">
            <a:extLst>
              <a:ext uri="{FF2B5EF4-FFF2-40B4-BE49-F238E27FC236}">
                <a16:creationId xmlns:a16="http://schemas.microsoft.com/office/drawing/2014/main" id="{39433FA8-88D7-47FD-A61A-C428CCDA1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28" y="2593032"/>
            <a:ext cx="4273867" cy="334353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2224" y="2180496"/>
            <a:ext cx="4747501" cy="4045683"/>
          </a:xfrm>
        </p:spPr>
        <p:txBody>
          <a:bodyPr>
            <a:noAutofit/>
          </a:bodyPr>
          <a:lstStyle/>
          <a:p>
            <a:pPr marL="0" indent="0">
              <a:buNone/>
            </a:pPr>
            <a:r>
              <a:rPr lang="en-US" sz="2800" dirty="0">
                <a:latin typeface="Arial" panose="020B0604020202020204" pitchFamily="34" charset="0"/>
                <a:cs typeface="Arial" panose="020B0604020202020204" pitchFamily="34" charset="0"/>
              </a:rPr>
              <a:t>Rom 3:23 “</a:t>
            </a:r>
            <a:r>
              <a:rPr lang="en-US" sz="2800" baseline="30000" dirty="0">
                <a:latin typeface="Arial" panose="020B0604020202020204" pitchFamily="34" charset="0"/>
                <a:cs typeface="Arial" panose="020B0604020202020204" pitchFamily="34" charset="0"/>
              </a:rPr>
              <a:t>23 </a:t>
            </a:r>
            <a:r>
              <a:rPr lang="en-US" sz="2800" dirty="0">
                <a:latin typeface="Arial" panose="020B0604020202020204" pitchFamily="34" charset="0"/>
                <a:cs typeface="Arial" panose="020B0604020202020204" pitchFamily="34" charset="0"/>
              </a:rPr>
              <a:t>for all have sinned and fall short of the glory of God,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Rom 6:23 “</a:t>
            </a:r>
            <a:r>
              <a:rPr lang="en-US" sz="2800" baseline="30000" dirty="0">
                <a:latin typeface="Arial" panose="020B0604020202020204" pitchFamily="34" charset="0"/>
                <a:cs typeface="Arial" panose="020B0604020202020204" pitchFamily="34" charset="0"/>
              </a:rPr>
              <a:t>23 </a:t>
            </a:r>
            <a:r>
              <a:rPr lang="en-US" sz="2800" dirty="0">
                <a:latin typeface="Arial" panose="020B0604020202020204" pitchFamily="34" charset="0"/>
                <a:cs typeface="Arial" panose="020B0604020202020204" pitchFamily="34" charset="0"/>
              </a:rPr>
              <a:t>For the wages of sin </a:t>
            </a:r>
            <a:r>
              <a:rPr lang="en-US" sz="2800" i="1" dirty="0">
                <a:latin typeface="Arial" panose="020B0604020202020204" pitchFamily="34" charset="0"/>
                <a:cs typeface="Arial" panose="020B0604020202020204" pitchFamily="34" charset="0"/>
              </a:rPr>
              <a:t>is</a:t>
            </a:r>
            <a:r>
              <a:rPr lang="en-US" sz="2800" dirty="0">
                <a:latin typeface="Arial" panose="020B0604020202020204" pitchFamily="34" charset="0"/>
                <a:cs typeface="Arial" panose="020B0604020202020204" pitchFamily="34" charset="0"/>
              </a:rPr>
              <a:t> death, but the gift of God </a:t>
            </a:r>
            <a:r>
              <a:rPr lang="en-US" sz="2800" i="1" dirty="0">
                <a:latin typeface="Arial" panose="020B0604020202020204" pitchFamily="34" charset="0"/>
                <a:cs typeface="Arial" panose="020B0604020202020204" pitchFamily="34" charset="0"/>
              </a:rPr>
              <a:t>is</a:t>
            </a:r>
            <a:r>
              <a:rPr lang="en-US" sz="2800" dirty="0">
                <a:latin typeface="Arial" panose="020B0604020202020204" pitchFamily="34" charset="0"/>
                <a:cs typeface="Arial" panose="020B0604020202020204" pitchFamily="34" charset="0"/>
              </a:rPr>
              <a:t> eternal life in Christ Jesus our Lord.</a:t>
            </a:r>
          </a:p>
        </p:txBody>
      </p:sp>
    </p:spTree>
    <p:extLst>
      <p:ext uri="{BB962C8B-B14F-4D97-AF65-F5344CB8AC3E}">
        <p14:creationId xmlns:p14="http://schemas.microsoft.com/office/powerpoint/2010/main" val="1357248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Say not the heathen are at home, beyond we have no call; </a:t>
            </a:r>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for why should we be blest alone?</a:t>
            </a:r>
            <a:r>
              <a:rPr lang="en-US" b="1" dirty="0">
                <a:highlight>
                  <a:srgbClr val="FFFF00"/>
                </a:highlight>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gospel is for all</a:t>
            </a:r>
            <a:endParaRPr lang="en-US" dirty="0">
              <a:highlight>
                <a:srgbClr val="FFFF00"/>
              </a:highlight>
            </a:endParaRPr>
          </a:p>
        </p:txBody>
      </p:sp>
      <p:sp>
        <p:nvSpPr>
          <p:cNvPr id="193" name="Rectangle 192">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4" name="Rectangle 193">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5" name="Rectangle 194">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96" name="Rectangle 195">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n on Daily Bible Readings Images">
            <a:extLst>
              <a:ext uri="{FF2B5EF4-FFF2-40B4-BE49-F238E27FC236}">
                <a16:creationId xmlns:a16="http://schemas.microsoft.com/office/drawing/2014/main" id="{43B6BFB9-32A9-4520-9426-74193F5DAA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2628" y="2520920"/>
            <a:ext cx="4273867" cy="33616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2224" y="2180496"/>
            <a:ext cx="4747501" cy="4045683"/>
          </a:xfrm>
        </p:spPr>
        <p:txBody>
          <a:bodyPr>
            <a:normAutofit/>
          </a:bodyPr>
          <a:lstStyle/>
          <a:p>
            <a:pPr marL="0" indent="0">
              <a:buNone/>
            </a:pPr>
            <a:r>
              <a:rPr lang="en-US" sz="2800" dirty="0">
                <a:latin typeface="Arial" panose="020B0604020202020204" pitchFamily="34" charset="0"/>
                <a:cs typeface="Arial" panose="020B0604020202020204" pitchFamily="34" charset="0"/>
              </a:rPr>
              <a:t>Acts 10:34-35 “</a:t>
            </a:r>
            <a:r>
              <a:rPr lang="en-US" sz="2800" baseline="30000" dirty="0">
                <a:latin typeface="Arial" panose="020B0604020202020204" pitchFamily="34" charset="0"/>
                <a:cs typeface="Arial" panose="020B0604020202020204" pitchFamily="34" charset="0"/>
              </a:rPr>
              <a:t>34 </a:t>
            </a:r>
            <a:r>
              <a:rPr lang="en-US" sz="2800" dirty="0">
                <a:latin typeface="Arial" panose="020B0604020202020204" pitchFamily="34" charset="0"/>
                <a:cs typeface="Arial" panose="020B0604020202020204" pitchFamily="34" charset="0"/>
              </a:rPr>
              <a:t>Then Peter opened </a:t>
            </a:r>
            <a:r>
              <a:rPr lang="en-US" sz="2800" i="1" dirty="0">
                <a:latin typeface="Arial" panose="020B0604020202020204" pitchFamily="34" charset="0"/>
                <a:cs typeface="Arial" panose="020B0604020202020204" pitchFamily="34" charset="0"/>
              </a:rPr>
              <a:t>his</a:t>
            </a:r>
            <a:r>
              <a:rPr lang="en-US" sz="2800" dirty="0">
                <a:latin typeface="Arial" panose="020B0604020202020204" pitchFamily="34" charset="0"/>
                <a:cs typeface="Arial" panose="020B0604020202020204" pitchFamily="34" charset="0"/>
              </a:rPr>
              <a:t> mouth and said: “In truth I perceive that God shows no partiality. </a:t>
            </a:r>
            <a:r>
              <a:rPr lang="en-US" sz="2800" baseline="30000" dirty="0">
                <a:latin typeface="Arial" panose="020B0604020202020204" pitchFamily="34" charset="0"/>
                <a:cs typeface="Arial" panose="020B0604020202020204" pitchFamily="34" charset="0"/>
              </a:rPr>
              <a:t>35 </a:t>
            </a:r>
            <a:r>
              <a:rPr lang="en-US" sz="2800" dirty="0">
                <a:latin typeface="Arial" panose="020B0604020202020204" pitchFamily="34" charset="0"/>
                <a:cs typeface="Arial" panose="020B0604020202020204" pitchFamily="34" charset="0"/>
              </a:rPr>
              <a:t>But in every nation whoever fears Him and works righteousness is accepted by Him.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46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p:txBody>
          <a:bodyPr>
            <a:normAutofit/>
          </a:bodyPr>
          <a:lstStyle/>
          <a:p>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Say not the heathen are at home, beyond we have no call; for why should we be blest alone?</a:t>
            </a:r>
            <a:r>
              <a:rPr lang="en-US" b="1" dirty="0">
                <a:latin typeface="Arial" panose="020B0604020202020204" pitchFamily="34" charset="0"/>
                <a:cs typeface="Arial" panose="020B0604020202020204" pitchFamily="34" charset="0"/>
              </a:rPr>
              <a:t> </a:t>
            </a:r>
            <a:r>
              <a:rPr lang="en-US" b="1" dirty="0">
                <a:highlight>
                  <a:srgbClr val="FFFF00"/>
                </a:highlight>
                <a:latin typeface="Arial" panose="020B0604020202020204" pitchFamily="34" charset="0"/>
                <a:cs typeface="Arial" panose="020B0604020202020204" pitchFamily="34" charset="0"/>
              </a:rPr>
              <a:t>The gospel is for all</a:t>
            </a:r>
            <a:endParaRPr lang="en-US" dirty="0">
              <a:highlight>
                <a:srgbClr val="FFFF00"/>
              </a:highlight>
            </a:endParaRPr>
          </a:p>
        </p:txBody>
      </p:sp>
      <p:sp>
        <p:nvSpPr>
          <p:cNvPr id="6" name="Content Placeholder 5">
            <a:extLst>
              <a:ext uri="{FF2B5EF4-FFF2-40B4-BE49-F238E27FC236}">
                <a16:creationId xmlns:a16="http://schemas.microsoft.com/office/drawing/2014/main" id="{EACB65B3-8CC4-4C3D-92DC-F5B5C09F95BE}"/>
              </a:ext>
            </a:extLst>
          </p:cNvPr>
          <p:cNvSpPr>
            <a:spLocks noGrp="1"/>
          </p:cNvSpPr>
          <p:nvPr>
            <p:ph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25D18A84-7481-454C-8D8B-FE6AD698D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73" y="2340865"/>
            <a:ext cx="9926654" cy="3563582"/>
          </a:xfrm>
          <a:prstGeom prst="rect">
            <a:avLst/>
          </a:prstGeom>
        </p:spPr>
      </p:pic>
    </p:spTree>
    <p:extLst>
      <p:ext uri="{BB962C8B-B14F-4D97-AF65-F5344CB8AC3E}">
        <p14:creationId xmlns:p14="http://schemas.microsoft.com/office/powerpoint/2010/main" val="239651581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Received ye freely, freely give, from every land they call; </a:t>
            </a:r>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unless they hear they cannot live; the gospel is for all</a:t>
            </a:r>
            <a:endParaRPr lang="en-US" dirty="0">
              <a:highlight>
                <a:srgbClr val="FFFF00"/>
              </a:highlight>
            </a:endParaRPr>
          </a:p>
        </p:txBody>
      </p:sp>
      <p:sp>
        <p:nvSpPr>
          <p:cNvPr id="75" name="Rectangle 74">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looking at a book&#10;&#10;Description automatically generated with medium confidence">
            <a:extLst>
              <a:ext uri="{FF2B5EF4-FFF2-40B4-BE49-F238E27FC236}">
                <a16:creationId xmlns:a16="http://schemas.microsoft.com/office/drawing/2014/main" id="{7C4D4AC6-E8E2-49DA-A2E3-78F27536E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074" y="2499053"/>
            <a:ext cx="3870974" cy="3405393"/>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45676" y="2180500"/>
            <a:ext cx="4747501" cy="4045683"/>
          </a:xfrm>
        </p:spPr>
        <p:txBody>
          <a:bodyPr>
            <a:normAutofit lnSpcReduction="10000"/>
          </a:bodyPr>
          <a:lstStyle/>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Rom 10:11-13 “</a:t>
            </a:r>
            <a:r>
              <a:rPr lang="en-US" sz="2400" baseline="30000" dirty="0">
                <a:latin typeface="Arial" panose="020B0604020202020204" pitchFamily="34" charset="0"/>
                <a:cs typeface="Arial" panose="020B0604020202020204" pitchFamily="34" charset="0"/>
              </a:rPr>
              <a:t>11 </a:t>
            </a:r>
            <a:r>
              <a:rPr lang="en-US" sz="2400" dirty="0">
                <a:latin typeface="Arial" panose="020B0604020202020204" pitchFamily="34" charset="0"/>
                <a:cs typeface="Arial" panose="020B0604020202020204" pitchFamily="34" charset="0"/>
              </a:rPr>
              <a:t>For the Scripture says, “Whoever believes on Him will not be put to shame.” </a:t>
            </a:r>
            <a:r>
              <a:rPr lang="en-US" sz="2400" baseline="30000" dirty="0">
                <a:latin typeface="Arial" panose="020B0604020202020204" pitchFamily="34" charset="0"/>
                <a:cs typeface="Arial" panose="020B0604020202020204" pitchFamily="34" charset="0"/>
              </a:rPr>
              <a:t>12 </a:t>
            </a:r>
            <a:r>
              <a:rPr lang="en-US" sz="2400" dirty="0">
                <a:latin typeface="Arial" panose="020B0604020202020204" pitchFamily="34" charset="0"/>
                <a:cs typeface="Arial" panose="020B0604020202020204" pitchFamily="34" charset="0"/>
              </a:rPr>
              <a:t>For there is no distinction between Jew and Greek, for the same Lord over all is rich to all who call upon Him. </a:t>
            </a:r>
            <a:r>
              <a:rPr lang="en-US" sz="2400" baseline="30000" dirty="0">
                <a:latin typeface="Arial" panose="020B0604020202020204" pitchFamily="34" charset="0"/>
                <a:cs typeface="Arial" panose="020B0604020202020204" pitchFamily="34" charset="0"/>
              </a:rPr>
              <a:t>13 </a:t>
            </a:r>
            <a:r>
              <a:rPr lang="en-US" sz="2400" dirty="0">
                <a:latin typeface="Arial" panose="020B0604020202020204" pitchFamily="34" charset="0"/>
                <a:cs typeface="Arial" panose="020B0604020202020204" pitchFamily="34" charset="0"/>
              </a:rPr>
              <a:t>For “whoever calls on the name of the </a:t>
            </a:r>
            <a:r>
              <a:rPr lang="en-US" sz="2400" cap="small" dirty="0">
                <a:latin typeface="Arial" panose="020B0604020202020204" pitchFamily="34" charset="0"/>
                <a:cs typeface="Arial" panose="020B0604020202020204" pitchFamily="34" charset="0"/>
              </a:rPr>
              <a:t>Lord</a:t>
            </a:r>
            <a:r>
              <a:rPr lang="en-US" sz="2400" dirty="0">
                <a:latin typeface="Arial" panose="020B0604020202020204" pitchFamily="34" charset="0"/>
                <a:cs typeface="Arial" panose="020B0604020202020204" pitchFamily="34" charset="0"/>
              </a:rPr>
              <a:t> shall be saved.”</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41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Received ye freely, freely give, from every land they call; </a:t>
            </a:r>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unless they hear they cannot live; the gospel is for all</a:t>
            </a:r>
            <a:endParaRPr lang="en-US" dirty="0">
              <a:highlight>
                <a:srgbClr val="FFFF00"/>
              </a:highlight>
            </a:endParaRPr>
          </a:p>
        </p:txBody>
      </p:sp>
      <p:sp>
        <p:nvSpPr>
          <p:cNvPr id="75" name="Rectangle 74">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looking at a book&#10;&#10;Description automatically generated with medium confidence">
            <a:extLst>
              <a:ext uri="{FF2B5EF4-FFF2-40B4-BE49-F238E27FC236}">
                <a16:creationId xmlns:a16="http://schemas.microsoft.com/office/drawing/2014/main" id="{7C4D4AC6-E8E2-49DA-A2E3-78F27536E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074" y="2499053"/>
            <a:ext cx="3870974" cy="3405393"/>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45676" y="2180500"/>
            <a:ext cx="4747501" cy="4220300"/>
          </a:xfrm>
        </p:spPr>
        <p:txBody>
          <a:bodyPr>
            <a:normAutofit fontScale="47500" lnSpcReduction="20000"/>
          </a:bodyPr>
          <a:lstStyle/>
          <a:p>
            <a:pPr marL="0" indent="0">
              <a:buNone/>
            </a:pPr>
            <a:endParaRPr lang="en-US" sz="4600" dirty="0">
              <a:latin typeface="Arial" panose="020B0604020202020204" pitchFamily="34" charset="0"/>
              <a:cs typeface="Arial" panose="020B0604020202020204" pitchFamily="34" charset="0"/>
            </a:endParaRPr>
          </a:p>
          <a:p>
            <a:pPr marL="0" indent="0">
              <a:buNone/>
            </a:pPr>
            <a:r>
              <a:rPr lang="en-US" sz="4600" dirty="0">
                <a:latin typeface="Arial" panose="020B0604020202020204" pitchFamily="34" charset="0"/>
                <a:cs typeface="Arial" panose="020B0604020202020204" pitchFamily="34" charset="0"/>
              </a:rPr>
              <a:t>Rom 10:14-15 “</a:t>
            </a:r>
            <a:r>
              <a:rPr lang="en-US" sz="4600" baseline="30000" dirty="0">
                <a:latin typeface="Arial" panose="020B0604020202020204" pitchFamily="34" charset="0"/>
                <a:cs typeface="Arial" panose="020B0604020202020204" pitchFamily="34" charset="0"/>
              </a:rPr>
              <a:t>14 </a:t>
            </a:r>
            <a:r>
              <a:rPr lang="en-US" sz="4600" dirty="0">
                <a:latin typeface="Arial" panose="020B0604020202020204" pitchFamily="34" charset="0"/>
                <a:cs typeface="Arial" panose="020B0604020202020204" pitchFamily="34" charset="0"/>
              </a:rPr>
              <a:t>How then shall they call on Him in whom they have not believed? And how shall they believe in Him of whom they have not heard? And how shall they hear without a preacher? </a:t>
            </a:r>
            <a:r>
              <a:rPr lang="en-US" sz="4600" baseline="30000" dirty="0">
                <a:latin typeface="Arial" panose="020B0604020202020204" pitchFamily="34" charset="0"/>
                <a:cs typeface="Arial" panose="020B0604020202020204" pitchFamily="34" charset="0"/>
              </a:rPr>
              <a:t>15 </a:t>
            </a:r>
            <a:r>
              <a:rPr lang="en-US" sz="4600" dirty="0">
                <a:latin typeface="Arial" panose="020B0604020202020204" pitchFamily="34" charset="0"/>
                <a:cs typeface="Arial" panose="020B0604020202020204" pitchFamily="34" charset="0"/>
              </a:rPr>
              <a:t>And how shall they preach unless they are sent? As it is written: How beautiful are the feet of those who preach the gospel of peace, Who bring glad tidings of good things!”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56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Received ye freely, freely give, from every land they call; </a:t>
            </a:r>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unless they hear they cannot live; the gospel is for all</a:t>
            </a:r>
            <a:endParaRPr lang="en-US" dirty="0">
              <a:highlight>
                <a:srgbClr val="FFFF00"/>
              </a:highlight>
            </a:endParaRPr>
          </a:p>
        </p:txBody>
      </p:sp>
      <p:sp>
        <p:nvSpPr>
          <p:cNvPr id="75" name="Rectangle 74">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looking at a book&#10;&#10;Description automatically generated with medium confidence">
            <a:extLst>
              <a:ext uri="{FF2B5EF4-FFF2-40B4-BE49-F238E27FC236}">
                <a16:creationId xmlns:a16="http://schemas.microsoft.com/office/drawing/2014/main" id="{7C4D4AC6-E8E2-49DA-A2E3-78F27536E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074" y="2499053"/>
            <a:ext cx="3870974" cy="3405393"/>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45676" y="2180500"/>
            <a:ext cx="4747501" cy="4220300"/>
          </a:xfrm>
        </p:spPr>
        <p:txBody>
          <a:bodyPr>
            <a:normAutofit fontScale="70000" lnSpcReduction="20000"/>
          </a:bodyPr>
          <a:lstStyle/>
          <a:p>
            <a:pPr marL="0" indent="0">
              <a:buNone/>
            </a:pPr>
            <a:endParaRPr lang="en-US" sz="4500" dirty="0">
              <a:latin typeface="Arial" panose="020B0604020202020204" pitchFamily="34" charset="0"/>
              <a:cs typeface="Arial" panose="020B0604020202020204" pitchFamily="34" charset="0"/>
            </a:endParaRPr>
          </a:p>
          <a:p>
            <a:pPr marL="0" indent="0">
              <a:buNone/>
            </a:pPr>
            <a:r>
              <a:rPr lang="en-US" sz="4500" dirty="0">
                <a:latin typeface="Arial" panose="020B0604020202020204" pitchFamily="34" charset="0"/>
                <a:cs typeface="Arial" panose="020B0604020202020204" pitchFamily="34" charset="0"/>
              </a:rPr>
              <a:t>Rom 10:16-17 “</a:t>
            </a:r>
            <a:r>
              <a:rPr lang="en-US" sz="4500" baseline="30000" dirty="0">
                <a:latin typeface="Arial" panose="020B0604020202020204" pitchFamily="34" charset="0"/>
                <a:cs typeface="Arial" panose="020B0604020202020204" pitchFamily="34" charset="0"/>
              </a:rPr>
              <a:t>16 </a:t>
            </a:r>
            <a:r>
              <a:rPr lang="en-US" sz="4500" dirty="0">
                <a:latin typeface="Arial" panose="020B0604020202020204" pitchFamily="34" charset="0"/>
                <a:cs typeface="Arial" panose="020B0604020202020204" pitchFamily="34" charset="0"/>
              </a:rPr>
              <a:t>But they have not all obeyed the gospel. For Isaiah says, “</a:t>
            </a:r>
            <a:r>
              <a:rPr lang="en-US" sz="4500" cap="small" dirty="0">
                <a:latin typeface="Arial" panose="020B0604020202020204" pitchFamily="34" charset="0"/>
                <a:cs typeface="Arial" panose="020B0604020202020204" pitchFamily="34" charset="0"/>
              </a:rPr>
              <a:t>Lord</a:t>
            </a:r>
            <a:r>
              <a:rPr lang="en-US" sz="4500" dirty="0">
                <a:latin typeface="Arial" panose="020B0604020202020204" pitchFamily="34" charset="0"/>
                <a:cs typeface="Arial" panose="020B0604020202020204" pitchFamily="34" charset="0"/>
              </a:rPr>
              <a:t>, who has believed our report?” </a:t>
            </a:r>
            <a:r>
              <a:rPr lang="en-US" sz="4500" baseline="30000" dirty="0">
                <a:latin typeface="Arial" panose="020B0604020202020204" pitchFamily="34" charset="0"/>
                <a:cs typeface="Arial" panose="020B0604020202020204" pitchFamily="34" charset="0"/>
              </a:rPr>
              <a:t>17 </a:t>
            </a:r>
            <a:r>
              <a:rPr lang="en-US" sz="4500" dirty="0">
                <a:latin typeface="Arial" panose="020B0604020202020204" pitchFamily="34" charset="0"/>
                <a:cs typeface="Arial" panose="020B0604020202020204" pitchFamily="34" charset="0"/>
              </a:rPr>
              <a:t>So then faith </a:t>
            </a:r>
            <a:r>
              <a:rPr lang="en-US" sz="4500" i="1" dirty="0">
                <a:latin typeface="Arial" panose="020B0604020202020204" pitchFamily="34" charset="0"/>
                <a:cs typeface="Arial" panose="020B0604020202020204" pitchFamily="34" charset="0"/>
              </a:rPr>
              <a:t>comes</a:t>
            </a:r>
            <a:r>
              <a:rPr lang="en-US" sz="4500" dirty="0">
                <a:latin typeface="Arial" panose="020B0604020202020204" pitchFamily="34" charset="0"/>
                <a:cs typeface="Arial" panose="020B0604020202020204" pitchFamily="34" charset="0"/>
              </a:rPr>
              <a:t> by hearing, and hearing by the word of God.</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70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ext, letter&#10;&#10;Description automatically generated">
            <a:extLst>
              <a:ext uri="{FF2B5EF4-FFF2-40B4-BE49-F238E27FC236}">
                <a16:creationId xmlns:a16="http://schemas.microsoft.com/office/drawing/2014/main" id="{4945F8D4-EE66-4633-AD8F-279F76B0D3C7}"/>
              </a:ext>
            </a:extLst>
          </p:cNvPr>
          <p:cNvPicPr>
            <a:picLocks noChangeAspect="1"/>
          </p:cNvPicPr>
          <p:nvPr/>
        </p:nvPicPr>
        <p:blipFill rotWithShape="1">
          <a:blip r:embed="rId3">
            <a:extLst>
              <a:ext uri="{28A0092B-C50C-407E-A947-70E740481C1C}">
                <a14:useLocalDpi xmlns:a14="http://schemas.microsoft.com/office/drawing/2010/main" val="0"/>
              </a:ext>
            </a:extLst>
          </a:blip>
          <a:srcRect t="5303"/>
          <a:stretch/>
        </p:blipFill>
        <p:spPr>
          <a:xfrm>
            <a:off x="20" y="10"/>
            <a:ext cx="10972780" cy="6857990"/>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4294967295"/>
          </p:nvPr>
        </p:nvSpPr>
        <p:spPr>
          <a:xfrm>
            <a:off x="0" y="2341563"/>
            <a:ext cx="9928225" cy="3633787"/>
          </a:xfrm>
        </p:spPr>
        <p:txBody>
          <a:bodyPr>
            <a:normAutofit/>
          </a:bodyPr>
          <a:lstStyle/>
          <a:p>
            <a:pPr marL="0" indent="0">
              <a:buNone/>
            </a:pPr>
            <a:endParaRPr lang="en-US" sz="4500">
              <a:latin typeface="Arial" panose="020B0604020202020204" pitchFamily="34" charset="0"/>
              <a:cs typeface="Arial" panose="020B0604020202020204" pitchFamily="34" charset="0"/>
            </a:endParaRPr>
          </a:p>
          <a:p>
            <a:pPr marL="0" indent="0">
              <a:buNone/>
            </a:pPr>
            <a:endParaRPr lang="en-US" sz="2400">
              <a:latin typeface="Arial" panose="020B0604020202020204" pitchFamily="34" charset="0"/>
              <a:cs typeface="Arial" panose="020B0604020202020204" pitchFamily="34" charset="0"/>
            </a:endParaRPr>
          </a:p>
          <a:p>
            <a:pPr marL="0" indent="0">
              <a:buNone/>
            </a:pPr>
            <a:endParaRPr lang="en-US">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2113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46">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Of one the lord has made his race</a:t>
            </a:r>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thro’ one has come the fall; where sin has gone must go his grace, the gospel is for all</a:t>
            </a:r>
            <a:endParaRPr lang="en-US" dirty="0"/>
          </a:p>
        </p:txBody>
      </p:sp>
      <p:sp>
        <p:nvSpPr>
          <p:cNvPr id="57" name="Rectangle 48">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0">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52">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8CDB2058-EE99-4D6A-A6AC-601AC5E09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28" y="2599049"/>
            <a:ext cx="4273867" cy="3205400"/>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2224" y="2180496"/>
            <a:ext cx="4747501" cy="4045683"/>
          </a:xfrm>
        </p:spPr>
        <p:txBody>
          <a:bodyPr>
            <a:normAutofit/>
          </a:bodyPr>
          <a:lstStyle/>
          <a:p>
            <a:pPr marL="0" indent="0">
              <a:buNone/>
            </a:pPr>
            <a:r>
              <a:rPr lang="en-US" sz="2000" baseline="30000" dirty="0">
                <a:latin typeface="Arial" panose="020B0604020202020204" pitchFamily="34" charset="0"/>
                <a:cs typeface="Arial" panose="020B0604020202020204" pitchFamily="34" charset="0"/>
              </a:rPr>
              <a:t>26 </a:t>
            </a:r>
            <a:r>
              <a:rPr lang="en-US" sz="2000" dirty="0">
                <a:latin typeface="Arial" panose="020B0604020202020204" pitchFamily="34" charset="0"/>
                <a:cs typeface="Arial" panose="020B0604020202020204" pitchFamily="34" charset="0"/>
              </a:rPr>
              <a:t>Then God said, “Let Us make man in Our image, according to Our likeness; let them have dominion over the fish of the sea, over the birds of the air, and over the cattle, over all the earth and over every creeping thing that creeps on the earth.” </a:t>
            </a:r>
            <a:r>
              <a:rPr lang="en-US" sz="2000" baseline="30000" dirty="0">
                <a:latin typeface="Arial" panose="020B0604020202020204" pitchFamily="34" charset="0"/>
                <a:cs typeface="Arial" panose="020B0604020202020204" pitchFamily="34" charset="0"/>
              </a:rPr>
              <a:t>27 </a:t>
            </a:r>
            <a:r>
              <a:rPr lang="en-US" sz="2000" dirty="0">
                <a:latin typeface="Arial" panose="020B0604020202020204" pitchFamily="34" charset="0"/>
                <a:cs typeface="Arial" panose="020B0604020202020204" pitchFamily="34" charset="0"/>
              </a:rPr>
              <a:t>So God created man in His </a:t>
            </a:r>
            <a:r>
              <a:rPr lang="en-US" sz="2000" i="1" dirty="0">
                <a:latin typeface="Arial" panose="020B0604020202020204" pitchFamily="34" charset="0"/>
                <a:cs typeface="Arial" panose="020B0604020202020204" pitchFamily="34" charset="0"/>
              </a:rPr>
              <a:t>own</a:t>
            </a:r>
            <a:r>
              <a:rPr lang="en-US" sz="2000" dirty="0">
                <a:latin typeface="Arial" panose="020B0604020202020204" pitchFamily="34" charset="0"/>
                <a:cs typeface="Arial" panose="020B0604020202020204" pitchFamily="34" charset="0"/>
              </a:rPr>
              <a:t> image; in the image of God He created him; male and female He created them</a:t>
            </a:r>
          </a:p>
        </p:txBody>
      </p:sp>
    </p:spTree>
    <p:extLst>
      <p:ext uri="{BB962C8B-B14F-4D97-AF65-F5344CB8AC3E}">
        <p14:creationId xmlns:p14="http://schemas.microsoft.com/office/powerpoint/2010/main" val="4026421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46">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b="1" i="0" u="none" strike="noStrike" kern="1200" cap="all" spc="0" normalizeH="0" baseline="0" noProof="0">
                <a:ln>
                  <a:noFill/>
                </a:ln>
                <a:effectLst/>
                <a:highlight>
                  <a:srgbClr val="FFFF00"/>
                </a:highlight>
                <a:uLnTx/>
                <a:uFillTx/>
                <a:latin typeface="Arial" panose="020B0604020202020204" pitchFamily="34" charset="0"/>
                <a:ea typeface="+mj-ea"/>
                <a:cs typeface="Arial" panose="020B0604020202020204" pitchFamily="34" charset="0"/>
              </a:rPr>
              <a:t>Of one the lord has made his race</a:t>
            </a:r>
            <a:r>
              <a:rPr kumimoji="0" lang="en-US" b="1" i="0" u="none" strike="noStrike" kern="1200" cap="all" spc="0" normalizeH="0" baseline="0" noProof="0">
                <a:ln>
                  <a:noFill/>
                </a:ln>
                <a:effectLst/>
                <a:uLnTx/>
                <a:uFillTx/>
                <a:latin typeface="Arial" panose="020B0604020202020204" pitchFamily="34" charset="0"/>
                <a:ea typeface="+mj-ea"/>
                <a:cs typeface="Arial" panose="020B0604020202020204" pitchFamily="34" charset="0"/>
              </a:rPr>
              <a:t>, thro’ one has come the fall; where sin has gone must go his grace, the gospel is for all</a:t>
            </a:r>
            <a:endParaRPr lang="en-US"/>
          </a:p>
        </p:txBody>
      </p:sp>
      <p:sp>
        <p:nvSpPr>
          <p:cNvPr id="57" name="Rectangle 48">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0">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52">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2224" y="2180496"/>
            <a:ext cx="4747501" cy="4045683"/>
          </a:xfrm>
        </p:spPr>
        <p:txBody>
          <a:bodyPr>
            <a:normAutofit/>
          </a:bodyPr>
          <a:lstStyle/>
          <a:p>
            <a:pPr marL="0" indent="0">
              <a:buNone/>
            </a:pPr>
            <a:r>
              <a:rPr lang="en-US" sz="2800" baseline="30000" dirty="0">
                <a:latin typeface="Arial" panose="020B0604020202020204" pitchFamily="34" charset="0"/>
                <a:cs typeface="Arial" panose="020B0604020202020204" pitchFamily="34" charset="0"/>
              </a:rPr>
              <a:t>26 </a:t>
            </a:r>
            <a:r>
              <a:rPr lang="en-US" sz="2800" dirty="0">
                <a:latin typeface="Arial" panose="020B0604020202020204" pitchFamily="34" charset="0"/>
                <a:cs typeface="Arial" panose="020B0604020202020204" pitchFamily="34" charset="0"/>
              </a:rPr>
              <a:t>And He has made from one blood every nation of men to dwell on all the face of the earth, and has determined their </a:t>
            </a:r>
            <a:r>
              <a:rPr lang="en-US" sz="2800" dirty="0" err="1">
                <a:latin typeface="Arial" panose="020B0604020202020204" pitchFamily="34" charset="0"/>
                <a:cs typeface="Arial" panose="020B0604020202020204" pitchFamily="34" charset="0"/>
              </a:rPr>
              <a:t>preappointed</a:t>
            </a:r>
            <a:r>
              <a:rPr lang="en-US" sz="2800" dirty="0">
                <a:latin typeface="Arial" panose="020B0604020202020204" pitchFamily="34" charset="0"/>
                <a:cs typeface="Arial" panose="020B0604020202020204" pitchFamily="34" charset="0"/>
              </a:rPr>
              <a:t> times and the boundaries of their dwellings</a:t>
            </a:r>
          </a:p>
        </p:txBody>
      </p:sp>
      <p:pic>
        <p:nvPicPr>
          <p:cNvPr id="5" name="Picture 4" descr="Calendar&#10;&#10;Description automatically generated">
            <a:extLst>
              <a:ext uri="{FF2B5EF4-FFF2-40B4-BE49-F238E27FC236}">
                <a16:creationId xmlns:a16="http://schemas.microsoft.com/office/drawing/2014/main" id="{800398E1-FE9D-4A78-997F-AB28EA2AC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46" y="2593032"/>
            <a:ext cx="4417256" cy="3315399"/>
          </a:xfrm>
          <a:prstGeom prst="rect">
            <a:avLst/>
          </a:prstGeom>
        </p:spPr>
      </p:pic>
    </p:spTree>
    <p:extLst>
      <p:ext uri="{BB962C8B-B14F-4D97-AF65-F5344CB8AC3E}">
        <p14:creationId xmlns:p14="http://schemas.microsoft.com/office/powerpoint/2010/main" val="39255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3E3E-E1ED-4C49-9762-1254E122F349}"/>
              </a:ext>
            </a:extLst>
          </p:cNvPr>
          <p:cNvSpPr>
            <a:spLocks noGrp="1"/>
          </p:cNvSpPr>
          <p:nvPr>
            <p:ph type="title"/>
          </p:nvPr>
        </p:nvSpPr>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Of one the lord has made his race,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thro’ one has come the fall</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where sin has gone must go his grace, the gospel is for all</a:t>
            </a:r>
            <a:endParaRPr lang="en-US" sz="2800" b="1" dirty="0">
              <a:latin typeface="Arial" panose="020B0604020202020204" pitchFamily="34" charset="0"/>
              <a:cs typeface="Arial" panose="020B0604020202020204" pitchFamily="34" charset="0"/>
            </a:endParaRPr>
          </a:p>
        </p:txBody>
      </p:sp>
      <p:pic>
        <p:nvPicPr>
          <p:cNvPr id="8" name="Content Placeholder 7" descr="A picture containing text&#10;&#10;Description automatically generated">
            <a:extLst>
              <a:ext uri="{FF2B5EF4-FFF2-40B4-BE49-F238E27FC236}">
                <a16:creationId xmlns:a16="http://schemas.microsoft.com/office/drawing/2014/main" id="{4C21ADF8-3AC4-4647-AA81-8E076C4D19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1175" y="2446809"/>
            <a:ext cx="7990450" cy="3709035"/>
          </a:xfrm>
        </p:spPr>
      </p:pic>
    </p:spTree>
    <p:extLst>
      <p:ext uri="{BB962C8B-B14F-4D97-AF65-F5344CB8AC3E}">
        <p14:creationId xmlns:p14="http://schemas.microsoft.com/office/powerpoint/2010/main" val="21863662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pPr algn="ctr"/>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Of one the lord has made his race, thro’ one has come the fall; </a:t>
            </a:r>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where sin has gone must go his grace</a:t>
            </a:r>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the gospel is for all</a:t>
            </a:r>
            <a:endParaRPr lang="en-US" dirty="0"/>
          </a:p>
        </p:txBody>
      </p:sp>
      <p:sp>
        <p:nvSpPr>
          <p:cNvPr id="83" name="Rectangle 82">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grass, outdoor, sign&#10;&#10;Description automatically generated">
            <a:extLst>
              <a:ext uri="{FF2B5EF4-FFF2-40B4-BE49-F238E27FC236}">
                <a16:creationId xmlns:a16="http://schemas.microsoft.com/office/drawing/2014/main" id="{DD5A88B9-B69C-47E5-A512-5D6CF57B4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28" y="2593032"/>
            <a:ext cx="4273867" cy="3174721"/>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2224" y="2180496"/>
            <a:ext cx="4747501" cy="4045683"/>
          </a:xfrm>
        </p:spPr>
        <p:txBody>
          <a:bodyPr>
            <a:normAutofit/>
          </a:bodyPr>
          <a:lstStyle/>
          <a:p>
            <a:pPr marL="0" indent="0">
              <a:buNone/>
            </a:pPr>
            <a:r>
              <a:rPr lang="en-US" sz="2400" baseline="30000" dirty="0">
                <a:latin typeface="Arial" panose="020B0604020202020204" pitchFamily="34" charset="0"/>
                <a:cs typeface="Arial" panose="020B0604020202020204" pitchFamily="34" charset="0"/>
              </a:rPr>
              <a:t>19 </a:t>
            </a:r>
            <a:r>
              <a:rPr lang="en-US" sz="2400" dirty="0">
                <a:latin typeface="Arial" panose="020B0604020202020204" pitchFamily="34" charset="0"/>
                <a:cs typeface="Arial" panose="020B0604020202020204" pitchFamily="34" charset="0"/>
              </a:rPr>
              <a:t>Go therefore and make disciples of all the nations, baptizing them in the name of the Father and of the Son and of the Holy Spirit, </a:t>
            </a:r>
            <a:r>
              <a:rPr lang="en-US" sz="2400" baseline="30000" dirty="0">
                <a:latin typeface="Arial" panose="020B0604020202020204" pitchFamily="34" charset="0"/>
                <a:cs typeface="Arial" panose="020B0604020202020204" pitchFamily="34" charset="0"/>
              </a:rPr>
              <a:t>20 </a:t>
            </a:r>
            <a:r>
              <a:rPr lang="en-US" sz="2400" dirty="0">
                <a:latin typeface="Arial" panose="020B0604020202020204" pitchFamily="34" charset="0"/>
                <a:cs typeface="Arial" panose="020B0604020202020204" pitchFamily="34" charset="0"/>
              </a:rPr>
              <a:t>teaching them to observe all things that I have commanded you; and lo, I am with you always, </a:t>
            </a:r>
            <a:r>
              <a:rPr lang="en-US" sz="2400" i="1" dirty="0">
                <a:latin typeface="Arial" panose="020B0604020202020204" pitchFamily="34" charset="0"/>
                <a:cs typeface="Arial" panose="020B0604020202020204" pitchFamily="34" charset="0"/>
              </a:rPr>
              <a:t>even</a:t>
            </a:r>
            <a:r>
              <a:rPr lang="en-US" sz="2400" dirty="0">
                <a:latin typeface="Arial" panose="020B0604020202020204" pitchFamily="34" charset="0"/>
                <a:cs typeface="Arial" panose="020B0604020202020204" pitchFamily="34" charset="0"/>
              </a:rPr>
              <a:t> to the end of the age.” Amen.</a:t>
            </a:r>
          </a:p>
        </p:txBody>
      </p:sp>
    </p:spTree>
    <p:extLst>
      <p:ext uri="{BB962C8B-B14F-4D97-AF65-F5344CB8AC3E}">
        <p14:creationId xmlns:p14="http://schemas.microsoft.com/office/powerpoint/2010/main" val="4026811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pPr algn="ctr"/>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Of one the lord has made his race, thro’ one has come the fall; </a:t>
            </a:r>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where sin has gone must go his grace</a:t>
            </a:r>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the gospel is for all</a:t>
            </a:r>
            <a:endParaRPr lang="en-US" dirty="0"/>
          </a:p>
        </p:txBody>
      </p:sp>
      <p:sp>
        <p:nvSpPr>
          <p:cNvPr id="96" name="Rectangle 95">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97">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101">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with medium confidence">
            <a:extLst>
              <a:ext uri="{FF2B5EF4-FFF2-40B4-BE49-F238E27FC236}">
                <a16:creationId xmlns:a16="http://schemas.microsoft.com/office/drawing/2014/main" id="{6F7DBF61-449B-4588-A86A-DF2281F05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68" y="2499053"/>
            <a:ext cx="3953021" cy="3405393"/>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2224" y="2180496"/>
            <a:ext cx="4747501" cy="4045683"/>
          </a:xfrm>
        </p:spPr>
        <p:txBody>
          <a:bodyPr>
            <a:normAutofit/>
          </a:bodyPr>
          <a:lstStyle/>
          <a:p>
            <a:pPr marL="0" indent="0">
              <a:buNone/>
            </a:pPr>
            <a:r>
              <a:rPr lang="en-US" sz="2800" dirty="0">
                <a:latin typeface="Arial" panose="020B0604020202020204" pitchFamily="34" charset="0"/>
                <a:cs typeface="Arial" panose="020B0604020202020204" pitchFamily="34" charset="0"/>
              </a:rPr>
              <a:t>Eph 2:-9 “For by grace you have been saved through faith, and that not of yourselves; </a:t>
            </a:r>
            <a:r>
              <a:rPr lang="en-US" sz="2800" i="1" dirty="0">
                <a:latin typeface="Arial" panose="020B0604020202020204" pitchFamily="34" charset="0"/>
                <a:cs typeface="Arial" panose="020B0604020202020204" pitchFamily="34" charset="0"/>
              </a:rPr>
              <a:t>it is</a:t>
            </a:r>
            <a:r>
              <a:rPr lang="en-US" sz="2800" dirty="0">
                <a:latin typeface="Arial" panose="020B0604020202020204" pitchFamily="34" charset="0"/>
                <a:cs typeface="Arial" panose="020B0604020202020204" pitchFamily="34" charset="0"/>
              </a:rPr>
              <a:t> the gift of God, </a:t>
            </a:r>
            <a:r>
              <a:rPr lang="en-US" sz="2800" baseline="30000" dirty="0">
                <a:latin typeface="Arial" panose="020B0604020202020204" pitchFamily="34" charset="0"/>
                <a:cs typeface="Arial" panose="020B0604020202020204" pitchFamily="34" charset="0"/>
              </a:rPr>
              <a:t>9 </a:t>
            </a:r>
            <a:r>
              <a:rPr lang="en-US" sz="2800" dirty="0">
                <a:latin typeface="Arial" panose="020B0604020202020204" pitchFamily="34" charset="0"/>
                <a:cs typeface="Arial" panose="020B0604020202020204" pitchFamily="34" charset="0"/>
              </a:rPr>
              <a:t>not of works, lest anyone should boast.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45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06">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pPr algn="ctr"/>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Of one the lord has made his race, thro’ one has come the fall; where sin has gone must go his grace, </a:t>
            </a:r>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the gospel is for all</a:t>
            </a:r>
            <a:endParaRPr lang="en-US" dirty="0">
              <a:highlight>
                <a:srgbClr val="FFFF00"/>
              </a:highlight>
            </a:endParaRPr>
          </a:p>
        </p:txBody>
      </p:sp>
      <p:sp>
        <p:nvSpPr>
          <p:cNvPr id="117" name="Rectangle 108">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110">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9" name="Rectangle 112">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114">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etter&#10;&#10;Description automatically generated">
            <a:extLst>
              <a:ext uri="{FF2B5EF4-FFF2-40B4-BE49-F238E27FC236}">
                <a16:creationId xmlns:a16="http://schemas.microsoft.com/office/drawing/2014/main" id="{0D4D509D-1509-4037-89A3-C48D46DA6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28" y="2593032"/>
            <a:ext cx="4273867" cy="3230993"/>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2224" y="2180496"/>
            <a:ext cx="4747501" cy="4045683"/>
          </a:xfrm>
        </p:spPr>
        <p:txBody>
          <a:bodyPr>
            <a:normAutofit/>
          </a:bodyPr>
          <a:lstStyle/>
          <a:p>
            <a:pPr marL="0" indent="0">
              <a:buNone/>
            </a:pPr>
            <a:r>
              <a:rPr lang="en-US" sz="2800" dirty="0">
                <a:latin typeface="Arial" panose="020B0604020202020204" pitchFamily="34" charset="0"/>
                <a:cs typeface="Arial" panose="020B0604020202020204" pitchFamily="34" charset="0"/>
              </a:rPr>
              <a:t>Tit 2:11 “For the grace of God has appeared, bringing salvation for all people,”</a:t>
            </a:r>
          </a:p>
        </p:txBody>
      </p:sp>
    </p:spTree>
    <p:extLst>
      <p:ext uri="{BB962C8B-B14F-4D97-AF65-F5344CB8AC3E}">
        <p14:creationId xmlns:p14="http://schemas.microsoft.com/office/powerpoint/2010/main" val="2414330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Say not the heathen are at home, beyond we have no call</a:t>
            </a:r>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for why should we be blest alone?</a:t>
            </a:r>
            <a:r>
              <a:rPr lang="en-US" b="1" dirty="0">
                <a:latin typeface="Arial" panose="020B0604020202020204" pitchFamily="34" charset="0"/>
                <a:cs typeface="Arial" panose="020B0604020202020204" pitchFamily="34" charset="0"/>
              </a:rPr>
              <a:t> The gospel is for all</a:t>
            </a:r>
            <a:endParaRPr lang="en-US" dirty="0">
              <a:highlight>
                <a:srgbClr val="FFFF00"/>
              </a:highlight>
            </a:endParaRPr>
          </a:p>
        </p:txBody>
      </p:sp>
      <p:sp>
        <p:nvSpPr>
          <p:cNvPr id="126" name="Rectangle 125">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8" name="Rectangle 127">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0" name="Rectangle 129">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2" name="Rectangle 131">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4DC531ED-89C5-429F-82D4-18806DC1F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28" y="2599049"/>
            <a:ext cx="4273867" cy="3205400"/>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2224" y="2180496"/>
            <a:ext cx="4747501" cy="4045683"/>
          </a:xfrm>
        </p:spPr>
        <p:txBody>
          <a:bodyPr>
            <a:noAutofit/>
          </a:bodyPr>
          <a:lstStyle/>
          <a:p>
            <a:pPr marL="0" indent="0">
              <a:buNone/>
            </a:pPr>
            <a:r>
              <a:rPr lang="en-US" sz="2000" dirty="0">
                <a:latin typeface="Arial" panose="020B0604020202020204" pitchFamily="34" charset="0"/>
                <a:cs typeface="Arial" panose="020B0604020202020204" pitchFamily="34" charset="0"/>
              </a:rPr>
              <a:t>According to Merriam-Webster, heathen is defined as “of or relating to people or nations that do not acknowledge the God of the Bible” as an adjective,</a:t>
            </a:r>
          </a:p>
          <a:p>
            <a:pPr marL="0" indent="0">
              <a:buNone/>
            </a:pPr>
            <a:r>
              <a:rPr lang="en-US" sz="2000" dirty="0">
                <a:latin typeface="Arial" panose="020B0604020202020204" pitchFamily="34" charset="0"/>
                <a:cs typeface="Arial" panose="020B0604020202020204" pitchFamily="34" charset="0"/>
              </a:rPr>
              <a:t> and “an unconverted member of a people or nation who does not acknowledge the God of the Bible” as a noun. </a:t>
            </a:r>
          </a:p>
          <a:p>
            <a:pPr marL="0" indent="0">
              <a:buNone/>
            </a:pPr>
            <a:r>
              <a:rPr lang="en-US" sz="2000" dirty="0">
                <a:latin typeface="Arial" panose="020B0604020202020204" pitchFamily="34" charset="0"/>
                <a:cs typeface="Arial" panose="020B0604020202020204" pitchFamily="34" charset="0"/>
              </a:rPr>
              <a:t>Commonly in modern use, a heathen is considered synonymous with a pagan or atheist.</a:t>
            </a:r>
          </a:p>
        </p:txBody>
      </p:sp>
    </p:spTree>
    <p:extLst>
      <p:ext uri="{BB962C8B-B14F-4D97-AF65-F5344CB8AC3E}">
        <p14:creationId xmlns:p14="http://schemas.microsoft.com/office/powerpoint/2010/main" val="581538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Say not the heathen are at home, beyond we have no call</a:t>
            </a:r>
            <a:r>
              <a:rPr kumimoji="0" lang="en-US"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for why should we be blest alone?</a:t>
            </a:r>
            <a:r>
              <a:rPr lang="en-US" b="1" dirty="0">
                <a:latin typeface="Arial" panose="020B0604020202020204" pitchFamily="34" charset="0"/>
                <a:cs typeface="Arial" panose="020B0604020202020204" pitchFamily="34" charset="0"/>
              </a:rPr>
              <a:t> The gospel is for all</a:t>
            </a:r>
            <a:endParaRPr lang="en-US" dirty="0">
              <a:highlight>
                <a:srgbClr val="FFFF00"/>
              </a:highlight>
            </a:endParaRPr>
          </a:p>
        </p:txBody>
      </p:sp>
      <p:sp>
        <p:nvSpPr>
          <p:cNvPr id="126" name="Rectangle 125">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8" name="Rectangle 127">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0" name="Rectangle 129">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2" name="Rectangle 131">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4DC531ED-89C5-429F-82D4-18806DC1F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28" y="2599049"/>
            <a:ext cx="4273867" cy="3205400"/>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2224" y="2180496"/>
            <a:ext cx="4747501" cy="4045683"/>
          </a:xfrm>
        </p:spPr>
        <p:txBody>
          <a:bodyPr>
            <a:noAutofit/>
          </a:bodyPr>
          <a:lstStyle/>
          <a:p>
            <a:pPr marL="0" indent="0">
              <a:buNone/>
            </a:pPr>
            <a:r>
              <a:rPr lang="en-US" sz="2400" dirty="0"/>
              <a:t>In the Bible, the meaning of "heathen" changed with the New Covenant of Jesus Christ that extended to the gentile nations that were previously considered heathens. </a:t>
            </a:r>
          </a:p>
          <a:p>
            <a:pPr marL="0" indent="0">
              <a:buNone/>
            </a:pPr>
            <a:r>
              <a:rPr lang="en-US" sz="2400" dirty="0"/>
              <a:t>With the New Covenant, heathens are now those outside of faith in the Son of God, including Jews that rejected Him.</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43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11760</TotalTime>
  <Words>1411</Words>
  <Application>Microsoft Office PowerPoint</Application>
  <PresentationFormat>Custom</PresentationFormat>
  <Paragraphs>94</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Schoolbook</vt:lpstr>
      <vt:lpstr>Franklin Gothic Book</vt:lpstr>
      <vt:lpstr>Wingdings 2</vt:lpstr>
      <vt:lpstr>DividendVTI</vt:lpstr>
      <vt:lpstr>The gospel is for all</vt:lpstr>
      <vt:lpstr>Of one the lord has made his race, thro’ one has come the fall; where sin has gone must go his grace, the gospel is for all</vt:lpstr>
      <vt:lpstr>Of one the lord has made his race, thro’ one has come the fall; where sin has gone must go his grace, the gospel is for all</vt:lpstr>
      <vt:lpstr>Of one the lord has made his race, thro’ one has come the fall; where sin has gone must go his grace, the gospel is for all</vt:lpstr>
      <vt:lpstr>Of one the lord has made his race, thro’ one has come the fall; where sin has gone must go his grace, the gospel is for all</vt:lpstr>
      <vt:lpstr>Of one the lord has made his race, thro’ one has come the fall; where sin has gone must go his grace, the gospel is for all</vt:lpstr>
      <vt:lpstr>Of one the lord has made his race, thro’ one has come the fall; where sin has gone must go his grace, the gospel is for all</vt:lpstr>
      <vt:lpstr>Say not the heathen are at home, beyond we have no call; for why should we be blest alone? The gospel is for all</vt:lpstr>
      <vt:lpstr>Say not the heathen are at home, beyond we have no call; for why should we be blest alone? The gospel is for all</vt:lpstr>
      <vt:lpstr>Say not the heathen are at home, beyond we have no call; for why should we be blest alone? The gospel is for all</vt:lpstr>
      <vt:lpstr>Say not the heathen are at home, beyond we have no call; for why should we be blest alone? The gospel is for all</vt:lpstr>
      <vt:lpstr>Say not the heathen are at home, beyond we have no call; for why should we be blest alone? The gospel is for all</vt:lpstr>
      <vt:lpstr>Say not the heathen are at home, beyond we have no call; for why should we be blest alone? The gospel is for all</vt:lpstr>
      <vt:lpstr>Say not the heathen are at home, beyond we have no call; for why should we be blest alone? The gospel is for all</vt:lpstr>
      <vt:lpstr>Say not the heathen are at home, beyond we have no call; for why should we be blest alone? The gospel is for all</vt:lpstr>
      <vt:lpstr>Received ye freely, freely give, from every land they call; unless they hear they cannot live; the gospel is for all</vt:lpstr>
      <vt:lpstr>Received ye freely, freely give, from every land they call; unless they hear they cannot live; the gospel is for all</vt:lpstr>
      <vt:lpstr>Received ye freely, freely give, from every land they call; unless they hear they cannot live; the gospel is for all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is all the World To me</dc:title>
  <dc:creator>Rob Miller</dc:creator>
  <cp:lastModifiedBy>Rob Miller</cp:lastModifiedBy>
  <cp:revision>89</cp:revision>
  <dcterms:created xsi:type="dcterms:W3CDTF">2021-04-23T20:54:59Z</dcterms:created>
  <dcterms:modified xsi:type="dcterms:W3CDTF">2021-10-23T22:25:23Z</dcterms:modified>
</cp:coreProperties>
</file>