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CC"/>
    <a:srgbClr val="F8F8F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44D0C6-9F85-4620-8F62-DD800549D0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CC2615-4364-4771-80A7-718EF84CC0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9C67A-0F9E-40B9-AB69-85AD07D62A24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708C30-8485-4726-93B5-84208998572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0E707-5097-4EA2-B2BE-B1A6F6D178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4AC9E-7A23-4194-854F-A47ADBDC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0764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AB980-AA75-42B8-907F-781519120772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E1528-32FD-4733-96CF-A953A0EC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779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604350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Reconcile means to bring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12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689188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Reconcile means to bring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981086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Reconcile means to bring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843353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Reconcile means to bring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15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805857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Reconcile means to bring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16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4663334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Reconcile means to bring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17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7227622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Reconcile means to bring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18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4742719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Reconcile means to bring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19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397893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Reconcile means to bring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20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524968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Reconcile means to bring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21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4149683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5046731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Reconcile means to bring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22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7230169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Reconcile means to bring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23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3288681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Reconcile means to bring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24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4064736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852852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6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491601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7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574879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8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42146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Reconcile means to bring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9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688591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Reconcile means to bring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10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330209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Reconcile means to bring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11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58849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250" y="448056"/>
            <a:ext cx="10163556" cy="3401568"/>
          </a:xfrm>
        </p:spPr>
        <p:txBody>
          <a:bodyPr anchor="b">
            <a:normAutofit/>
          </a:bodyPr>
          <a:lstStyle>
            <a:lvl1pPr algn="l">
              <a:defRPr sz="576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250" y="4471416"/>
            <a:ext cx="10163556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160">
                <a:solidFill>
                  <a:schemeClr val="tx2">
                    <a:alpha val="55000"/>
                  </a:schemeClr>
                </a:solidFill>
              </a:defRPr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04460" y="4122000"/>
            <a:ext cx="1016388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33749" y="6153912"/>
            <a:ext cx="4857350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810" cap="all" spc="18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18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4409" y="6153912"/>
            <a:ext cx="1359770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1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8621" y="6152968"/>
            <a:ext cx="3111818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810" cap="all" spc="18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November 13,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2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03250" y="1956816"/>
            <a:ext cx="10171786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Saturday, November 13,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1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8922" y="448056"/>
            <a:ext cx="1423721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5021" y="438912"/>
            <a:ext cx="8492947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Saturday, November 13,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250" y="1735200"/>
            <a:ext cx="1016388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33749" y="6153912"/>
            <a:ext cx="4857350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810" cap="all" spc="18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18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4409" y="6153912"/>
            <a:ext cx="1359770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1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8621" y="6152968"/>
            <a:ext cx="3111818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810" cap="all" spc="18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November 13,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5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1" y="448056"/>
            <a:ext cx="10180015" cy="3401568"/>
          </a:xfrm>
        </p:spPr>
        <p:txBody>
          <a:bodyPr anchor="b">
            <a:normAutofit/>
          </a:bodyPr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250" y="4471416"/>
            <a:ext cx="10163556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160">
                <a:solidFill>
                  <a:schemeClr val="tx2">
                    <a:alpha val="5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Saturday, November 13,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04460" y="4122000"/>
            <a:ext cx="1016388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07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3251" y="1735200"/>
            <a:ext cx="4888382" cy="4214750"/>
          </a:xfrm>
        </p:spPr>
        <p:txBody>
          <a:bodyPr/>
          <a:lstStyle>
            <a:lvl1pPr marL="405000">
              <a:defRPr/>
            </a:lvl1pPr>
            <a:lvl2pPr marL="810000">
              <a:defRPr/>
            </a:lvl2pPr>
            <a:lvl3pPr marL="1215000">
              <a:defRPr/>
            </a:lvl3pPr>
            <a:lvl4pPr marL="1620000">
              <a:defRPr/>
            </a:lvl4pPr>
            <a:lvl5pPr marL="2025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8424" y="1735200"/>
            <a:ext cx="4888382" cy="4214750"/>
          </a:xfrm>
        </p:spPr>
        <p:txBody>
          <a:bodyPr/>
          <a:lstStyle>
            <a:lvl2pPr marL="810000">
              <a:defRPr/>
            </a:lvl2pPr>
            <a:lvl3pPr marL="1215000">
              <a:defRPr/>
            </a:lvl3pPr>
            <a:lvl4pPr marL="1620000">
              <a:defRPr/>
            </a:lvl4pPr>
            <a:lvl5pPr marL="2187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Saturday, November 13,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8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1" y="388800"/>
            <a:ext cx="10180015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251" y="1774952"/>
            <a:ext cx="4888382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800" b="0" i="1">
                <a:latin typeface="+mj-lt"/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3251" y="2752344"/>
            <a:ext cx="4888382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78424" y="1774952"/>
            <a:ext cx="4888382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800" b="0" i="1">
                <a:latin typeface="+mj-lt"/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78424" y="2752344"/>
            <a:ext cx="4888382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Saturday, November 13, 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1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1" y="388800"/>
            <a:ext cx="10180015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Saturday, November 13,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1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Saturday, November 13,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1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1" y="388800"/>
            <a:ext cx="3102559" cy="1069848"/>
          </a:xfrm>
        </p:spPr>
        <p:txBody>
          <a:bodyPr wrap="square" anchor="t">
            <a:normAutofit/>
          </a:bodyPr>
          <a:lstStyle>
            <a:lvl1pPr>
              <a:defRPr sz="2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3749" y="393192"/>
            <a:ext cx="6641287" cy="5559552"/>
          </a:xfrm>
        </p:spPr>
        <p:txBody>
          <a:bodyPr/>
          <a:lstStyle>
            <a:lvl1pPr>
              <a:defRPr sz="1620"/>
            </a:lvl1pPr>
            <a:lvl2pPr>
              <a:defRPr sz="1620"/>
            </a:lvl2pPr>
            <a:lvl3pPr>
              <a:defRPr sz="1620"/>
            </a:lvl3pPr>
            <a:lvl4pPr>
              <a:defRPr sz="1620"/>
            </a:lvl4pPr>
            <a:lvl5pPr>
              <a:defRPr sz="162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3251" y="1733550"/>
            <a:ext cx="3102559" cy="4219194"/>
          </a:xfrm>
        </p:spPr>
        <p:txBody>
          <a:bodyPr>
            <a:normAutofit/>
          </a:bodyPr>
          <a:lstStyle>
            <a:lvl1pPr marL="0" indent="0">
              <a:buNone/>
              <a:defRPr sz="162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Saturday, November 13,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1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1" y="388800"/>
            <a:ext cx="3102559" cy="1069848"/>
          </a:xfrm>
        </p:spPr>
        <p:txBody>
          <a:bodyPr wrap="square" anchor="t">
            <a:normAutofit/>
          </a:bodyPr>
          <a:lstStyle>
            <a:lvl1pPr>
              <a:defRPr sz="2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33749" y="441325"/>
            <a:ext cx="6635801" cy="5511419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3251" y="1735200"/>
            <a:ext cx="3102559" cy="4214750"/>
          </a:xfrm>
        </p:spPr>
        <p:txBody>
          <a:bodyPr>
            <a:normAutofit/>
          </a:bodyPr>
          <a:lstStyle>
            <a:lvl1pPr marL="0" indent="0">
              <a:buNone/>
              <a:defRPr sz="162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Saturday, November 13,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0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1786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250" y="1733551"/>
            <a:ext cx="1016388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33749" y="6153912"/>
            <a:ext cx="4857350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810" cap="all" spc="18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18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4409" y="6153912"/>
            <a:ext cx="1359770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1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8621" y="6152968"/>
            <a:ext cx="3111818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810" cap="all" spc="18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November 13,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129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288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05000" indent="-403250" algn="l" defTabSz="822960" rtl="0" eaLnBrk="1" latinLnBrk="0" hangingPunct="1">
        <a:lnSpc>
          <a:spcPct val="140000"/>
        </a:lnSpc>
        <a:spcBef>
          <a:spcPts val="900"/>
        </a:spcBef>
        <a:buFont typeface="Calibri Light" panose="020F0302020204030204" pitchFamily="34" charset="0"/>
        <a:buChar char="→"/>
        <a:defRPr sz="162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810000" indent="-403250" algn="l" defTabSz="822960" rtl="0" eaLnBrk="1" latinLnBrk="0" hangingPunct="1">
        <a:lnSpc>
          <a:spcPct val="140000"/>
        </a:lnSpc>
        <a:spcBef>
          <a:spcPts val="450"/>
        </a:spcBef>
        <a:buFont typeface="Calibri Light" panose="020F0302020204030204" pitchFamily="34" charset="0"/>
        <a:buChar char="→"/>
        <a:defRPr sz="162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215000" indent="-403250" algn="l" defTabSz="822960" rtl="0" eaLnBrk="1" latinLnBrk="0" hangingPunct="1">
        <a:lnSpc>
          <a:spcPct val="140000"/>
        </a:lnSpc>
        <a:spcBef>
          <a:spcPts val="450"/>
        </a:spcBef>
        <a:buFont typeface="Calibri Light" panose="020F0302020204030204" pitchFamily="34" charset="0"/>
        <a:buChar char="→"/>
        <a:defRPr sz="162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620000" indent="-403250" algn="l" defTabSz="822960" rtl="0" eaLnBrk="1" latinLnBrk="0" hangingPunct="1">
        <a:lnSpc>
          <a:spcPct val="140000"/>
        </a:lnSpc>
        <a:spcBef>
          <a:spcPts val="450"/>
        </a:spcBef>
        <a:buFont typeface="Calibri Light" panose="020F0302020204030204" pitchFamily="34" charset="0"/>
        <a:buChar char="→"/>
        <a:defRPr sz="162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025000" indent="-403250" algn="l" defTabSz="822960" rtl="0" eaLnBrk="1" latinLnBrk="0" hangingPunct="1">
        <a:lnSpc>
          <a:spcPct val="140000"/>
        </a:lnSpc>
        <a:spcBef>
          <a:spcPts val="450"/>
        </a:spcBef>
        <a:buFont typeface="Calibri Light" panose="020F0302020204030204" pitchFamily="34" charset="0"/>
        <a:buChar char="→"/>
        <a:defRPr sz="162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C448D53-ACA1-4CA4-B08A-09FB0780C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340643-A7C9-4E2A-AB9E-2A29955E5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0710" y="746151"/>
            <a:ext cx="4886096" cy="3061411"/>
          </a:xfrm>
        </p:spPr>
        <p:txBody>
          <a:bodyPr>
            <a:normAutofit fontScale="90000"/>
          </a:bodyPr>
          <a:lstStyle/>
          <a:p>
            <a:r>
              <a:rPr lang="en-US" dirty="0"/>
              <a:t>The Blessings that Make up our  Spiritual Wealth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5E7112-25D8-4FAD-8DA4-BB13AB5FE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0710" y="4367175"/>
            <a:ext cx="4886096" cy="1333195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 2:11-22</a:t>
            </a:r>
          </a:p>
        </p:txBody>
      </p:sp>
      <p:pic>
        <p:nvPicPr>
          <p:cNvPr id="5" name="Picture 4" descr="A close-up of a newspaper&#10;&#10;Description automatically generated with medium confidence">
            <a:extLst>
              <a:ext uri="{FF2B5EF4-FFF2-40B4-BE49-F238E27FC236}">
                <a16:creationId xmlns:a16="http://schemas.microsoft.com/office/drawing/2014/main" id="{3CA29621-81AF-4E55-B297-FAFB999586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" r="14949" b="2"/>
          <a:stretch/>
        </p:blipFill>
        <p:spPr>
          <a:xfrm>
            <a:off x="405994" y="1870117"/>
            <a:ext cx="4880318" cy="2745167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B5719CE-F76F-4313-9A48-ADF79E67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86489" y="4052700"/>
            <a:ext cx="490238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61303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Gentiles Condition in Christ (2:13-14) 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calendar&#10;&#10;Description automatically generated">
            <a:extLst>
              <a:ext uri="{FF2B5EF4-FFF2-40B4-BE49-F238E27FC236}">
                <a16:creationId xmlns:a16="http://schemas.microsoft.com/office/drawing/2014/main" id="{F3DFD5BF-12B9-4393-A15E-9E1E28767A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8" r="2929" b="1"/>
          <a:stretch/>
        </p:blipFill>
        <p:spPr>
          <a:xfrm>
            <a:off x="404999" y="2059200"/>
            <a:ext cx="488709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rmAutofit/>
          </a:bodyPr>
          <a:lstStyle/>
          <a:p>
            <a:r>
              <a:rPr lang="en-US" sz="2200" baseline="30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13 </a:t>
            </a:r>
            <a:r>
              <a:rPr lang="en-US" sz="22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now in Christ Jesus you who once were far off have been brought near by the blood of Christ.</a:t>
            </a:r>
          </a:p>
          <a:p>
            <a:endParaRPr lang="en-US" sz="2200" dirty="0">
              <a:solidFill>
                <a:srgbClr val="F8F8F8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aseline="30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22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He Himself is our peace, who has made both one, and has </a:t>
            </a:r>
            <a:r>
              <a:rPr lang="en-US" sz="2200" dirty="0">
                <a:solidFill>
                  <a:srgbClr val="F8F8F8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broken down the middle wall of separation,</a:t>
            </a:r>
          </a:p>
        </p:txBody>
      </p:sp>
    </p:spTree>
    <p:extLst>
      <p:ext uri="{BB962C8B-B14F-4D97-AF65-F5344CB8AC3E}">
        <p14:creationId xmlns:p14="http://schemas.microsoft.com/office/powerpoint/2010/main" val="2086499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Gentiles Condition in Christ (2:15) 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calendar&#10;&#10;Description automatically generated">
            <a:extLst>
              <a:ext uri="{FF2B5EF4-FFF2-40B4-BE49-F238E27FC236}">
                <a16:creationId xmlns:a16="http://schemas.microsoft.com/office/drawing/2014/main" id="{F3DFD5BF-12B9-4393-A15E-9E1E28767A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8" r="2929" b="1"/>
          <a:stretch/>
        </p:blipFill>
        <p:spPr>
          <a:xfrm>
            <a:off x="404999" y="2059200"/>
            <a:ext cx="488709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rmAutofit/>
          </a:bodyPr>
          <a:lstStyle/>
          <a:p>
            <a:pPr marL="1750" indent="0">
              <a:buNone/>
            </a:pPr>
            <a:r>
              <a:rPr lang="en-US" sz="2400" baseline="30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</a:t>
            </a:r>
            <a:r>
              <a:rPr lang="en-US" sz="2400" dirty="0">
                <a:solidFill>
                  <a:srgbClr val="FFFFCC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abolished in His flesh the enmity, </a:t>
            </a:r>
            <a:r>
              <a:rPr lang="en-US" sz="2400" i="1" dirty="0">
                <a:solidFill>
                  <a:srgbClr val="FFFFCC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that is,</a:t>
            </a:r>
            <a:r>
              <a:rPr lang="en-US" sz="2400" dirty="0">
                <a:solidFill>
                  <a:srgbClr val="FFFFCC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the law of commandments </a:t>
            </a:r>
            <a:r>
              <a:rPr lang="en-US" sz="2400" i="1" dirty="0">
                <a:solidFill>
                  <a:srgbClr val="FFFFCC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contained</a:t>
            </a:r>
            <a:r>
              <a:rPr lang="en-US" sz="2400" dirty="0">
                <a:solidFill>
                  <a:srgbClr val="FFFFCC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ordinances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 as to create in Himself one new man </a:t>
            </a:r>
            <a:r>
              <a:rPr lang="en-US" sz="2400" i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two, </a:t>
            </a:r>
            <a:r>
              <a:rPr lang="en-US" sz="2400" i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making peace,</a:t>
            </a:r>
            <a:endParaRPr lang="en-US" sz="2200" dirty="0">
              <a:solidFill>
                <a:srgbClr val="FFFFCC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50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Gentiles Condition in Christ (2:15) 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calendar&#10;&#10;Description automatically generated">
            <a:extLst>
              <a:ext uri="{FF2B5EF4-FFF2-40B4-BE49-F238E27FC236}">
                <a16:creationId xmlns:a16="http://schemas.microsoft.com/office/drawing/2014/main" id="{F3DFD5BF-12B9-4393-A15E-9E1E28767A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8" r="2929" b="1"/>
          <a:stretch/>
        </p:blipFill>
        <p:spPr>
          <a:xfrm>
            <a:off x="404999" y="2059200"/>
            <a:ext cx="488709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rmAutofit/>
          </a:bodyPr>
          <a:lstStyle/>
          <a:p>
            <a:pPr marL="1750" indent="0">
              <a:buNone/>
            </a:pPr>
            <a:r>
              <a:rPr lang="en-US" sz="2400" baseline="30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abolished in His flesh the enmity, </a:t>
            </a:r>
            <a:r>
              <a:rPr lang="en-US" sz="2400" i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is,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law of commandments </a:t>
            </a:r>
            <a:r>
              <a:rPr lang="en-US" sz="2400" i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contained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ordinances, </a:t>
            </a:r>
            <a:r>
              <a:rPr lang="en-US" sz="2400" dirty="0">
                <a:solidFill>
                  <a:srgbClr val="FFFFCC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 as to create in Himself one new man </a:t>
            </a:r>
            <a:r>
              <a:rPr lang="en-US" sz="2400" i="1" dirty="0">
                <a:solidFill>
                  <a:srgbClr val="FFFFCC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n-US" sz="2400" dirty="0">
                <a:solidFill>
                  <a:srgbClr val="FFFFCC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the two, </a:t>
            </a:r>
            <a:r>
              <a:rPr lang="en-US" sz="2400" i="1" dirty="0">
                <a:solidFill>
                  <a:srgbClr val="FFFFCC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thus</a:t>
            </a:r>
            <a:r>
              <a:rPr lang="en-US" sz="2400" dirty="0">
                <a:solidFill>
                  <a:srgbClr val="FFFFCC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making peace,</a:t>
            </a:r>
            <a:endParaRPr lang="en-US" sz="2200" dirty="0">
              <a:solidFill>
                <a:srgbClr val="FFFFCC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89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Gentiles Condition in Christ (2:15) 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calendar&#10;&#10;Description automatically generated">
            <a:extLst>
              <a:ext uri="{FF2B5EF4-FFF2-40B4-BE49-F238E27FC236}">
                <a16:creationId xmlns:a16="http://schemas.microsoft.com/office/drawing/2014/main" id="{F3DFD5BF-12B9-4393-A15E-9E1E28767A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8" r="2929" b="1"/>
          <a:stretch/>
        </p:blipFill>
        <p:spPr>
          <a:xfrm>
            <a:off x="404999" y="2059200"/>
            <a:ext cx="488709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had put a difference between Jews and Gentiles that His purposes in salvation might be accomplished</a:t>
            </a:r>
          </a:p>
          <a:p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these were accomplished, there was no more difference…It was God’s purpose that these differences be erased forever, and they were through the work of Christ</a:t>
            </a:r>
          </a:p>
          <a:p>
            <a:endParaRPr lang="en-US" sz="2400" dirty="0"/>
          </a:p>
          <a:p>
            <a:pPr lvl="1"/>
            <a:endParaRPr lang="en-US" sz="2400" dirty="0"/>
          </a:p>
          <a:p>
            <a:pPr marL="1750" indent="0">
              <a:buNone/>
            </a:pPr>
            <a:endParaRPr lang="en-US" sz="2200" dirty="0">
              <a:solidFill>
                <a:srgbClr val="FFFFCC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58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Gentiles Condition in Christ (2:16) 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calendar&#10;&#10;Description automatically generated">
            <a:extLst>
              <a:ext uri="{FF2B5EF4-FFF2-40B4-BE49-F238E27FC236}">
                <a16:creationId xmlns:a16="http://schemas.microsoft.com/office/drawing/2014/main" id="{F3DFD5BF-12B9-4393-A15E-9E1E28767A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8" r="2929" b="1"/>
          <a:stretch/>
        </p:blipFill>
        <p:spPr>
          <a:xfrm>
            <a:off x="404999" y="2059200"/>
            <a:ext cx="488709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rmAutofit/>
          </a:bodyPr>
          <a:lstStyle/>
          <a:p>
            <a:pPr marL="1750" indent="0">
              <a:buNone/>
            </a:pPr>
            <a:r>
              <a:rPr lang="en-US" sz="2800" baseline="30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16 </a:t>
            </a:r>
            <a:r>
              <a:rPr lang="en-US" sz="28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 </a:t>
            </a:r>
            <a:r>
              <a:rPr lang="en-US" sz="2800" dirty="0">
                <a:solidFill>
                  <a:srgbClr val="F8F8F8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 might reconcile them both to God in one body through the cross</a:t>
            </a:r>
            <a:r>
              <a:rPr lang="en-US" sz="28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thereby putting to death the enmity.</a:t>
            </a:r>
            <a:endParaRPr lang="en-US" sz="2800" dirty="0"/>
          </a:p>
          <a:p>
            <a:pPr marL="1750" indent="0">
              <a:buNone/>
            </a:pPr>
            <a:endParaRPr lang="en-US" sz="2200" dirty="0">
              <a:solidFill>
                <a:srgbClr val="FFFFCC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65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Gentiles Condition in Christ (2:16) 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calendar&#10;&#10;Description automatically generated">
            <a:extLst>
              <a:ext uri="{FF2B5EF4-FFF2-40B4-BE49-F238E27FC236}">
                <a16:creationId xmlns:a16="http://schemas.microsoft.com/office/drawing/2014/main" id="{F3DFD5BF-12B9-4393-A15E-9E1E28767A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8" r="2929" b="1"/>
          <a:stretch/>
        </p:blipFill>
        <p:spPr>
          <a:xfrm>
            <a:off x="404999" y="2059200"/>
            <a:ext cx="488709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rmAutofit/>
          </a:bodyPr>
          <a:lstStyle/>
          <a:p>
            <a:pPr marL="1750" indent="0">
              <a:buNone/>
            </a:pPr>
            <a:r>
              <a:rPr lang="en-US" sz="2800" baseline="30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16 </a:t>
            </a:r>
            <a:r>
              <a:rPr lang="en-US" sz="28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 He might reconcile them both to God in one body through the cross, </a:t>
            </a:r>
            <a:r>
              <a:rPr lang="en-US" sz="2800" dirty="0">
                <a:solidFill>
                  <a:srgbClr val="F8F8F8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thereby putting to death the enmity.</a:t>
            </a:r>
            <a:endParaRPr lang="en-US" sz="2800" dirty="0">
              <a:highlight>
                <a:srgbClr val="000080"/>
              </a:highlight>
            </a:endParaRPr>
          </a:p>
          <a:p>
            <a:pPr marL="1750" indent="0">
              <a:buNone/>
            </a:pPr>
            <a:endParaRPr lang="en-US" sz="2200" dirty="0">
              <a:solidFill>
                <a:srgbClr val="FFFFCC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908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Gentiles Condition in Christ (2:17-18) 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calendar&#10;&#10;Description automatically generated">
            <a:extLst>
              <a:ext uri="{FF2B5EF4-FFF2-40B4-BE49-F238E27FC236}">
                <a16:creationId xmlns:a16="http://schemas.microsoft.com/office/drawing/2014/main" id="{F3DFD5BF-12B9-4393-A15E-9E1E28767A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8" r="2929" b="1"/>
          <a:stretch/>
        </p:blipFill>
        <p:spPr>
          <a:xfrm>
            <a:off x="404999" y="2059200"/>
            <a:ext cx="488709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rmAutofit/>
          </a:bodyPr>
          <a:lstStyle/>
          <a:p>
            <a:r>
              <a:rPr lang="en-US" sz="2400" baseline="300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US" sz="24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And He came and preached peace to you 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were afar off and to those who were near. </a:t>
            </a:r>
          </a:p>
          <a:p>
            <a:pPr marL="1750" indent="0">
              <a:buNone/>
            </a:pPr>
            <a:endParaRPr lang="en-US" sz="2400" baseline="30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18 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4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through Him 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both have access by one Spirit to the Father.</a:t>
            </a:r>
            <a:endParaRPr lang="en-US" sz="2400" dirty="0">
              <a:solidFill>
                <a:srgbClr val="FFFFFF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4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2D6BCA94-FEDC-4F9B-820A-BA138802E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3400">
                <a:latin typeface="Arial" panose="020B0604020202020204" pitchFamily="34" charset="0"/>
                <a:cs typeface="Arial" panose="020B0604020202020204" pitchFamily="34" charset="0"/>
              </a:rPr>
              <a:t>Jews and Gentiles Condition in </a:t>
            </a:r>
            <a:br>
              <a:rPr lang="en-US" sz="3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>
                <a:latin typeface="Arial" panose="020B0604020202020204" pitchFamily="34" charset="0"/>
                <a:cs typeface="Arial" panose="020B0604020202020204" pitchFamily="34" charset="0"/>
              </a:rPr>
              <a:t>Christ (2:19) 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5987988-7EE6-4281-85DA-A04D160AF5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" r="1328"/>
          <a:stretch/>
        </p:blipFill>
        <p:spPr>
          <a:xfrm>
            <a:off x="404999" y="2138290"/>
            <a:ext cx="4887091" cy="38125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rmAutofit/>
          </a:bodyPr>
          <a:lstStyle/>
          <a:p>
            <a:pPr marL="1750" indent="0">
              <a:buNone/>
            </a:pPr>
            <a:r>
              <a:rPr lang="en-US" sz="2800" baseline="30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19 </a:t>
            </a:r>
            <a:r>
              <a:rPr lang="en-US" sz="28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Now, therefore, you </a:t>
            </a:r>
            <a:r>
              <a:rPr lang="en-US" sz="2800" dirty="0">
                <a:solidFill>
                  <a:srgbClr val="FFFFCC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are no longer strangers and foreigners</a:t>
            </a:r>
            <a:r>
              <a:rPr lang="en-US" sz="28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but fellow citizens with the saints and members of the household of God,</a:t>
            </a:r>
            <a:endParaRPr lang="en-US" sz="2800" dirty="0">
              <a:solidFill>
                <a:srgbClr val="FFFFCC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289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2D6BCA94-FEDC-4F9B-820A-BA138802E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3400">
                <a:latin typeface="Arial" panose="020B0604020202020204" pitchFamily="34" charset="0"/>
                <a:cs typeface="Arial" panose="020B0604020202020204" pitchFamily="34" charset="0"/>
              </a:rPr>
              <a:t>Jews and Gentiles Condition in </a:t>
            </a:r>
            <a:br>
              <a:rPr lang="en-US" sz="3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>
                <a:latin typeface="Arial" panose="020B0604020202020204" pitchFamily="34" charset="0"/>
                <a:cs typeface="Arial" panose="020B0604020202020204" pitchFamily="34" charset="0"/>
              </a:rPr>
              <a:t>Christ (2:19)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C8831197-69E0-4C51-9B78-4F37563B65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99" y="2067950"/>
            <a:ext cx="4887091" cy="38828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rmAutofit/>
          </a:bodyPr>
          <a:lstStyle/>
          <a:p>
            <a:pPr marL="1750" indent="0">
              <a:buNone/>
            </a:pPr>
            <a:r>
              <a:rPr lang="en-US" sz="28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19 </a:t>
            </a: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Now, therefore, you are no longer strangers and foreigners, but </a:t>
            </a:r>
            <a:r>
              <a:rPr lang="en-US" sz="28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fellow citizens with the saints</a:t>
            </a: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members of the household of God, </a:t>
            </a:r>
            <a:endParaRPr lang="en-US" sz="2800" dirty="0">
              <a:solidFill>
                <a:srgbClr val="FFFFFF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515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2D6BCA94-FEDC-4F9B-820A-BA138802E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Jews and Gentiles Condition in </a:t>
            </a: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Christ (2:19)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6BAC2C0C-289E-4354-8E42-208348E849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99" y="1943999"/>
            <a:ext cx="4887091" cy="400679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rmAutofit/>
          </a:bodyPr>
          <a:lstStyle/>
          <a:p>
            <a:pPr marL="1750" indent="0">
              <a:buNone/>
            </a:pPr>
            <a:r>
              <a:rPr lang="en-US" sz="28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19 </a:t>
            </a: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Now, therefore, you are no longer strangers and foreigners, but fellow citizens with the saints and </a:t>
            </a:r>
            <a:r>
              <a:rPr lang="en-US" sz="28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members of the household of God</a:t>
            </a: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800" dirty="0">
              <a:solidFill>
                <a:srgbClr val="FFFFFF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2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4AE17-610B-4481-B0DC-2C567829C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6E358-6792-4616-85FC-368875A2A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250" y="1735200"/>
            <a:ext cx="10163880" cy="4426449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32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first 10 verses of chapter 2 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discusses the salvation of sinners in general</a:t>
            </a:r>
          </a:p>
          <a:p>
            <a:endParaRPr lang="en-US" sz="3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is now focusing on the work of Christ for the Gentiles</a:t>
            </a:r>
          </a:p>
          <a:p>
            <a:endParaRPr lang="en-US" sz="3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evening we will focus on the three key concepts of: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Separation </a:t>
            </a:r>
            <a:r>
              <a:rPr lang="en-US" sz="3200" dirty="0">
                <a:solidFill>
                  <a:schemeClr val="tx2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>
                <a:solidFill>
                  <a:schemeClr val="tx2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vs 11-12</a:t>
            </a:r>
            <a:r>
              <a:rPr lang="en-US" sz="3200" dirty="0">
                <a:solidFill>
                  <a:schemeClr val="tx2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Reconciliation </a:t>
            </a:r>
            <a:r>
              <a:rPr lang="en-US" sz="3200" dirty="0">
                <a:solidFill>
                  <a:schemeClr val="tx2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>
                <a:solidFill>
                  <a:schemeClr val="tx2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vs 13-18)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Unification </a:t>
            </a:r>
            <a:r>
              <a:rPr lang="en-US" sz="3200" dirty="0">
                <a:solidFill>
                  <a:schemeClr val="tx2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(vs 19-22)</a:t>
            </a:r>
          </a:p>
          <a:p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45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2D6BCA94-FEDC-4F9B-820A-BA138802E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Jews and Gentiles Condition in </a:t>
            </a: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Christ (2:20-21)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B1E7444-BD91-4589-8D26-439D02729B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99" y="1943999"/>
            <a:ext cx="4887091" cy="40067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Autofit/>
          </a:bodyPr>
          <a:lstStyle/>
          <a:p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been </a:t>
            </a:r>
            <a:r>
              <a:rPr lang="en-US" sz="24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built on the foundation of the apostles and prophets,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Jesus Christ Himself being the chief corner</a:t>
            </a:r>
            <a:r>
              <a:rPr lang="en-US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stone,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50" indent="0">
              <a:buNone/>
            </a:pPr>
            <a:endParaRPr lang="en-US" sz="2400" baseline="30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whom the whole building, being fitted together, grows into a holy temple in the Lord,</a:t>
            </a:r>
            <a:endParaRPr lang="en-US" sz="2400" dirty="0">
              <a:solidFill>
                <a:srgbClr val="FFFFFF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90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2D6BCA94-FEDC-4F9B-820A-BA138802E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Jews and Gentiles Condition in </a:t>
            </a: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Christ (2:20-21)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F2B5FF1-36C6-4A06-A075-8AF323D708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99" y="1943999"/>
            <a:ext cx="4887091" cy="400679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Autofit/>
          </a:bodyPr>
          <a:lstStyle/>
          <a:p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been built on the foundation of the apostles and prophets, </a:t>
            </a:r>
            <a:r>
              <a:rPr lang="en-US" sz="24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Jesus Christ Himself being the chief corner</a:t>
            </a:r>
            <a:r>
              <a:rPr lang="en-US" sz="2400" i="1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stone,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50" indent="0">
              <a:buNone/>
            </a:pPr>
            <a:endParaRPr lang="en-US" sz="2400" baseline="30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US" sz="24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 whom the whole building, being fitted together, grows into a holy temple in the Lord,</a:t>
            </a:r>
          </a:p>
        </p:txBody>
      </p:sp>
    </p:spTree>
    <p:extLst>
      <p:ext uri="{BB962C8B-B14F-4D97-AF65-F5344CB8AC3E}">
        <p14:creationId xmlns:p14="http://schemas.microsoft.com/office/powerpoint/2010/main" val="285703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2D6BCA94-FEDC-4F9B-820A-BA138802E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Jews and Gentiles Condition in </a:t>
            </a: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Christ (2:22)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081F0565-A748-4BDF-B13E-B236FA5C7A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99" y="1943999"/>
            <a:ext cx="4887091" cy="400679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rmAutofit/>
          </a:bodyPr>
          <a:lstStyle/>
          <a:p>
            <a:pPr marL="1750" indent="0">
              <a:buNone/>
            </a:pPr>
            <a:r>
              <a:rPr lang="en-US" sz="32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22 </a:t>
            </a:r>
            <a:r>
              <a:rPr lang="en-US" sz="32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 whom you also are being built together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 dwelling place of God in the Spirit.</a:t>
            </a:r>
            <a:endParaRPr lang="en-US" sz="3200" dirty="0">
              <a:solidFill>
                <a:srgbClr val="FFFFFF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1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 fontScale="90000"/>
          </a:bodyPr>
          <a:lstStyle/>
          <a:p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Jews and Gentiles Condition in </a:t>
            </a:r>
            <a:b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Christ (2:22) 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rmAutofit/>
          </a:bodyPr>
          <a:lstStyle/>
          <a:p>
            <a:pPr marL="1750" indent="0">
              <a:buNone/>
            </a:pPr>
            <a:r>
              <a:rPr lang="en-US" sz="32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22 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whom you also are being built together </a:t>
            </a:r>
            <a:r>
              <a:rPr lang="en-US" sz="32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for a dwelling place of God in the Spirit.</a:t>
            </a:r>
          </a:p>
        </p:txBody>
      </p:sp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BA23319C-5607-4B5A-8F50-1845CCCF3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99" y="1943999"/>
            <a:ext cx="4887091" cy="400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90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 fontScale="90000"/>
          </a:bodyPr>
          <a:lstStyle/>
          <a:p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Jews and Gentiles Condition in </a:t>
            </a:r>
            <a:b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Christ (2:19-22) 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rmAutofit/>
          </a:bodyPr>
          <a:lstStyle/>
          <a:p>
            <a:r>
              <a:rPr lang="en-US" sz="32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now part of “a holy temple in the Lord</a:t>
            </a:r>
          </a:p>
          <a:p>
            <a:pPr lvl="1"/>
            <a:r>
              <a:rPr lang="en-US" sz="32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Built upon the foundation of the apostles and prophets having Jesus as the cornerstone </a:t>
            </a:r>
          </a:p>
          <a:p>
            <a:pPr lvl="1"/>
            <a:r>
              <a:rPr lang="en-US" sz="32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Joined together and growing as a holy temple, a habitation of God in the Spirit</a:t>
            </a:r>
          </a:p>
        </p:txBody>
      </p:sp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BA23319C-5607-4B5A-8F50-1845CCCF3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99" y="1943999"/>
            <a:ext cx="4887091" cy="400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96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Gentiles Condition W/O Christ (2:11-12)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picture containing text, yellow&#10;&#10;Description automatically generated">
            <a:extLst>
              <a:ext uri="{FF2B5EF4-FFF2-40B4-BE49-F238E27FC236}">
                <a16:creationId xmlns:a16="http://schemas.microsoft.com/office/drawing/2014/main" id="{EF9D17F3-F1D1-48AB-8718-6145F00E3C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6" r="6978" b="-2"/>
          <a:stretch/>
        </p:blipFill>
        <p:spPr>
          <a:xfrm>
            <a:off x="404999" y="2059200"/>
            <a:ext cx="488709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231718"/>
          </a:xfrm>
        </p:spPr>
        <p:txBody>
          <a:bodyPr>
            <a:normAutofit fontScale="92500" lnSpcReduction="20000"/>
          </a:bodyPr>
          <a:lstStyle/>
          <a:p>
            <a:r>
              <a:rPr lang="en-US" sz="2000" baseline="30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2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 remember that you, once Gentiles in the flesh—who are called Uncircumcision by what is called the Circumcision made in the flesh by hands—</a:t>
            </a:r>
          </a:p>
          <a:p>
            <a:pPr marL="1750" indent="0">
              <a:buNone/>
            </a:pPr>
            <a:endParaRPr lang="en-US" sz="2000" dirty="0">
              <a:solidFill>
                <a:srgbClr val="F8F8F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aseline="30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en-US" sz="2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at that time you were without Christ, being </a:t>
            </a:r>
            <a:r>
              <a:rPr lang="en-US" sz="2000" dirty="0">
                <a:solidFill>
                  <a:srgbClr val="F8F8F8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aliens from the commonwealth of Israe</a:t>
            </a:r>
            <a:r>
              <a:rPr lang="en-US" sz="2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and strangers from the covenants of promise, having no hope and without God in the world. </a:t>
            </a:r>
          </a:p>
        </p:txBody>
      </p:sp>
    </p:spTree>
    <p:extLst>
      <p:ext uri="{BB962C8B-B14F-4D97-AF65-F5344CB8AC3E}">
        <p14:creationId xmlns:p14="http://schemas.microsoft.com/office/powerpoint/2010/main" val="3531033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Gentiles Condition W/O Christ (2:11-12)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picture containing text, yellow&#10;&#10;Description automatically generated">
            <a:extLst>
              <a:ext uri="{FF2B5EF4-FFF2-40B4-BE49-F238E27FC236}">
                <a16:creationId xmlns:a16="http://schemas.microsoft.com/office/drawing/2014/main" id="{EF9D17F3-F1D1-48AB-8718-6145F00E3C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6" r="6978" b="-2"/>
          <a:stretch/>
        </p:blipFill>
        <p:spPr>
          <a:xfrm>
            <a:off x="404999" y="2059200"/>
            <a:ext cx="488709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rmAutofit fontScale="92500" lnSpcReduction="20000"/>
          </a:bodyPr>
          <a:lstStyle/>
          <a:p>
            <a:r>
              <a:rPr lang="en-US" sz="2000" baseline="30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2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 remember that you, once Gentiles in the flesh—who are called Uncircumcision by what is called the Circumcision made in the flesh by hands— </a:t>
            </a:r>
          </a:p>
          <a:p>
            <a:pPr marL="1750" indent="0">
              <a:buNone/>
            </a:pPr>
            <a:endParaRPr lang="en-US" sz="2000" baseline="30000" dirty="0">
              <a:solidFill>
                <a:srgbClr val="F8F8F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aseline="30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en-US" sz="2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at that time you were without Christ, being aliens from the commonwealth of Israel and </a:t>
            </a:r>
            <a:r>
              <a:rPr lang="en-US" sz="2000" dirty="0">
                <a:solidFill>
                  <a:srgbClr val="F8F8F8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strangers from the covenants of promise</a:t>
            </a:r>
            <a:r>
              <a:rPr lang="en-US" sz="2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having no hope and without God in the world. </a:t>
            </a:r>
          </a:p>
        </p:txBody>
      </p:sp>
    </p:spTree>
    <p:extLst>
      <p:ext uri="{BB962C8B-B14F-4D97-AF65-F5344CB8AC3E}">
        <p14:creationId xmlns:p14="http://schemas.microsoft.com/office/powerpoint/2010/main" val="1776170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Gentiles Condition W/O Christ (2:11-12)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picture containing text, yellow&#10;&#10;Description automatically generated">
            <a:extLst>
              <a:ext uri="{FF2B5EF4-FFF2-40B4-BE49-F238E27FC236}">
                <a16:creationId xmlns:a16="http://schemas.microsoft.com/office/drawing/2014/main" id="{EF9D17F3-F1D1-48AB-8718-6145F00E3C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6" r="6978" b="-2"/>
          <a:stretch/>
        </p:blipFill>
        <p:spPr>
          <a:xfrm>
            <a:off x="404999" y="2059200"/>
            <a:ext cx="488709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3999"/>
            <a:ext cx="4891410" cy="4133239"/>
          </a:xfrm>
        </p:spPr>
        <p:txBody>
          <a:bodyPr>
            <a:normAutofit fontScale="92500" lnSpcReduction="20000"/>
          </a:bodyPr>
          <a:lstStyle/>
          <a:p>
            <a:r>
              <a:rPr lang="en-US" sz="2000" baseline="30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2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 remember that you, once Gentiles in the flesh—who are called Uncircumcision by what is called the Circumcision made in the flesh by hands— </a:t>
            </a:r>
          </a:p>
          <a:p>
            <a:pPr marL="1750" indent="0">
              <a:buNone/>
            </a:pPr>
            <a:endParaRPr lang="en-US" sz="2000" baseline="30000" dirty="0">
              <a:solidFill>
                <a:srgbClr val="F8F8F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aseline="30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en-US" sz="2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at that time you were without Christ, being aliens from the commonwealth of Israel and strangers from the covenants of promise, </a:t>
            </a:r>
            <a:r>
              <a:rPr lang="en-US" sz="2000" dirty="0">
                <a:solidFill>
                  <a:srgbClr val="F8F8F8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having no hope</a:t>
            </a:r>
            <a:r>
              <a:rPr lang="en-US" sz="2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without God in the world. </a:t>
            </a:r>
          </a:p>
        </p:txBody>
      </p:sp>
    </p:spTree>
    <p:extLst>
      <p:ext uri="{BB962C8B-B14F-4D97-AF65-F5344CB8AC3E}">
        <p14:creationId xmlns:p14="http://schemas.microsoft.com/office/powerpoint/2010/main" val="42247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Gentiles Condition W/O Christ (2:11-12)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picture containing text, yellow&#10;&#10;Description automatically generated">
            <a:extLst>
              <a:ext uri="{FF2B5EF4-FFF2-40B4-BE49-F238E27FC236}">
                <a16:creationId xmlns:a16="http://schemas.microsoft.com/office/drawing/2014/main" id="{EF9D17F3-F1D1-48AB-8718-6145F00E3C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6" r="6978" b="-2"/>
          <a:stretch/>
        </p:blipFill>
        <p:spPr>
          <a:xfrm>
            <a:off x="404999" y="2059200"/>
            <a:ext cx="488709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rmAutofit fontScale="92500" lnSpcReduction="20000"/>
          </a:bodyPr>
          <a:lstStyle/>
          <a:p>
            <a:r>
              <a:rPr lang="en-US" sz="2000" baseline="30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2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 remember that you, once Gentiles in the flesh—who are called Uncircumcision by what is called the Circumcision made in the flesh by hands— </a:t>
            </a:r>
          </a:p>
          <a:p>
            <a:endParaRPr lang="en-US" sz="2000" baseline="30000" dirty="0">
              <a:solidFill>
                <a:srgbClr val="F8F8F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aseline="30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en-US" sz="2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at that time you were without Christ, being aliens from the commonwealth of Israel and strangers from the covenants of promise, having no hope and </a:t>
            </a:r>
            <a:r>
              <a:rPr lang="en-US" sz="2000" dirty="0">
                <a:solidFill>
                  <a:srgbClr val="F8F8F8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without God in the world. </a:t>
            </a:r>
          </a:p>
        </p:txBody>
      </p:sp>
    </p:spTree>
    <p:extLst>
      <p:ext uri="{BB962C8B-B14F-4D97-AF65-F5344CB8AC3E}">
        <p14:creationId xmlns:p14="http://schemas.microsoft.com/office/powerpoint/2010/main" val="147582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Gentiles Condition W/O Christ (2:11-12)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picture containing text, yellow&#10;&#10;Description automatically generated">
            <a:extLst>
              <a:ext uri="{FF2B5EF4-FFF2-40B4-BE49-F238E27FC236}">
                <a16:creationId xmlns:a16="http://schemas.microsoft.com/office/drawing/2014/main" id="{EF9D17F3-F1D1-48AB-8718-6145F00E3C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6" r="6978" b="-2"/>
          <a:stretch/>
        </p:blipFill>
        <p:spPr>
          <a:xfrm>
            <a:off x="404999" y="2059200"/>
            <a:ext cx="488709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moment God called Abraham, He made a difference between the Jew and the Gentile</a:t>
            </a:r>
          </a:p>
          <a:p>
            <a:endParaRPr lang="en-US" sz="2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difference was not so Jews could boast but rather that they might be a blessing and help to the Gentiles</a:t>
            </a:r>
          </a:p>
        </p:txBody>
      </p:sp>
    </p:spTree>
    <p:extLst>
      <p:ext uri="{BB962C8B-B14F-4D97-AF65-F5344CB8AC3E}">
        <p14:creationId xmlns:p14="http://schemas.microsoft.com/office/powerpoint/2010/main" val="113403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Gentiles Condition W/O Christ (2:11-12)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picture containing text, yellow&#10;&#10;Description automatically generated">
            <a:extLst>
              <a:ext uri="{FF2B5EF4-FFF2-40B4-BE49-F238E27FC236}">
                <a16:creationId xmlns:a16="http://schemas.microsoft.com/office/drawing/2014/main" id="{EF9D17F3-F1D1-48AB-8718-6145F00E3C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6" r="6978" b="-2"/>
          <a:stretch/>
        </p:blipFill>
        <p:spPr>
          <a:xfrm>
            <a:off x="404999" y="2059200"/>
            <a:ext cx="488709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intent was to separate out the Jews that they may be used a channel of revelation and goodness to all (even heathen) nations</a:t>
            </a:r>
          </a:p>
          <a:p>
            <a:endParaRPr lang="en-US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Sadly, Israel kept the difference nationally and ritually, but not morally</a:t>
            </a:r>
          </a:p>
        </p:txBody>
      </p:sp>
    </p:spTree>
    <p:extLst>
      <p:ext uri="{BB962C8B-B14F-4D97-AF65-F5344CB8AC3E}">
        <p14:creationId xmlns:p14="http://schemas.microsoft.com/office/powerpoint/2010/main" val="352459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6C43541-2260-450F-94FF-322B705D7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Gentiles Condition in Christ (2:13-14) 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calendar&#10;&#10;Description automatically generated">
            <a:extLst>
              <a:ext uri="{FF2B5EF4-FFF2-40B4-BE49-F238E27FC236}">
                <a16:creationId xmlns:a16="http://schemas.microsoft.com/office/drawing/2014/main" id="{F3DFD5BF-12B9-4393-A15E-9E1E28767A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8" r="2929" b="1"/>
          <a:stretch/>
        </p:blipFill>
        <p:spPr>
          <a:xfrm>
            <a:off x="404999" y="2059200"/>
            <a:ext cx="488709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710" y="1944000"/>
            <a:ext cx="4891410" cy="4006800"/>
          </a:xfrm>
        </p:spPr>
        <p:txBody>
          <a:bodyPr>
            <a:normAutofit/>
          </a:bodyPr>
          <a:lstStyle/>
          <a:p>
            <a:r>
              <a:rPr lang="en-US" sz="2200" baseline="30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13 </a:t>
            </a:r>
            <a:r>
              <a:rPr lang="en-US" sz="22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now in Christ Jesus you who once were far off have been </a:t>
            </a:r>
            <a:r>
              <a:rPr lang="en-US" sz="2200" dirty="0">
                <a:solidFill>
                  <a:srgbClr val="F8F8F8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brought near by the blood of Christ.</a:t>
            </a:r>
          </a:p>
          <a:p>
            <a:endParaRPr lang="en-US" sz="2200" dirty="0">
              <a:solidFill>
                <a:srgbClr val="F8F8F8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aseline="300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22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200" dirty="0">
                <a:solidFill>
                  <a:srgbClr val="F8F8F8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 Himself </a:t>
            </a:r>
            <a:r>
              <a:rPr lang="en-US" sz="22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our peace, who </a:t>
            </a:r>
            <a:r>
              <a:rPr lang="en-US" sz="2200" dirty="0">
                <a:solidFill>
                  <a:srgbClr val="F8F8F8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has made both one</a:t>
            </a:r>
            <a:r>
              <a:rPr lang="en-US" sz="2200" dirty="0">
                <a:solidFill>
                  <a:srgbClr val="F8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has broken down the middle wall of separation,</a:t>
            </a:r>
            <a:endParaRPr lang="en-US" sz="2200" dirty="0">
              <a:solidFill>
                <a:srgbClr val="F8F8F8"/>
              </a:solidFill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550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inLineVTI">
  <a:themeElements>
    <a:clrScheme name="ThinLines Color Sc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C8"/>
      </a:accent1>
      <a:accent2>
        <a:srgbClr val="794DFF"/>
      </a:accent2>
      <a:accent3>
        <a:srgbClr val="00D17D"/>
      </a:accent3>
      <a:accent4>
        <a:srgbClr val="404040"/>
      </a:accent4>
      <a:accent5>
        <a:srgbClr val="FE5D21"/>
      </a:accent5>
      <a:accent6>
        <a:srgbClr val="B3B3B3"/>
      </a:accent6>
      <a:hlink>
        <a:srgbClr val="3E8FF1"/>
      </a:hlink>
      <a:folHlink>
        <a:srgbClr val="939393"/>
      </a:folHlink>
    </a:clrScheme>
    <a:fontScheme name="Custom 3">
      <a:majorFont>
        <a:latin typeface="Source Sans Pro Light"/>
        <a:ea typeface=""/>
        <a:cs typeface=""/>
      </a:majorFont>
      <a:minorFont>
        <a:latin typeface="Source Sans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</TotalTime>
  <Words>1275</Words>
  <Application>Microsoft Office PowerPoint</Application>
  <PresentationFormat>Custom</PresentationFormat>
  <Paragraphs>142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Source Sans Pro</vt:lpstr>
      <vt:lpstr>Source Sans Pro Light</vt:lpstr>
      <vt:lpstr>ThinLineVTI</vt:lpstr>
      <vt:lpstr>The Blessings that Make up our  Spiritual Wealth</vt:lpstr>
      <vt:lpstr>Introduction</vt:lpstr>
      <vt:lpstr>Gentiles Condition W/O Christ (2:11-12) </vt:lpstr>
      <vt:lpstr>Gentiles Condition W/O Christ (2:11-12) </vt:lpstr>
      <vt:lpstr>Gentiles Condition W/O Christ (2:11-12) </vt:lpstr>
      <vt:lpstr>Gentiles Condition W/O Christ (2:11-12) </vt:lpstr>
      <vt:lpstr>Gentiles Condition W/O Christ (2:11-12) </vt:lpstr>
      <vt:lpstr>Gentiles Condition W/O Christ (2:11-12) </vt:lpstr>
      <vt:lpstr>Gentiles Condition in Christ (2:13-14) </vt:lpstr>
      <vt:lpstr>Gentiles Condition in Christ (2:13-14) </vt:lpstr>
      <vt:lpstr>Gentiles Condition in Christ (2:15) </vt:lpstr>
      <vt:lpstr>Gentiles Condition in Christ (2:15) </vt:lpstr>
      <vt:lpstr>Gentiles Condition in Christ (2:15) </vt:lpstr>
      <vt:lpstr>Gentiles Condition in Christ (2:16) </vt:lpstr>
      <vt:lpstr>Gentiles Condition in Christ (2:16) </vt:lpstr>
      <vt:lpstr>Gentiles Condition in Christ (2:17-18) </vt:lpstr>
      <vt:lpstr>Jews and Gentiles Condition in  Christ (2:19) </vt:lpstr>
      <vt:lpstr>Jews and Gentiles Condition in  Christ (2:19) </vt:lpstr>
      <vt:lpstr>Jews and Gentiles Condition in  Christ (2:19) </vt:lpstr>
      <vt:lpstr>Jews and Gentiles Condition in  Christ (2:20-21) </vt:lpstr>
      <vt:lpstr>Jews and Gentiles Condition in  Christ (2:20-21) </vt:lpstr>
      <vt:lpstr>Jews and Gentiles Condition in  Christ (2:22) </vt:lpstr>
      <vt:lpstr>Jews and Gentiles Condition in  Christ (2:22) </vt:lpstr>
      <vt:lpstr>Jews and Gentiles Condition in  Christ (2:19-22)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the stage for the letter</dc:title>
  <dc:creator>Rob Miller</dc:creator>
  <cp:lastModifiedBy>christian miller</cp:lastModifiedBy>
  <cp:revision>31</cp:revision>
  <dcterms:created xsi:type="dcterms:W3CDTF">2021-10-07T01:39:58Z</dcterms:created>
  <dcterms:modified xsi:type="dcterms:W3CDTF">2021-11-13T16:21:55Z</dcterms:modified>
</cp:coreProperties>
</file>