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09728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68" d="100"/>
          <a:sy n="68" d="100"/>
        </p:scale>
        <p:origin x="8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9E0687-DF2B-4C0E-8B7C-E4D3924A2A8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E085F7CE-34D6-467D-83CE-7C44AC879FC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9A54F2F-A48A-45C3-942F-697FD820CB2B}" type="datetimeFigureOut">
              <a:rPr lang="en-US" smtClean="0"/>
              <a:t>1/8/2022</a:t>
            </a:fld>
            <a:endParaRPr lang="en-US"/>
          </a:p>
        </p:txBody>
      </p:sp>
      <p:sp>
        <p:nvSpPr>
          <p:cNvPr id="4" name="Footer Placeholder 3">
            <a:extLst>
              <a:ext uri="{FF2B5EF4-FFF2-40B4-BE49-F238E27FC236}">
                <a16:creationId xmlns:a16="http://schemas.microsoft.com/office/drawing/2014/main" id="{6EDB3A07-E594-4B86-8A66-00849BD5729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B66963-1036-4896-B523-A23F837130D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703146E-4CFA-48FD-80D9-FB9701B17E07}" type="slidenum">
              <a:rPr lang="en-US" smtClean="0"/>
              <a:t>‹#›</a:t>
            </a:fld>
            <a:endParaRPr lang="en-US"/>
          </a:p>
        </p:txBody>
      </p:sp>
    </p:spTree>
    <p:extLst>
      <p:ext uri="{BB962C8B-B14F-4D97-AF65-F5344CB8AC3E}">
        <p14:creationId xmlns:p14="http://schemas.microsoft.com/office/powerpoint/2010/main" val="209473429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6A3D37-D2CC-4404-9373-ECCD790169DE}" type="datetimeFigureOut">
              <a:rPr lang="en-US" smtClean="0"/>
              <a:t>1/8/2022</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EEE64A-1C0D-4D64-A611-D64D31AF711E}" type="slidenum">
              <a:rPr lang="en-US" smtClean="0"/>
              <a:t>‹#›</a:t>
            </a:fld>
            <a:endParaRPr lang="en-US"/>
          </a:p>
        </p:txBody>
      </p:sp>
    </p:spTree>
    <p:extLst>
      <p:ext uri="{BB962C8B-B14F-4D97-AF65-F5344CB8AC3E}">
        <p14:creationId xmlns:p14="http://schemas.microsoft.com/office/powerpoint/2010/main" val="1614646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1+cor+6&amp;version=NKJV;NET;KJV#fen-NKJV-28477b"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iblegateway.com/passage/?search=1+cor+6&amp;version=NKJV;NET;KJV#fen-NKJV-28479d" TargetMode="External"/><Relationship Id="rId4" Type="http://schemas.openxmlformats.org/officeDocument/2006/relationships/hyperlink" Target="https://www.biblegateway.com/passage/?search=1+cor+6&amp;version=NKJV;NET;KJV#fen-NKJV-28477c"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1+cor+6%3B+Rom+14%3A19&amp;version=NKJV;NET;KJV#fen-NKJV-28300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Cor 5:17 “</a:t>
            </a:r>
            <a:r>
              <a:rPr lang="en-US" baseline="30000" dirty="0"/>
              <a:t>17 </a:t>
            </a:r>
            <a:r>
              <a:rPr lang="en-US" dirty="0"/>
              <a:t>Therefore, if anyone </a:t>
            </a:r>
            <a:r>
              <a:rPr lang="en-US" i="1" dirty="0"/>
              <a:t>is</a:t>
            </a:r>
            <a:r>
              <a:rPr lang="en-US" dirty="0"/>
              <a:t> in Christ, </a:t>
            </a:r>
            <a:r>
              <a:rPr lang="en-US" i="1" dirty="0"/>
              <a:t>he is</a:t>
            </a:r>
            <a:r>
              <a:rPr lang="en-US" dirty="0"/>
              <a:t> a new creation; old things have passed away; behold, all things have become new.”</a:t>
            </a:r>
          </a:p>
        </p:txBody>
      </p:sp>
      <p:sp>
        <p:nvSpPr>
          <p:cNvPr id="4" name="Slide Number Placeholder 3"/>
          <p:cNvSpPr>
            <a:spLocks noGrp="1"/>
          </p:cNvSpPr>
          <p:nvPr>
            <p:ph type="sldNum" sz="quarter" idx="5"/>
          </p:nvPr>
        </p:nvSpPr>
        <p:spPr/>
        <p:txBody>
          <a:bodyPr/>
          <a:lstStyle/>
          <a:p>
            <a:fld id="{72EEE64A-1C0D-4D64-A611-D64D31AF711E}" type="slidenum">
              <a:rPr lang="en-US" smtClean="0"/>
              <a:t>2</a:t>
            </a:fld>
            <a:endParaRPr lang="en-US"/>
          </a:p>
        </p:txBody>
      </p:sp>
      <p:sp>
        <p:nvSpPr>
          <p:cNvPr id="5" name="Header Placeholder 4">
            <a:extLst>
              <a:ext uri="{FF2B5EF4-FFF2-40B4-BE49-F238E27FC236}">
                <a16:creationId xmlns:a16="http://schemas.microsoft.com/office/drawing/2014/main" id="{B35D24C3-E213-4EB7-AC5E-0E2172080C60}"/>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426313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 2:20 “</a:t>
            </a:r>
            <a:r>
              <a:rPr lang="en-US" baseline="30000" dirty="0"/>
              <a:t>17 </a:t>
            </a:r>
            <a:r>
              <a:rPr lang="en-US" dirty="0"/>
              <a:t>Therefore, if anyone </a:t>
            </a:r>
            <a:r>
              <a:rPr lang="en-US" i="1" dirty="0"/>
              <a:t>is</a:t>
            </a:r>
            <a:r>
              <a:rPr lang="en-US" dirty="0"/>
              <a:t> in Christ, </a:t>
            </a:r>
            <a:r>
              <a:rPr lang="en-US" i="1" dirty="0"/>
              <a:t>he is</a:t>
            </a:r>
            <a:r>
              <a:rPr lang="en-US" dirty="0"/>
              <a:t> a new creation; old things have passed away; behold, all things have become new.</a:t>
            </a:r>
          </a:p>
        </p:txBody>
      </p:sp>
      <p:sp>
        <p:nvSpPr>
          <p:cNvPr id="4" name="Slide Number Placeholder 3"/>
          <p:cNvSpPr>
            <a:spLocks noGrp="1"/>
          </p:cNvSpPr>
          <p:nvPr>
            <p:ph type="sldNum" sz="quarter" idx="5"/>
          </p:nvPr>
        </p:nvSpPr>
        <p:spPr/>
        <p:txBody>
          <a:bodyPr/>
          <a:lstStyle/>
          <a:p>
            <a:fld id="{72EEE64A-1C0D-4D64-A611-D64D31AF711E}" type="slidenum">
              <a:rPr lang="en-US" smtClean="0"/>
              <a:t>3</a:t>
            </a:fld>
            <a:endParaRPr lang="en-US"/>
          </a:p>
        </p:txBody>
      </p:sp>
      <p:sp>
        <p:nvSpPr>
          <p:cNvPr id="5" name="Header Placeholder 4">
            <a:extLst>
              <a:ext uri="{FF2B5EF4-FFF2-40B4-BE49-F238E27FC236}">
                <a16:creationId xmlns:a16="http://schemas.microsoft.com/office/drawing/2014/main" id="{695B837A-F65D-43FF-96AF-B30F1FC1E0D5}"/>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20491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dirty="0" err="1"/>
              <a:t>cor</a:t>
            </a:r>
            <a:r>
              <a:rPr lang="en-US" dirty="0"/>
              <a:t> 6:9-12 “</a:t>
            </a:r>
            <a:r>
              <a:rPr lang="en-US" baseline="30000" dirty="0"/>
              <a:t>9 </a:t>
            </a:r>
            <a:r>
              <a:rPr lang="en-US" dirty="0"/>
              <a:t>Do you not know that the unrighteous will not inherit the kingdom of God? Do not be deceived. Neither fornicators, nor idolaters, nor adulterers, nor </a:t>
            </a:r>
            <a:r>
              <a:rPr lang="en-US" baseline="30000" dirty="0"/>
              <a:t>[</a:t>
            </a:r>
            <a:r>
              <a:rPr lang="en-US" baseline="30000" dirty="0">
                <a:hlinkClick r:id="rId3" tooltip="See footnote b"/>
              </a:rPr>
              <a:t>b</a:t>
            </a:r>
            <a:r>
              <a:rPr lang="en-US" baseline="30000" dirty="0"/>
              <a:t>]</a:t>
            </a:r>
            <a:r>
              <a:rPr lang="en-US" dirty="0"/>
              <a:t>homosexuals, nor </a:t>
            </a:r>
            <a:r>
              <a:rPr lang="en-US" baseline="30000" dirty="0"/>
              <a:t>[</a:t>
            </a:r>
            <a:r>
              <a:rPr lang="en-US" baseline="30000" dirty="0">
                <a:hlinkClick r:id="rId4" tooltip="See footnote c"/>
              </a:rPr>
              <a:t>c</a:t>
            </a:r>
            <a:r>
              <a:rPr lang="en-US" baseline="30000" dirty="0"/>
              <a:t>]</a:t>
            </a:r>
            <a:r>
              <a:rPr lang="en-US" dirty="0"/>
              <a:t>sodomites, </a:t>
            </a:r>
            <a:r>
              <a:rPr lang="en-US" baseline="30000" dirty="0"/>
              <a:t>10 </a:t>
            </a:r>
            <a:r>
              <a:rPr lang="en-US" dirty="0"/>
              <a:t>nor thieves, nor covetous, nor drunkards, nor revilers, nor extortioners will inherit the kingdom of God. </a:t>
            </a:r>
            <a:r>
              <a:rPr lang="en-US" baseline="30000" dirty="0"/>
              <a:t>11 </a:t>
            </a:r>
            <a:r>
              <a:rPr lang="en-US" dirty="0"/>
              <a:t>And such were some of you. But you were washed, but you were </a:t>
            </a:r>
            <a:r>
              <a:rPr lang="en-US" baseline="30000" dirty="0"/>
              <a:t>[</a:t>
            </a:r>
            <a:r>
              <a:rPr lang="en-US" baseline="30000" dirty="0">
                <a:hlinkClick r:id="rId5" tooltip="See footnote d"/>
              </a:rPr>
              <a:t>d</a:t>
            </a:r>
            <a:r>
              <a:rPr lang="en-US" baseline="30000" dirty="0"/>
              <a:t>]</a:t>
            </a:r>
            <a:r>
              <a:rPr lang="en-US" dirty="0"/>
              <a:t>sanctified, but you were justified in the name of the Lord Jesus and by the Spirit of our God.</a:t>
            </a:r>
          </a:p>
        </p:txBody>
      </p:sp>
      <p:sp>
        <p:nvSpPr>
          <p:cNvPr id="4" name="Slide Number Placeholder 3"/>
          <p:cNvSpPr>
            <a:spLocks noGrp="1"/>
          </p:cNvSpPr>
          <p:nvPr>
            <p:ph type="sldNum" sz="quarter" idx="5"/>
          </p:nvPr>
        </p:nvSpPr>
        <p:spPr/>
        <p:txBody>
          <a:bodyPr/>
          <a:lstStyle/>
          <a:p>
            <a:fld id="{72EEE64A-1C0D-4D64-A611-D64D31AF711E}" type="slidenum">
              <a:rPr lang="en-US" smtClean="0"/>
              <a:t>4</a:t>
            </a:fld>
            <a:endParaRPr lang="en-US"/>
          </a:p>
        </p:txBody>
      </p:sp>
      <p:sp>
        <p:nvSpPr>
          <p:cNvPr id="5" name="Header Placeholder 4">
            <a:extLst>
              <a:ext uri="{FF2B5EF4-FFF2-40B4-BE49-F238E27FC236}">
                <a16:creationId xmlns:a16="http://schemas.microsoft.com/office/drawing/2014/main" id="{DD08631F-73A4-4D97-8D73-4E3CFEEE338D}"/>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2923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things contribute to growth in </a:t>
            </a:r>
            <a:r>
              <a:rPr lang="en-US" dirty="0" err="1"/>
              <a:t>christ</a:t>
            </a:r>
            <a:r>
              <a:rPr lang="en-US" dirty="0"/>
              <a:t>... We need to ask, Will this increase my love for Christ”</a:t>
            </a:r>
          </a:p>
          <a:p>
            <a:endParaRPr lang="en-US" dirty="0"/>
          </a:p>
          <a:p>
            <a:r>
              <a:rPr lang="en-US" dirty="0"/>
              <a:t>Will this help me serve Christ better</a:t>
            </a:r>
          </a:p>
        </p:txBody>
      </p:sp>
      <p:sp>
        <p:nvSpPr>
          <p:cNvPr id="4" name="Slide Number Placeholder 3"/>
          <p:cNvSpPr>
            <a:spLocks noGrp="1"/>
          </p:cNvSpPr>
          <p:nvPr>
            <p:ph type="sldNum" sz="quarter" idx="5"/>
          </p:nvPr>
        </p:nvSpPr>
        <p:spPr/>
        <p:txBody>
          <a:bodyPr/>
          <a:lstStyle/>
          <a:p>
            <a:fld id="{72EEE64A-1C0D-4D64-A611-D64D31AF711E}" type="slidenum">
              <a:rPr lang="en-US" smtClean="0"/>
              <a:t>5</a:t>
            </a:fld>
            <a:endParaRPr lang="en-US"/>
          </a:p>
        </p:txBody>
      </p:sp>
      <p:sp>
        <p:nvSpPr>
          <p:cNvPr id="5" name="Header Placeholder 4">
            <a:extLst>
              <a:ext uri="{FF2B5EF4-FFF2-40B4-BE49-F238E27FC236}">
                <a16:creationId xmlns:a16="http://schemas.microsoft.com/office/drawing/2014/main" id="{7E98C03C-FE10-4725-B244-0265E53DA63F}"/>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82138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not be overpowered</a:t>
            </a:r>
          </a:p>
          <a:p>
            <a:endParaRPr lang="en-US" dirty="0"/>
          </a:p>
          <a:p>
            <a:r>
              <a:rPr lang="en-US" dirty="0"/>
              <a:t>Money is lawful… I will not allow it to control me</a:t>
            </a:r>
          </a:p>
          <a:p>
            <a:endParaRPr lang="en-US" dirty="0"/>
          </a:p>
          <a:p>
            <a:r>
              <a:rPr lang="en-US" dirty="0"/>
              <a:t>Recreation is lawful… it is not our master</a:t>
            </a:r>
          </a:p>
          <a:p>
            <a:endParaRPr lang="en-US" dirty="0"/>
          </a:p>
        </p:txBody>
      </p:sp>
      <p:sp>
        <p:nvSpPr>
          <p:cNvPr id="4" name="Slide Number Placeholder 3"/>
          <p:cNvSpPr>
            <a:spLocks noGrp="1"/>
          </p:cNvSpPr>
          <p:nvPr>
            <p:ph type="sldNum" sz="quarter" idx="5"/>
          </p:nvPr>
        </p:nvSpPr>
        <p:spPr/>
        <p:txBody>
          <a:bodyPr/>
          <a:lstStyle/>
          <a:p>
            <a:fld id="{72EEE64A-1C0D-4D64-A611-D64D31AF711E}" type="slidenum">
              <a:rPr lang="en-US" smtClean="0"/>
              <a:t>6</a:t>
            </a:fld>
            <a:endParaRPr lang="en-US"/>
          </a:p>
        </p:txBody>
      </p:sp>
      <p:sp>
        <p:nvSpPr>
          <p:cNvPr id="5" name="Header Placeholder 4">
            <a:extLst>
              <a:ext uri="{FF2B5EF4-FFF2-40B4-BE49-F238E27FC236}">
                <a16:creationId xmlns:a16="http://schemas.microsoft.com/office/drawing/2014/main" id="{B1254483-133E-4C78-986A-85F77E6EF426}"/>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544136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14:9 “</a:t>
            </a:r>
            <a:r>
              <a:rPr lang="en-US" baseline="30000" dirty="0"/>
              <a:t>19 </a:t>
            </a:r>
            <a:r>
              <a:rPr lang="en-US" dirty="0"/>
              <a:t>Therefore let us pursue the things </a:t>
            </a:r>
            <a:r>
              <a:rPr lang="en-US" i="1" dirty="0"/>
              <a:t>which make</a:t>
            </a:r>
            <a:r>
              <a:rPr lang="en-US" dirty="0"/>
              <a:t> for peace and the things by which one may </a:t>
            </a:r>
            <a:r>
              <a:rPr lang="en-US" baseline="30000" dirty="0"/>
              <a:t>[</a:t>
            </a:r>
            <a:r>
              <a:rPr lang="en-US" baseline="30000" dirty="0">
                <a:hlinkClick r:id="rId3" tooltip="See footnote a"/>
              </a:rPr>
              <a:t>a</a:t>
            </a:r>
            <a:r>
              <a:rPr lang="en-US" baseline="30000" dirty="0"/>
              <a:t>]</a:t>
            </a:r>
            <a:r>
              <a:rPr lang="en-US" dirty="0"/>
              <a:t>edify another. </a:t>
            </a:r>
          </a:p>
        </p:txBody>
      </p:sp>
      <p:sp>
        <p:nvSpPr>
          <p:cNvPr id="4" name="Slide Number Placeholder 3"/>
          <p:cNvSpPr>
            <a:spLocks noGrp="1"/>
          </p:cNvSpPr>
          <p:nvPr>
            <p:ph type="sldNum" sz="quarter" idx="5"/>
          </p:nvPr>
        </p:nvSpPr>
        <p:spPr/>
        <p:txBody>
          <a:bodyPr/>
          <a:lstStyle/>
          <a:p>
            <a:fld id="{72EEE64A-1C0D-4D64-A611-D64D31AF711E}" type="slidenum">
              <a:rPr lang="en-US" smtClean="0"/>
              <a:t>7</a:t>
            </a:fld>
            <a:endParaRPr lang="en-US"/>
          </a:p>
        </p:txBody>
      </p:sp>
      <p:sp>
        <p:nvSpPr>
          <p:cNvPr id="5" name="Header Placeholder 4">
            <a:extLst>
              <a:ext uri="{FF2B5EF4-FFF2-40B4-BE49-F238E27FC236}">
                <a16:creationId xmlns:a16="http://schemas.microsoft.com/office/drawing/2014/main" id="{B556DCFC-EE9A-4119-9098-7682E05B102E}"/>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734428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286651" y="1013985"/>
            <a:ext cx="6942949" cy="3260635"/>
          </a:xfrm>
        </p:spPr>
        <p:txBody>
          <a:bodyPr anchor="b"/>
          <a:lstStyle>
            <a:lvl1pPr algn="l">
              <a:defRPr sz="252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286651" y="4848465"/>
            <a:ext cx="6942949" cy="1085849"/>
          </a:xfrm>
        </p:spPr>
        <p:txBody>
          <a:bodyPr>
            <a:normAutofit/>
          </a:bodyPr>
          <a:lstStyle>
            <a:lvl1pPr marL="0" indent="0" algn="l">
              <a:buNone/>
              <a:defRPr sz="162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371600" y="4571506"/>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83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286609" y="2229958"/>
            <a:ext cx="8314591"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6817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8229600" y="1467700"/>
            <a:ext cx="1582615"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064081" y="1467700"/>
            <a:ext cx="7055441"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57396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286609" y="1045446"/>
            <a:ext cx="8314591"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286609" y="2286000"/>
            <a:ext cx="8314591"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2784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0972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279571" y="1287554"/>
            <a:ext cx="7456467" cy="3113064"/>
          </a:xfrm>
        </p:spPr>
        <p:txBody>
          <a:bodyPr anchor="t"/>
          <a:lstStyle>
            <a:lvl1pPr>
              <a:defRPr sz="396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279570" y="4619708"/>
            <a:ext cx="6950030" cy="1476293"/>
          </a:xfrm>
        </p:spPr>
        <p:txBody>
          <a:bodyPr anchor="b">
            <a:normAutofit/>
          </a:bodyPr>
          <a:lstStyle>
            <a:lvl1pPr marL="0" indent="0">
              <a:buNone/>
              <a:defRPr sz="162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7794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286609" y="1013411"/>
            <a:ext cx="8314591"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286609" y="2135566"/>
            <a:ext cx="404622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5554980" y="2135566"/>
            <a:ext cx="404622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585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286609" y="1079150"/>
            <a:ext cx="8314591"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286611" y="2013217"/>
            <a:ext cx="4046219" cy="704232"/>
          </a:xfrm>
        </p:spPr>
        <p:txBody>
          <a:bodyPr anchor="b">
            <a:normAutofit/>
          </a:bodyPr>
          <a:lstStyle>
            <a:lvl1pPr marL="0" indent="0">
              <a:lnSpc>
                <a:spcPct val="100000"/>
              </a:lnSpc>
              <a:buNone/>
              <a:defRPr sz="1620" b="0" cap="all" spc="270" baseline="0">
                <a:solidFill>
                  <a:schemeClr val="tx1"/>
                </a:solidFill>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286610" y="3048000"/>
            <a:ext cx="404622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5554980" y="2013216"/>
            <a:ext cx="4046220" cy="704233"/>
          </a:xfrm>
        </p:spPr>
        <p:txBody>
          <a:bodyPr anchor="b">
            <a:normAutofit/>
          </a:bodyPr>
          <a:lstStyle>
            <a:lvl1pPr marL="0" indent="0">
              <a:lnSpc>
                <a:spcPct val="100000"/>
              </a:lnSpc>
              <a:buNone/>
              <a:defRPr sz="1620" b="0" cap="all" spc="270" baseline="0">
                <a:solidFill>
                  <a:schemeClr val="tx1"/>
                </a:solidFill>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5554980" y="3048000"/>
            <a:ext cx="404622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5643655" y="2876662"/>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054654" y="4592407"/>
            <a:ext cx="727436"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371600" y="2876662"/>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79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0972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94008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01194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299366" y="1558944"/>
            <a:ext cx="2951720" cy="1864196"/>
          </a:xfrm>
        </p:spPr>
        <p:txBody>
          <a:bodyPr anchor="b"/>
          <a:lstStyle>
            <a:lvl1pPr algn="r">
              <a:defRPr sz="252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4800601" y="762000"/>
            <a:ext cx="4800599" cy="5334000"/>
          </a:xfrm>
        </p:spPr>
        <p:txBody>
          <a:bodyPr anchor="ctr">
            <a:normAutofit/>
          </a:bodyPr>
          <a:lstStyle>
            <a:lvl1pPr>
              <a:defRPr sz="2520">
                <a:solidFill>
                  <a:schemeClr val="tx1"/>
                </a:solidFill>
              </a:defRPr>
            </a:lvl1pPr>
            <a:lvl2pPr>
              <a:defRPr sz="2160">
                <a:solidFill>
                  <a:schemeClr val="tx1"/>
                </a:solidFill>
              </a:defRPr>
            </a:lvl2pPr>
            <a:lvl3pPr>
              <a:defRPr sz="1800">
                <a:solidFill>
                  <a:schemeClr val="tx1"/>
                </a:solidFill>
              </a:defRPr>
            </a:lvl3pPr>
            <a:lvl4pPr>
              <a:defRPr sz="1620">
                <a:solidFill>
                  <a:schemeClr val="tx1"/>
                </a:solidFill>
              </a:defRPr>
            </a:lvl4pPr>
            <a:lvl5pPr>
              <a:defRPr sz="162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299367" y="3649683"/>
            <a:ext cx="2909786" cy="1933605"/>
          </a:xfrm>
        </p:spPr>
        <p:txBody>
          <a:bodyPr/>
          <a:lstStyle>
            <a:lvl1pPr marL="0" indent="0" algn="r">
              <a:buNone/>
              <a:defRPr sz="1440">
                <a:solidFill>
                  <a:schemeClr val="tx1"/>
                </a:solidFill>
              </a:defRPr>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72413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290189" y="1383126"/>
            <a:ext cx="2960897" cy="2045874"/>
          </a:xfrm>
        </p:spPr>
        <p:txBody>
          <a:bodyPr anchor="b"/>
          <a:lstStyle>
            <a:lvl1pPr algn="r">
              <a:defRPr sz="252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4800601" y="762000"/>
            <a:ext cx="4800599" cy="5334000"/>
          </a:xfrm>
        </p:spPr>
        <p:txBody>
          <a:bodyPr/>
          <a:lstStyle>
            <a:lvl1pPr marL="0" indent="0">
              <a:buNone/>
              <a:defRPr sz="2880">
                <a:solidFill>
                  <a:schemeClr val="tx1"/>
                </a:solidFill>
              </a:defRPr>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290190" y="3649683"/>
            <a:ext cx="2918963" cy="1684317"/>
          </a:xfrm>
        </p:spPr>
        <p:txBody>
          <a:bodyPr/>
          <a:lstStyle>
            <a:lvl1pPr marL="0" indent="0" algn="r">
              <a:buNone/>
              <a:defRPr sz="1440">
                <a:solidFill>
                  <a:schemeClr val="tx1"/>
                </a:solidFill>
              </a:defRPr>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1/8/2022</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42081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286609" y="1041622"/>
            <a:ext cx="8314591"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286609" y="2286000"/>
            <a:ext cx="8314591"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9290314" y="4909575"/>
            <a:ext cx="2673295" cy="328613"/>
          </a:xfrm>
          <a:prstGeom prst="rect">
            <a:avLst/>
          </a:prstGeom>
        </p:spPr>
        <p:txBody>
          <a:bodyPr vert="horz" lIns="91440" tIns="45720" rIns="91440" bIns="45720" rtlCol="0" anchor="ctr"/>
          <a:lstStyle>
            <a:lvl1pPr algn="l">
              <a:defRPr sz="630" b="1" cap="all" spc="270" baseline="0">
                <a:solidFill>
                  <a:schemeClr val="tx1"/>
                </a:solidFill>
              </a:defRPr>
            </a:lvl1pPr>
          </a:lstStyle>
          <a:p>
            <a:fld id="{3C2B07E4-CDF9-4C88-A2F3-04620E58224D}" type="datetimeFigureOut">
              <a:rPr lang="en-US" smtClean="0"/>
              <a:pPr/>
              <a:t>1/8/2022</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9292248" y="1628150"/>
            <a:ext cx="2669427" cy="328613"/>
          </a:xfrm>
          <a:prstGeom prst="rect">
            <a:avLst/>
          </a:prstGeom>
        </p:spPr>
        <p:txBody>
          <a:bodyPr vert="horz" lIns="91440" tIns="45720" rIns="91440" bIns="45720" rtlCol="0" anchor="ctr"/>
          <a:lstStyle>
            <a:lvl1pPr algn="r">
              <a:defRPr sz="630" b="1" cap="all" spc="27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0343618" y="3219853"/>
            <a:ext cx="566688" cy="429830"/>
          </a:xfrm>
          <a:prstGeom prst="rect">
            <a:avLst/>
          </a:prstGeom>
        </p:spPr>
        <p:txBody>
          <a:bodyPr vert="horz" lIns="91440" tIns="45720" rIns="91440" bIns="45720" rtlCol="0" anchor="ctr"/>
          <a:lstStyle>
            <a:lvl1pPr algn="ctr">
              <a:defRPr sz="144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175712769"/>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822960" rtl="0" eaLnBrk="1" latinLnBrk="0" hangingPunct="1">
        <a:lnSpc>
          <a:spcPct val="120000"/>
        </a:lnSpc>
        <a:spcBef>
          <a:spcPct val="0"/>
        </a:spcBef>
        <a:buNone/>
        <a:defRPr sz="2520" b="1" kern="1200" cap="all" spc="540" baseline="0">
          <a:solidFill>
            <a:schemeClr val="tx1"/>
          </a:solidFill>
          <a:latin typeface="+mj-lt"/>
          <a:ea typeface="+mj-ea"/>
          <a:cs typeface="+mj-cs"/>
        </a:defRPr>
      </a:lvl1pPr>
    </p:titleStyle>
    <p:bodyStyle>
      <a:lvl1pPr marL="246888" indent="-246888" algn="l" defTabSz="822960" rtl="0" eaLnBrk="1" latinLnBrk="0" hangingPunct="1">
        <a:lnSpc>
          <a:spcPct val="130000"/>
        </a:lnSpc>
        <a:spcBef>
          <a:spcPts val="900"/>
        </a:spcBef>
        <a:buSzPct val="85000"/>
        <a:buFont typeface="Arial" panose="020B0604020202020204" pitchFamily="34" charset="0"/>
        <a:buChar char="•"/>
        <a:defRPr sz="1620" kern="1200">
          <a:solidFill>
            <a:schemeClr val="tx1"/>
          </a:solidFill>
          <a:latin typeface="+mn-lt"/>
          <a:ea typeface="+mn-ea"/>
          <a:cs typeface="+mn-cs"/>
        </a:defRPr>
      </a:lvl1pPr>
      <a:lvl2pPr marL="246888" indent="0" algn="l" defTabSz="822960" rtl="0" eaLnBrk="1" latinLnBrk="0" hangingPunct="1">
        <a:lnSpc>
          <a:spcPct val="130000"/>
        </a:lnSpc>
        <a:spcBef>
          <a:spcPts val="450"/>
        </a:spcBef>
        <a:buSzPct val="85000"/>
        <a:buFontTx/>
        <a:buNone/>
        <a:defRPr sz="1440" b="1" kern="1200">
          <a:solidFill>
            <a:schemeClr val="tx1"/>
          </a:solidFill>
          <a:latin typeface="+mn-lt"/>
          <a:ea typeface="+mn-ea"/>
          <a:cs typeface="+mn-cs"/>
        </a:defRPr>
      </a:lvl2pPr>
      <a:lvl3pPr marL="411480" indent="-164592" algn="l" defTabSz="822960" rtl="0" eaLnBrk="1" latinLnBrk="0" hangingPunct="1">
        <a:lnSpc>
          <a:spcPct val="130000"/>
        </a:lnSpc>
        <a:spcBef>
          <a:spcPts val="450"/>
        </a:spcBef>
        <a:buSzPct val="85000"/>
        <a:buFont typeface="Arial" panose="020B0604020202020204" pitchFamily="34" charset="0"/>
        <a:buChar char="•"/>
        <a:defRPr sz="1260" kern="1200">
          <a:solidFill>
            <a:schemeClr val="tx1"/>
          </a:solidFill>
          <a:latin typeface="+mn-lt"/>
          <a:ea typeface="+mn-ea"/>
          <a:cs typeface="+mn-cs"/>
        </a:defRPr>
      </a:lvl3pPr>
      <a:lvl4pPr marL="419710" indent="0" algn="l" defTabSz="822960" rtl="0" eaLnBrk="1" latinLnBrk="0" hangingPunct="1">
        <a:lnSpc>
          <a:spcPct val="130000"/>
        </a:lnSpc>
        <a:spcBef>
          <a:spcPts val="450"/>
        </a:spcBef>
        <a:buSzPct val="85000"/>
        <a:buFontTx/>
        <a:buNone/>
        <a:defRPr sz="1080" b="1" kern="1200">
          <a:solidFill>
            <a:schemeClr val="tx1"/>
          </a:solidFill>
          <a:latin typeface="+mn-lt"/>
          <a:ea typeface="+mn-ea"/>
          <a:cs typeface="+mn-cs"/>
        </a:defRPr>
      </a:lvl4pPr>
      <a:lvl5pPr marL="576072" indent="-164592" algn="l" defTabSz="822960" rtl="0" eaLnBrk="1" latinLnBrk="0" hangingPunct="1">
        <a:lnSpc>
          <a:spcPct val="130000"/>
        </a:lnSpc>
        <a:spcBef>
          <a:spcPts val="450"/>
        </a:spcBef>
        <a:buSzPct val="85000"/>
        <a:buFont typeface="Arial" panose="020B0604020202020204" pitchFamily="34" charset="0"/>
        <a:buChar char="•"/>
        <a:defRPr sz="108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40E0E787-6A3F-4579-9E73-AC9FBB0E3A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23D048F5-DD00-448A-810B-8BE83D4049A0}"/>
              </a:ext>
            </a:extLst>
          </p:cNvPr>
          <p:cNvSpPr>
            <a:spLocks noGrp="1"/>
          </p:cNvSpPr>
          <p:nvPr>
            <p:ph type="ctrTitle"/>
          </p:nvPr>
        </p:nvSpPr>
        <p:spPr>
          <a:xfrm>
            <a:off x="822960" y="1375633"/>
            <a:ext cx="3819907" cy="2279682"/>
          </a:xfrm>
        </p:spPr>
        <p:txBody>
          <a:bodyPr>
            <a:normAutofit/>
          </a:bodyPr>
          <a:lstStyle/>
          <a:p>
            <a:pPr algn="ctr"/>
            <a:r>
              <a:rPr lang="en-US" dirty="0"/>
              <a:t>Where do you draw the line?</a:t>
            </a:r>
          </a:p>
        </p:txBody>
      </p:sp>
      <p:sp>
        <p:nvSpPr>
          <p:cNvPr id="3" name="Subtitle 2">
            <a:extLst>
              <a:ext uri="{FF2B5EF4-FFF2-40B4-BE49-F238E27FC236}">
                <a16:creationId xmlns:a16="http://schemas.microsoft.com/office/drawing/2014/main" id="{112E94A5-3942-4B60-8FFC-2E9C4770B98F}"/>
              </a:ext>
            </a:extLst>
          </p:cNvPr>
          <p:cNvSpPr>
            <a:spLocks noGrp="1"/>
          </p:cNvSpPr>
          <p:nvPr>
            <p:ph type="subTitle" idx="1"/>
          </p:nvPr>
        </p:nvSpPr>
        <p:spPr>
          <a:xfrm>
            <a:off x="1248156" y="4197799"/>
            <a:ext cx="2969514" cy="1338405"/>
          </a:xfrm>
        </p:spPr>
        <p:txBody>
          <a:bodyPr>
            <a:normAutofit/>
          </a:bodyPr>
          <a:lstStyle/>
          <a:p>
            <a:pPr algn="ctr"/>
            <a:r>
              <a:rPr lang="en-US" sz="2800" dirty="0"/>
              <a:t>Rom 6:1-14</a:t>
            </a:r>
          </a:p>
        </p:txBody>
      </p:sp>
      <p:sp>
        <p:nvSpPr>
          <p:cNvPr id="17" name="Oval 11">
            <a:extLst>
              <a:ext uri="{FF2B5EF4-FFF2-40B4-BE49-F238E27FC236}">
                <a16:creationId xmlns:a16="http://schemas.microsoft.com/office/drawing/2014/main" id="{C9738BEF-1509-49AB-94B0-7D2B621889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1471" y="1023399"/>
            <a:ext cx="4824275" cy="48242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pic>
        <p:nvPicPr>
          <p:cNvPr id="5" name="Picture 4" descr="A picture containing shape&#10;&#10;Description automatically generated">
            <a:extLst>
              <a:ext uri="{FF2B5EF4-FFF2-40B4-BE49-F238E27FC236}">
                <a16:creationId xmlns:a16="http://schemas.microsoft.com/office/drawing/2014/main" id="{58BABD57-5260-46B0-9496-999C04411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5413" y="2550047"/>
            <a:ext cx="3380590" cy="1757906"/>
          </a:xfrm>
          <a:prstGeom prst="rect">
            <a:avLst/>
          </a:prstGeom>
        </p:spPr>
      </p:pic>
      <p:cxnSp>
        <p:nvCxnSpPr>
          <p:cNvPr id="18" name="Straight Connector 13">
            <a:extLst>
              <a:ext uri="{FF2B5EF4-FFF2-40B4-BE49-F238E27FC236}">
                <a16:creationId xmlns:a16="http://schemas.microsoft.com/office/drawing/2014/main" id="{651B3B56-501F-42FF-8534-28EF7857BD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95894" y="3940272"/>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18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9" name="Rectangle 11">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text, grass, outdoor&#10;&#10;Description automatically generated">
            <a:extLst>
              <a:ext uri="{FF2B5EF4-FFF2-40B4-BE49-F238E27FC236}">
                <a16:creationId xmlns:a16="http://schemas.microsoft.com/office/drawing/2014/main" id="{4BE52DDD-C585-4E11-A0AC-3A626FA2FF15}"/>
              </a:ext>
            </a:extLst>
          </p:cNvPr>
          <p:cNvPicPr>
            <a:picLocks noGrp="1" noChangeAspect="1"/>
          </p:cNvPicPr>
          <p:nvPr>
            <p:ph idx="1"/>
          </p:nvPr>
        </p:nvPicPr>
        <p:blipFill rotWithShape="1">
          <a:blip r:embed="rId3">
            <a:alphaModFix/>
            <a:extLst>
              <a:ext uri="{28A0092B-C50C-407E-A947-70E740481C1C}">
                <a14:useLocalDpi xmlns:a14="http://schemas.microsoft.com/office/drawing/2010/main" val="0"/>
              </a:ext>
            </a:extLst>
          </a:blip>
          <a:srcRect l="15103" r="19281" b="-1"/>
          <a:stretch/>
        </p:blipFill>
        <p:spPr>
          <a:xfrm>
            <a:off x="20" y="1571"/>
            <a:ext cx="10972780" cy="6856429"/>
          </a:xfrm>
          <a:prstGeom prst="rect">
            <a:avLst/>
          </a:prstGeom>
        </p:spPr>
      </p:pic>
      <p:sp useBgFill="1">
        <p:nvSpPr>
          <p:cNvPr id="20" name="Oval 13">
            <a:extLst>
              <a:ext uri="{FF2B5EF4-FFF2-40B4-BE49-F238E27FC236}">
                <a16:creationId xmlns:a16="http://schemas.microsoft.com/office/drawing/2014/main" id="{07F1F8E1-08C9-4C32-8CD0-F0DEB444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4197"/>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C6C17A-C1A6-4482-A7C9-B9F48E66F571}"/>
              </a:ext>
            </a:extLst>
          </p:cNvPr>
          <p:cNvSpPr>
            <a:spLocks noGrp="1"/>
          </p:cNvSpPr>
          <p:nvPr>
            <p:ph type="title"/>
          </p:nvPr>
        </p:nvSpPr>
        <p:spPr>
          <a:xfrm>
            <a:off x="733826" y="2686346"/>
            <a:ext cx="4166644" cy="1425728"/>
          </a:xfrm>
        </p:spPr>
        <p:txBody>
          <a:bodyPr vert="horz" lIns="91440" tIns="45720" rIns="91440" bIns="45720" rtlCol="0" anchor="b">
            <a:noAutofit/>
          </a:bodyPr>
          <a:lstStyle/>
          <a:p>
            <a:pPr algn="ctr" defTabSz="914400"/>
            <a:r>
              <a:rPr lang="en-US" sz="4000" spc="600" dirty="0"/>
              <a:t>2 Corinthians 5:17</a:t>
            </a:r>
          </a:p>
        </p:txBody>
      </p:sp>
      <p:cxnSp>
        <p:nvCxnSpPr>
          <p:cNvPr id="21" name="Straight Connector 15">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179623"/>
      </p:ext>
    </p:extLst>
  </p:cSld>
  <p:clrMapOvr>
    <a:overrideClrMapping bg1="lt1" tx1="dk1" bg2="lt2" tx2="dk2" accent1="accent1" accent2="accent2" accent3="accent3" accent4="accent4" accent5="accent5" accent6="accent6" hlink="hlink" folHlink="folHlink"/>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9" name="Rectangle 11">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text, grass, outdoor&#10;&#10;Description automatically generated">
            <a:extLst>
              <a:ext uri="{FF2B5EF4-FFF2-40B4-BE49-F238E27FC236}">
                <a16:creationId xmlns:a16="http://schemas.microsoft.com/office/drawing/2014/main" id="{4BE52DDD-C585-4E11-A0AC-3A626FA2FF15}"/>
              </a:ext>
            </a:extLst>
          </p:cNvPr>
          <p:cNvPicPr>
            <a:picLocks noGrp="1" noChangeAspect="1"/>
          </p:cNvPicPr>
          <p:nvPr>
            <p:ph idx="1"/>
          </p:nvPr>
        </p:nvPicPr>
        <p:blipFill rotWithShape="1">
          <a:blip r:embed="rId3">
            <a:alphaModFix/>
            <a:extLst>
              <a:ext uri="{28A0092B-C50C-407E-A947-70E740481C1C}">
                <a14:useLocalDpi xmlns:a14="http://schemas.microsoft.com/office/drawing/2010/main" val="0"/>
              </a:ext>
            </a:extLst>
          </a:blip>
          <a:srcRect l="15103" r="19281" b="-1"/>
          <a:stretch/>
        </p:blipFill>
        <p:spPr>
          <a:xfrm>
            <a:off x="20" y="1571"/>
            <a:ext cx="10972780" cy="6856429"/>
          </a:xfrm>
          <a:prstGeom prst="rect">
            <a:avLst/>
          </a:prstGeom>
        </p:spPr>
      </p:pic>
      <p:sp useBgFill="1">
        <p:nvSpPr>
          <p:cNvPr id="20" name="Oval 13">
            <a:extLst>
              <a:ext uri="{FF2B5EF4-FFF2-40B4-BE49-F238E27FC236}">
                <a16:creationId xmlns:a16="http://schemas.microsoft.com/office/drawing/2014/main" id="{07F1F8E1-08C9-4C32-8CD0-F0DEB444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4197"/>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C6C17A-C1A6-4482-A7C9-B9F48E66F571}"/>
              </a:ext>
            </a:extLst>
          </p:cNvPr>
          <p:cNvSpPr>
            <a:spLocks noGrp="1"/>
          </p:cNvSpPr>
          <p:nvPr>
            <p:ph type="title"/>
          </p:nvPr>
        </p:nvSpPr>
        <p:spPr>
          <a:xfrm>
            <a:off x="733826" y="2686346"/>
            <a:ext cx="4166644" cy="1425728"/>
          </a:xfrm>
        </p:spPr>
        <p:txBody>
          <a:bodyPr vert="horz" lIns="91440" tIns="45720" rIns="91440" bIns="45720" rtlCol="0" anchor="b">
            <a:noAutofit/>
          </a:bodyPr>
          <a:lstStyle/>
          <a:p>
            <a:pPr algn="ctr" defTabSz="914400"/>
            <a:r>
              <a:rPr lang="en-US" sz="4000" spc="600" dirty="0"/>
              <a:t>Galatians 2:20</a:t>
            </a:r>
          </a:p>
        </p:txBody>
      </p:sp>
      <p:cxnSp>
        <p:nvCxnSpPr>
          <p:cNvPr id="21" name="Straight Connector 15">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699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22">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4" name="Rectangle 24">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6">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864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Oval 28">
            <a:extLst>
              <a:ext uri="{FF2B5EF4-FFF2-40B4-BE49-F238E27FC236}">
                <a16:creationId xmlns:a16="http://schemas.microsoft.com/office/drawing/2014/main" id="{5C3A0317-07C5-421D-8353-23737ABDC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3411"/>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A22CBB-D3CD-41DB-9D80-FFD8502F3ED9}"/>
              </a:ext>
            </a:extLst>
          </p:cNvPr>
          <p:cNvSpPr>
            <a:spLocks noGrp="1"/>
          </p:cNvSpPr>
          <p:nvPr>
            <p:ph type="title"/>
          </p:nvPr>
        </p:nvSpPr>
        <p:spPr>
          <a:xfrm>
            <a:off x="979712" y="2286000"/>
            <a:ext cx="3542647" cy="1351706"/>
          </a:xfrm>
        </p:spPr>
        <p:txBody>
          <a:bodyPr vert="horz" lIns="91440" tIns="45720" rIns="91440" bIns="45720" rtlCol="0" anchor="b">
            <a:normAutofit/>
          </a:bodyPr>
          <a:lstStyle/>
          <a:p>
            <a:pPr algn="ctr" defTabSz="914400"/>
            <a:r>
              <a:rPr lang="en-US" sz="2800" spc="600" dirty="0"/>
              <a:t>Where do you draw the line?</a:t>
            </a:r>
          </a:p>
        </p:txBody>
      </p:sp>
      <p:pic>
        <p:nvPicPr>
          <p:cNvPr id="5" name="Content Placeholder 4" descr="Table&#10;&#10;Description automatically generated">
            <a:extLst>
              <a:ext uri="{FF2B5EF4-FFF2-40B4-BE49-F238E27FC236}">
                <a16:creationId xmlns:a16="http://schemas.microsoft.com/office/drawing/2014/main" id="{1A0ADADB-BEBC-44C8-878A-1E5120F955B2}"/>
              </a:ext>
            </a:extLst>
          </p:cNvPr>
          <p:cNvPicPr>
            <a:picLocks noGrp="1" noChangeAspect="1"/>
          </p:cNvPicPr>
          <p:nvPr>
            <p:ph idx="1"/>
          </p:nvPr>
        </p:nvPicPr>
        <p:blipFill rotWithShape="1">
          <a:blip r:embed="rId3">
            <a:alphaModFix/>
            <a:extLst>
              <a:ext uri="{28A0092B-C50C-407E-A947-70E740481C1C}">
                <a14:useLocalDpi xmlns:a14="http://schemas.microsoft.com/office/drawing/2010/main" val="0"/>
              </a:ext>
            </a:extLst>
          </a:blip>
          <a:srcRect r="2" b="1182"/>
          <a:stretch/>
        </p:blipFill>
        <p:spPr>
          <a:xfrm>
            <a:off x="5486400" y="-2357"/>
            <a:ext cx="5486400" cy="6858000"/>
          </a:xfrm>
          <a:prstGeom prst="rect">
            <a:avLst/>
          </a:prstGeom>
        </p:spPr>
      </p:pic>
      <p:cxnSp>
        <p:nvCxnSpPr>
          <p:cNvPr id="37" name="Straight Connector 30">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206AE06-3A2B-436F-85A5-1871E4B44DBE}"/>
              </a:ext>
            </a:extLst>
          </p:cNvPr>
          <p:cNvSpPr txBox="1"/>
          <p:nvPr/>
        </p:nvSpPr>
        <p:spPr>
          <a:xfrm>
            <a:off x="1477908" y="4067256"/>
            <a:ext cx="2546253" cy="923330"/>
          </a:xfrm>
          <a:prstGeom prst="rect">
            <a:avLst/>
          </a:prstGeom>
          <a:noFill/>
        </p:spPr>
        <p:txBody>
          <a:bodyPr wrap="square" rtlCol="0">
            <a:spAutoFit/>
          </a:bodyPr>
          <a:lstStyle/>
          <a:p>
            <a:r>
              <a:rPr lang="en-US" sz="5400" b="1" dirty="0"/>
              <a:t>Helpful</a:t>
            </a:r>
            <a:endParaRPr lang="en-US" b="1" dirty="0"/>
          </a:p>
        </p:txBody>
      </p:sp>
    </p:spTree>
    <p:extLst>
      <p:ext uri="{BB962C8B-B14F-4D97-AF65-F5344CB8AC3E}">
        <p14:creationId xmlns:p14="http://schemas.microsoft.com/office/powerpoint/2010/main" val="3119816771"/>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22">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4" name="Rectangle 24">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6">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864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Oval 28">
            <a:extLst>
              <a:ext uri="{FF2B5EF4-FFF2-40B4-BE49-F238E27FC236}">
                <a16:creationId xmlns:a16="http://schemas.microsoft.com/office/drawing/2014/main" id="{5C3A0317-07C5-421D-8353-23737ABDC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3411"/>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A22CBB-D3CD-41DB-9D80-FFD8502F3ED9}"/>
              </a:ext>
            </a:extLst>
          </p:cNvPr>
          <p:cNvSpPr>
            <a:spLocks noGrp="1"/>
          </p:cNvSpPr>
          <p:nvPr>
            <p:ph type="title"/>
          </p:nvPr>
        </p:nvSpPr>
        <p:spPr>
          <a:xfrm>
            <a:off x="979712" y="2286000"/>
            <a:ext cx="3542647" cy="1351706"/>
          </a:xfrm>
        </p:spPr>
        <p:txBody>
          <a:bodyPr vert="horz" lIns="91440" tIns="45720" rIns="91440" bIns="45720" rtlCol="0" anchor="b">
            <a:normAutofit/>
          </a:bodyPr>
          <a:lstStyle/>
          <a:p>
            <a:pPr algn="ctr" defTabSz="914400"/>
            <a:r>
              <a:rPr lang="en-US" sz="2800" spc="600" dirty="0"/>
              <a:t>Where do you draw the line?</a:t>
            </a:r>
          </a:p>
        </p:txBody>
      </p:sp>
      <p:pic>
        <p:nvPicPr>
          <p:cNvPr id="5" name="Content Placeholder 4" descr="Table&#10;&#10;Description automatically generated">
            <a:extLst>
              <a:ext uri="{FF2B5EF4-FFF2-40B4-BE49-F238E27FC236}">
                <a16:creationId xmlns:a16="http://schemas.microsoft.com/office/drawing/2014/main" id="{1A0ADADB-BEBC-44C8-878A-1E5120F955B2}"/>
              </a:ext>
            </a:extLst>
          </p:cNvPr>
          <p:cNvPicPr>
            <a:picLocks noGrp="1" noChangeAspect="1"/>
          </p:cNvPicPr>
          <p:nvPr>
            <p:ph idx="1"/>
          </p:nvPr>
        </p:nvPicPr>
        <p:blipFill rotWithShape="1">
          <a:blip r:embed="rId3">
            <a:alphaModFix/>
            <a:extLst>
              <a:ext uri="{28A0092B-C50C-407E-A947-70E740481C1C}">
                <a14:useLocalDpi xmlns:a14="http://schemas.microsoft.com/office/drawing/2010/main" val="0"/>
              </a:ext>
            </a:extLst>
          </a:blip>
          <a:srcRect r="2" b="1182"/>
          <a:stretch/>
        </p:blipFill>
        <p:spPr>
          <a:xfrm>
            <a:off x="5486400" y="-2357"/>
            <a:ext cx="5486400" cy="6858000"/>
          </a:xfrm>
          <a:prstGeom prst="rect">
            <a:avLst/>
          </a:prstGeom>
        </p:spPr>
      </p:pic>
      <p:cxnSp>
        <p:nvCxnSpPr>
          <p:cNvPr id="37" name="Straight Connector 30">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8AA1ED5-0D85-4B3A-8A18-2E3AFAD4E522}"/>
              </a:ext>
            </a:extLst>
          </p:cNvPr>
          <p:cNvSpPr txBox="1"/>
          <p:nvPr/>
        </p:nvSpPr>
        <p:spPr>
          <a:xfrm>
            <a:off x="1464109" y="3976347"/>
            <a:ext cx="2573851" cy="923330"/>
          </a:xfrm>
          <a:prstGeom prst="rect">
            <a:avLst/>
          </a:prstGeom>
          <a:noFill/>
        </p:spPr>
        <p:txBody>
          <a:bodyPr wrap="square">
            <a:spAutoFit/>
          </a:bodyPr>
          <a:lstStyle/>
          <a:p>
            <a:r>
              <a:rPr kumimoji="0" lang="en-US" sz="5400" b="1" i="0" u="none" strike="noStrike" kern="1200" cap="none" spc="0" normalizeH="0" baseline="0" noProof="0" dirty="0">
                <a:ln>
                  <a:noFill/>
                </a:ln>
                <a:solidFill>
                  <a:prstClr val="black"/>
                </a:solidFill>
                <a:effectLst/>
                <a:uLnTx/>
                <a:uFillTx/>
                <a:latin typeface="Trade Gothic Next Light"/>
                <a:ea typeface="+mn-ea"/>
                <a:cs typeface="+mn-cs"/>
              </a:rPr>
              <a:t>Helpful</a:t>
            </a:r>
            <a:endParaRPr lang="en-US" dirty="0"/>
          </a:p>
        </p:txBody>
      </p:sp>
    </p:spTree>
    <p:extLst>
      <p:ext uri="{BB962C8B-B14F-4D97-AF65-F5344CB8AC3E}">
        <p14:creationId xmlns:p14="http://schemas.microsoft.com/office/powerpoint/2010/main" val="422195633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22">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4" name="Rectangle 24">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6">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864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Oval 28">
            <a:extLst>
              <a:ext uri="{FF2B5EF4-FFF2-40B4-BE49-F238E27FC236}">
                <a16:creationId xmlns:a16="http://schemas.microsoft.com/office/drawing/2014/main" id="{5C3A0317-07C5-421D-8353-23737ABDC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3411"/>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A22CBB-D3CD-41DB-9D80-FFD8502F3ED9}"/>
              </a:ext>
            </a:extLst>
          </p:cNvPr>
          <p:cNvSpPr>
            <a:spLocks noGrp="1"/>
          </p:cNvSpPr>
          <p:nvPr>
            <p:ph type="title"/>
          </p:nvPr>
        </p:nvSpPr>
        <p:spPr>
          <a:xfrm>
            <a:off x="979712" y="2286000"/>
            <a:ext cx="3542647" cy="1351706"/>
          </a:xfrm>
        </p:spPr>
        <p:txBody>
          <a:bodyPr vert="horz" lIns="91440" tIns="45720" rIns="91440" bIns="45720" rtlCol="0" anchor="b">
            <a:normAutofit/>
          </a:bodyPr>
          <a:lstStyle/>
          <a:p>
            <a:pPr algn="ctr" defTabSz="914400"/>
            <a:r>
              <a:rPr lang="en-US" sz="2800" spc="600" dirty="0"/>
              <a:t>Where do you draw the line?</a:t>
            </a:r>
          </a:p>
        </p:txBody>
      </p:sp>
      <p:cxnSp>
        <p:nvCxnSpPr>
          <p:cNvPr id="37" name="Straight Connector 30">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Content Placeholder 10" descr="Graphical user interface&#10;&#10;Description automatically generated with medium confidence">
            <a:extLst>
              <a:ext uri="{FF2B5EF4-FFF2-40B4-BE49-F238E27FC236}">
                <a16:creationId xmlns:a16="http://schemas.microsoft.com/office/drawing/2014/main" id="{E5E673D8-148C-4AF2-91B6-BF0BF59C210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06235" y="1113410"/>
            <a:ext cx="5166565" cy="4629607"/>
          </a:xfrm>
        </p:spPr>
      </p:pic>
      <p:sp>
        <p:nvSpPr>
          <p:cNvPr id="3" name="TextBox 2">
            <a:extLst>
              <a:ext uri="{FF2B5EF4-FFF2-40B4-BE49-F238E27FC236}">
                <a16:creationId xmlns:a16="http://schemas.microsoft.com/office/drawing/2014/main" id="{F8B8F12C-B9AB-4BC0-A9AE-D217FB533D47}"/>
              </a:ext>
            </a:extLst>
          </p:cNvPr>
          <p:cNvSpPr txBox="1"/>
          <p:nvPr/>
        </p:nvSpPr>
        <p:spPr>
          <a:xfrm flipH="1">
            <a:off x="1080496" y="3960586"/>
            <a:ext cx="3341077" cy="923330"/>
          </a:xfrm>
          <a:prstGeom prst="rect">
            <a:avLst/>
          </a:prstGeom>
          <a:noFill/>
        </p:spPr>
        <p:txBody>
          <a:bodyPr wrap="square" rtlCol="0">
            <a:spAutoFit/>
          </a:bodyPr>
          <a:lstStyle/>
          <a:p>
            <a:r>
              <a:rPr lang="en-US" sz="5400" b="1" dirty="0"/>
              <a:t>Overcome</a:t>
            </a:r>
          </a:p>
        </p:txBody>
      </p:sp>
    </p:spTree>
    <p:extLst>
      <p:ext uri="{BB962C8B-B14F-4D97-AF65-F5344CB8AC3E}">
        <p14:creationId xmlns:p14="http://schemas.microsoft.com/office/powerpoint/2010/main" val="1572455742"/>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2" name="Straight Connector 41">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00" y="4571506"/>
            <a:ext cx="87403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53" name="Rectangle 43">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45">
            <a:extLst>
              <a:ext uri="{FF2B5EF4-FFF2-40B4-BE49-F238E27FC236}">
                <a16:creationId xmlns:a16="http://schemas.microsoft.com/office/drawing/2014/main" id="{824F4927-E645-48C1-B709-AC214B1B7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1" y="-786"/>
            <a:ext cx="5486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 name="Oval 47">
            <a:extLst>
              <a:ext uri="{FF2B5EF4-FFF2-40B4-BE49-F238E27FC236}">
                <a16:creationId xmlns:a16="http://schemas.microsoft.com/office/drawing/2014/main" id="{5C3A0317-07C5-421D-8353-23737ABDC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3411"/>
            <a:ext cx="4166645" cy="46296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A22CBB-D3CD-41DB-9D80-FFD8502F3ED9}"/>
              </a:ext>
            </a:extLst>
          </p:cNvPr>
          <p:cNvSpPr>
            <a:spLocks noGrp="1"/>
          </p:cNvSpPr>
          <p:nvPr>
            <p:ph type="title"/>
          </p:nvPr>
        </p:nvSpPr>
        <p:spPr>
          <a:xfrm>
            <a:off x="979712" y="2286000"/>
            <a:ext cx="3542647" cy="1351706"/>
          </a:xfrm>
        </p:spPr>
        <p:txBody>
          <a:bodyPr vert="horz" lIns="91440" tIns="45720" rIns="91440" bIns="45720" rtlCol="0" anchor="b">
            <a:normAutofit/>
          </a:bodyPr>
          <a:lstStyle/>
          <a:p>
            <a:pPr algn="ctr" defTabSz="914400"/>
            <a:r>
              <a:rPr lang="en-US" sz="2800" spc="600" dirty="0"/>
              <a:t>Where do you draw the line?</a:t>
            </a:r>
          </a:p>
        </p:txBody>
      </p:sp>
      <p:pic>
        <p:nvPicPr>
          <p:cNvPr id="7" name="Content Placeholder 6" descr="A picture containing graphical user interface&#10;&#10;Description automatically generated">
            <a:extLst>
              <a:ext uri="{FF2B5EF4-FFF2-40B4-BE49-F238E27FC236}">
                <a16:creationId xmlns:a16="http://schemas.microsoft.com/office/drawing/2014/main" id="{350E12FC-DEE9-48F7-8EDF-FE5C298234FE}"/>
              </a:ext>
            </a:extLst>
          </p:cNvPr>
          <p:cNvPicPr>
            <a:picLocks noGrp="1" noChangeAspect="1"/>
          </p:cNvPicPr>
          <p:nvPr>
            <p:ph idx="1"/>
          </p:nvPr>
        </p:nvPicPr>
        <p:blipFill>
          <a:blip r:embed="rId3">
            <a:alphaModFix/>
            <a:extLst>
              <a:ext uri="{28A0092B-C50C-407E-A947-70E740481C1C}">
                <a14:useLocalDpi xmlns:a14="http://schemas.microsoft.com/office/drawing/2010/main" val="0"/>
              </a:ext>
            </a:extLst>
          </a:blip>
          <a:stretch>
            <a:fillRect/>
          </a:stretch>
        </p:blipFill>
        <p:spPr>
          <a:xfrm>
            <a:off x="5807837" y="1113411"/>
            <a:ext cx="4855474" cy="4629606"/>
          </a:xfrm>
          <a:prstGeom prst="rect">
            <a:avLst/>
          </a:prstGeom>
        </p:spPr>
      </p:pic>
      <p:cxnSp>
        <p:nvCxnSpPr>
          <p:cNvPr id="56" name="Straight Connector 49">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06180" y="3960586"/>
            <a:ext cx="874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38DAD9-DA61-4A86-AFE7-D4AC401A11EE}"/>
              </a:ext>
            </a:extLst>
          </p:cNvPr>
          <p:cNvSpPr txBox="1"/>
          <p:nvPr/>
        </p:nvSpPr>
        <p:spPr>
          <a:xfrm>
            <a:off x="6464905" y="6009337"/>
            <a:ext cx="3530991" cy="584775"/>
          </a:xfrm>
          <a:prstGeom prst="rect">
            <a:avLst/>
          </a:prstGeom>
          <a:noFill/>
        </p:spPr>
        <p:txBody>
          <a:bodyPr wrap="square" rtlCol="0">
            <a:spAutoFit/>
          </a:bodyPr>
          <a:lstStyle/>
          <a:p>
            <a:r>
              <a:rPr lang="en-US" sz="3200" dirty="0"/>
              <a:t>Rom 14:19</a:t>
            </a:r>
          </a:p>
        </p:txBody>
      </p:sp>
      <p:sp>
        <p:nvSpPr>
          <p:cNvPr id="3" name="TextBox 2">
            <a:extLst>
              <a:ext uri="{FF2B5EF4-FFF2-40B4-BE49-F238E27FC236}">
                <a16:creationId xmlns:a16="http://schemas.microsoft.com/office/drawing/2014/main" id="{916CCD12-90FF-4236-B51C-33360854267D}"/>
              </a:ext>
            </a:extLst>
          </p:cNvPr>
          <p:cNvSpPr txBox="1"/>
          <p:nvPr/>
        </p:nvSpPr>
        <p:spPr>
          <a:xfrm>
            <a:off x="1169220" y="4150668"/>
            <a:ext cx="3542647" cy="923330"/>
          </a:xfrm>
          <a:prstGeom prst="rect">
            <a:avLst/>
          </a:prstGeom>
          <a:noFill/>
        </p:spPr>
        <p:txBody>
          <a:bodyPr wrap="square" rtlCol="0">
            <a:spAutoFit/>
          </a:bodyPr>
          <a:lstStyle/>
          <a:p>
            <a:r>
              <a:rPr lang="en-US" sz="5400" b="1" dirty="0"/>
              <a:t>Edification</a:t>
            </a:r>
          </a:p>
        </p:txBody>
      </p:sp>
    </p:spTree>
    <p:extLst>
      <p:ext uri="{BB962C8B-B14F-4D97-AF65-F5344CB8AC3E}">
        <p14:creationId xmlns:p14="http://schemas.microsoft.com/office/powerpoint/2010/main" val="611183676"/>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5669F72C-E3FB-4C48-AEBD-AF7AC0D74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8">
            <a:extLst>
              <a:ext uri="{FF2B5EF4-FFF2-40B4-BE49-F238E27FC236}">
                <a16:creationId xmlns:a16="http://schemas.microsoft.com/office/drawing/2014/main" id="{BFDE77F2-18D0-49FF-860C-62E2AC424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864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CA22715-D05D-465E-A9CB-5AD7BC6C9C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4197"/>
            <a:ext cx="4166645" cy="4629606"/>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rawing of a child&#10;&#10;Description automatically generated with low confidence">
            <a:extLst>
              <a:ext uri="{FF2B5EF4-FFF2-40B4-BE49-F238E27FC236}">
                <a16:creationId xmlns:a16="http://schemas.microsoft.com/office/drawing/2014/main" id="{FE783FE8-BA44-4865-9670-EA93D39FB033}"/>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5218" r="2" b="4228"/>
          <a:stretch/>
        </p:blipFill>
        <p:spPr>
          <a:xfrm>
            <a:off x="659876" y="1114197"/>
            <a:ext cx="4166645" cy="4629606"/>
          </a:xfrm>
          <a:custGeom>
            <a:avLst/>
            <a:gdLst/>
            <a:ahLst/>
            <a:cxnLst/>
            <a:rect l="l" t="t" r="r" b="b"/>
            <a:pathLst>
              <a:path w="4629606" h="4629606">
                <a:moveTo>
                  <a:pt x="2314803" y="0"/>
                </a:moveTo>
                <a:cubicBezTo>
                  <a:pt x="3593233" y="0"/>
                  <a:pt x="4629606" y="1036373"/>
                  <a:pt x="4629606" y="2314803"/>
                </a:cubicBezTo>
                <a:cubicBezTo>
                  <a:pt x="4629606" y="3593233"/>
                  <a:pt x="3593233" y="4629606"/>
                  <a:pt x="2314803" y="4629606"/>
                </a:cubicBezTo>
                <a:cubicBezTo>
                  <a:pt x="1036373" y="4629606"/>
                  <a:pt x="0" y="3593233"/>
                  <a:pt x="0" y="2314803"/>
                </a:cubicBezTo>
                <a:cubicBezTo>
                  <a:pt x="0" y="1036373"/>
                  <a:pt x="1036373" y="0"/>
                  <a:pt x="2314803" y="0"/>
                </a:cubicBezTo>
                <a:close/>
              </a:path>
            </a:pathLst>
          </a:custGeom>
        </p:spPr>
      </p:pic>
      <p:sp>
        <p:nvSpPr>
          <p:cNvPr id="2" name="Title 1">
            <a:extLst>
              <a:ext uri="{FF2B5EF4-FFF2-40B4-BE49-F238E27FC236}">
                <a16:creationId xmlns:a16="http://schemas.microsoft.com/office/drawing/2014/main" id="{F11BA235-1A34-43C9-BAED-286EF58CABCE}"/>
              </a:ext>
            </a:extLst>
          </p:cNvPr>
          <p:cNvSpPr>
            <a:spLocks noGrp="1"/>
          </p:cNvSpPr>
          <p:nvPr>
            <p:ph type="title"/>
          </p:nvPr>
        </p:nvSpPr>
        <p:spPr>
          <a:xfrm>
            <a:off x="938862" y="2286001"/>
            <a:ext cx="3608675" cy="2286000"/>
          </a:xfrm>
        </p:spPr>
        <p:txBody>
          <a:bodyPr anchor="ctr">
            <a:normAutofit/>
          </a:bodyPr>
          <a:lstStyle/>
          <a:p>
            <a:pPr algn="ctr"/>
            <a:r>
              <a:rPr lang="en-US">
                <a:solidFill>
                  <a:srgbClr val="FFFFFF"/>
                </a:solidFill>
              </a:rPr>
              <a:t>Questions we must answer</a:t>
            </a:r>
          </a:p>
        </p:txBody>
      </p:sp>
      <p:sp>
        <p:nvSpPr>
          <p:cNvPr id="3" name="Content Placeholder 2">
            <a:extLst>
              <a:ext uri="{FF2B5EF4-FFF2-40B4-BE49-F238E27FC236}">
                <a16:creationId xmlns:a16="http://schemas.microsoft.com/office/drawing/2014/main" id="{09C15B62-A9A3-456B-9903-70843C649DC3}"/>
              </a:ext>
            </a:extLst>
          </p:cNvPr>
          <p:cNvSpPr>
            <a:spLocks noGrp="1"/>
          </p:cNvSpPr>
          <p:nvPr>
            <p:ph idx="1"/>
          </p:nvPr>
        </p:nvSpPr>
        <p:spPr>
          <a:xfrm>
            <a:off x="6469812" y="762000"/>
            <a:ext cx="3507598" cy="5334000"/>
          </a:xfrm>
        </p:spPr>
        <p:txBody>
          <a:bodyPr anchor="ctr">
            <a:normAutofit/>
          </a:bodyPr>
          <a:lstStyle/>
          <a:p>
            <a:r>
              <a:rPr lang="en-US" sz="2400" dirty="0">
                <a:latin typeface="Arial" panose="020B0604020202020204" pitchFamily="34" charset="0"/>
                <a:cs typeface="Arial" panose="020B0604020202020204" pitchFamily="34" charset="0"/>
              </a:rPr>
              <a:t>Does it help me along  my Christian path?</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Will it be something I allow to take control over me?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Does it build up/encourage others?</a:t>
            </a:r>
          </a:p>
        </p:txBody>
      </p:sp>
    </p:spTree>
    <p:extLst>
      <p:ext uri="{BB962C8B-B14F-4D97-AF65-F5344CB8AC3E}">
        <p14:creationId xmlns:p14="http://schemas.microsoft.com/office/powerpoint/2010/main" val="813897274"/>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877" y="1113411"/>
            <a:ext cx="4166645"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1EC20A-48B5-4156-A43B-43B455153EB6}"/>
              </a:ext>
            </a:extLst>
          </p:cNvPr>
          <p:cNvSpPr>
            <a:spLocks noGrp="1"/>
          </p:cNvSpPr>
          <p:nvPr>
            <p:ph type="title"/>
          </p:nvPr>
        </p:nvSpPr>
        <p:spPr>
          <a:xfrm>
            <a:off x="939648" y="2286000"/>
            <a:ext cx="3568911" cy="2285999"/>
          </a:xfrm>
        </p:spPr>
        <p:txBody>
          <a:bodyPr anchor="ctr">
            <a:normAutofit/>
          </a:bodyPr>
          <a:lstStyle/>
          <a:p>
            <a:pPr algn="ctr"/>
            <a:r>
              <a:rPr lang="en-US">
                <a:solidFill>
                  <a:schemeClr val="bg1"/>
                </a:solidFill>
              </a:rPr>
              <a:t>2 final quotes</a:t>
            </a:r>
          </a:p>
        </p:txBody>
      </p:sp>
      <p:sp>
        <p:nvSpPr>
          <p:cNvPr id="3" name="Content Placeholder 2">
            <a:extLst>
              <a:ext uri="{FF2B5EF4-FFF2-40B4-BE49-F238E27FC236}">
                <a16:creationId xmlns:a16="http://schemas.microsoft.com/office/drawing/2014/main" id="{AB898ADF-9956-4E02-A437-89F1E312DC5D}"/>
              </a:ext>
            </a:extLst>
          </p:cNvPr>
          <p:cNvSpPr>
            <a:spLocks noGrp="1"/>
          </p:cNvSpPr>
          <p:nvPr>
            <p:ph idx="1"/>
          </p:nvPr>
        </p:nvSpPr>
        <p:spPr>
          <a:xfrm>
            <a:off x="5486400" y="762000"/>
            <a:ext cx="4114800" cy="5334000"/>
          </a:xfrm>
        </p:spPr>
        <p:txBody>
          <a:bodyPr anchor="ctr">
            <a:normAutofit fontScale="92500"/>
          </a:bodyPr>
          <a:lstStyle/>
          <a:p>
            <a:r>
              <a:rPr lang="en-US" sz="2400" dirty="0">
                <a:latin typeface="Arial" panose="020B0604020202020204" pitchFamily="34" charset="0"/>
                <a:cs typeface="Arial" panose="020B0604020202020204" pitchFamily="34" charset="0"/>
              </a:rPr>
              <a:t>“Whatever cools my affection towards Christ is of the world.” (John Wesley)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“Anything that dims my vision of Christ, or takes away my taste for Bible study, or cramps my prayer life, or makes Christian  work more difficult is  wrong for me.”    (J. Wilbur Chapman)</a:t>
            </a:r>
          </a:p>
          <a:p>
            <a:endParaRPr lang="en-US" dirty="0"/>
          </a:p>
          <a:p>
            <a:endParaRPr lang="en-US" dirty="0"/>
          </a:p>
        </p:txBody>
      </p:sp>
    </p:spTree>
    <p:extLst>
      <p:ext uri="{BB962C8B-B14F-4D97-AF65-F5344CB8AC3E}">
        <p14:creationId xmlns:p14="http://schemas.microsoft.com/office/powerpoint/2010/main" val="16564664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414</Words>
  <Application>Microsoft Office PowerPoint</Application>
  <PresentationFormat>Custom</PresentationFormat>
  <Paragraphs>47</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Trade Gothic Next Cond</vt:lpstr>
      <vt:lpstr>Trade Gothic Next Light</vt:lpstr>
      <vt:lpstr>PortalVTI</vt:lpstr>
      <vt:lpstr>Where do you draw the line?</vt:lpstr>
      <vt:lpstr>2 Corinthians 5:17</vt:lpstr>
      <vt:lpstr>Galatians 2:20</vt:lpstr>
      <vt:lpstr>Where do you draw the line?</vt:lpstr>
      <vt:lpstr>Where do you draw the line?</vt:lpstr>
      <vt:lpstr>Where do you draw the line?</vt:lpstr>
      <vt:lpstr>Where do you draw the line?</vt:lpstr>
      <vt:lpstr>Questions we must answer</vt:lpstr>
      <vt:lpstr>2 final quotes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 you draw the line?</dc:title>
  <dc:creator>Rob Miller</dc:creator>
  <cp:lastModifiedBy>Rob Miller</cp:lastModifiedBy>
  <cp:revision>11</cp:revision>
  <cp:lastPrinted>2022-01-08T21:38:39Z</cp:lastPrinted>
  <dcterms:created xsi:type="dcterms:W3CDTF">2022-01-05T19:20:26Z</dcterms:created>
  <dcterms:modified xsi:type="dcterms:W3CDTF">2022-01-08T21:38:48Z</dcterms:modified>
</cp:coreProperties>
</file>