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Lst>
  <p:sldSz cx="11430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A1C7C-7942-4A8B-A80D-4322F088A8BD}" type="datetimeFigureOut">
              <a:rPr lang="en-US" smtClean="0"/>
              <a:t>2/8/2022</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419AF-2DC2-4B94-81B6-66D07B80D552}" type="slidenum">
              <a:rPr lang="en-US" smtClean="0"/>
              <a:t>‹#›</a:t>
            </a:fld>
            <a:endParaRPr lang="en-US"/>
          </a:p>
        </p:txBody>
      </p:sp>
    </p:spTree>
    <p:extLst>
      <p:ext uri="{BB962C8B-B14F-4D97-AF65-F5344CB8AC3E}">
        <p14:creationId xmlns:p14="http://schemas.microsoft.com/office/powerpoint/2010/main" val="97124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mt+16%3A13-18%3B+Mk+6%3A14-15&amp;version=NKJV;NET;ESV;KJV#fen-NKJV-24423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blegateway.com/passage/?search=mt+16%3A13-18%3B+jn+4%3A29%2C+7%3A40-43&amp;version=NKJV;NET;ESV;KJV#fen-NKJV-26369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Mt 14:1-2 “14 At that time Herod the tetrarch heard the report about Jesus </a:t>
            </a:r>
            <a:r>
              <a:rPr lang="en-US" baseline="30000" dirty="0"/>
              <a:t>2 </a:t>
            </a:r>
            <a:r>
              <a:rPr lang="en-US" dirty="0"/>
              <a:t>and said to his servants, “This is John the Baptist; he is risen from the dead, and therefore these powers are at work in him.” </a:t>
            </a:r>
          </a:p>
          <a:p>
            <a:endParaRPr lang="en-US" dirty="0"/>
          </a:p>
        </p:txBody>
      </p:sp>
      <p:sp>
        <p:nvSpPr>
          <p:cNvPr id="4" name="Slide Number Placeholder 3"/>
          <p:cNvSpPr>
            <a:spLocks noGrp="1"/>
          </p:cNvSpPr>
          <p:nvPr>
            <p:ph type="sldNum" sz="quarter" idx="5"/>
          </p:nvPr>
        </p:nvSpPr>
        <p:spPr/>
        <p:txBody>
          <a:bodyPr/>
          <a:lstStyle/>
          <a:p>
            <a:fld id="{A75419AF-2DC2-4B94-81B6-66D07B80D552}" type="slidenum">
              <a:rPr lang="en-US" smtClean="0"/>
              <a:t>3</a:t>
            </a:fld>
            <a:endParaRPr lang="en-US"/>
          </a:p>
        </p:txBody>
      </p:sp>
    </p:spTree>
    <p:extLst>
      <p:ext uri="{BB962C8B-B14F-4D97-AF65-F5344CB8AC3E}">
        <p14:creationId xmlns:p14="http://schemas.microsoft.com/office/powerpoint/2010/main" val="158006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Mk 6:14-16 “</a:t>
            </a:r>
            <a:r>
              <a:rPr lang="en-US" baseline="30000" dirty="0"/>
              <a:t>14 </a:t>
            </a:r>
            <a:r>
              <a:rPr lang="en-US" dirty="0"/>
              <a:t>Now King Herod heard </a:t>
            </a:r>
            <a:r>
              <a:rPr lang="en-US" i="1" dirty="0"/>
              <a:t>of Him,</a:t>
            </a:r>
            <a:r>
              <a:rPr lang="en-US" dirty="0"/>
              <a:t> for His name had become well known. And he said, “John the Baptist is risen from the dead, and therefore these powers are at work in him.”</a:t>
            </a:r>
          </a:p>
          <a:p>
            <a:r>
              <a:rPr lang="en-US" baseline="30000" dirty="0"/>
              <a:t>15 </a:t>
            </a:r>
            <a:r>
              <a:rPr lang="en-US" dirty="0"/>
              <a:t>Others said, “It is Elijah.”</a:t>
            </a:r>
          </a:p>
          <a:p>
            <a:r>
              <a:rPr lang="en-US" dirty="0"/>
              <a:t>And others said, “It is </a:t>
            </a:r>
            <a:r>
              <a:rPr lang="en-US" baseline="30000" dirty="0"/>
              <a:t>[</a:t>
            </a:r>
            <a:r>
              <a:rPr lang="en-US" baseline="30000" dirty="0">
                <a:hlinkClick r:id="rId3" tooltip="See footnote a"/>
              </a:rPr>
              <a:t>a</a:t>
            </a:r>
            <a:r>
              <a:rPr lang="en-US" baseline="30000" dirty="0"/>
              <a:t>]</a:t>
            </a:r>
            <a:r>
              <a:rPr lang="en-US" dirty="0"/>
              <a:t>the Prophet, or like one of the prophets.”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75419AF-2DC2-4B94-81B6-66D07B80D552}" type="slidenum">
              <a:rPr lang="en-US" smtClean="0"/>
              <a:t>4</a:t>
            </a:fld>
            <a:endParaRPr lang="en-US"/>
          </a:p>
        </p:txBody>
      </p:sp>
    </p:spTree>
    <p:extLst>
      <p:ext uri="{BB962C8B-B14F-4D97-AF65-F5344CB8AC3E}">
        <p14:creationId xmlns:p14="http://schemas.microsoft.com/office/powerpoint/2010/main" val="345788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 4:29 “</a:t>
            </a:r>
            <a:r>
              <a:rPr lang="en-US" baseline="30000" dirty="0"/>
              <a:t>19 </a:t>
            </a:r>
            <a:r>
              <a:rPr lang="en-US" dirty="0"/>
              <a:t>The woman said to Him, “Sir, I perceive that You are a prophet. </a:t>
            </a:r>
          </a:p>
          <a:p>
            <a:endParaRPr lang="en-US" dirty="0"/>
          </a:p>
          <a:p>
            <a:r>
              <a:rPr lang="en-US" dirty="0"/>
              <a:t>Jn 7:40-43 “</a:t>
            </a:r>
            <a:r>
              <a:rPr lang="en-US" baseline="30000" dirty="0"/>
              <a:t>40 </a:t>
            </a:r>
            <a:r>
              <a:rPr lang="en-US" dirty="0"/>
              <a:t>Therefore </a:t>
            </a:r>
            <a:r>
              <a:rPr lang="en-US" baseline="30000" dirty="0"/>
              <a:t>[</a:t>
            </a:r>
            <a:r>
              <a:rPr lang="en-US" baseline="30000" dirty="0">
                <a:hlinkClick r:id="rId3" tooltip="See footnote a"/>
              </a:rPr>
              <a:t>a</a:t>
            </a:r>
            <a:r>
              <a:rPr lang="en-US" baseline="30000" dirty="0"/>
              <a:t>]</a:t>
            </a:r>
            <a:r>
              <a:rPr lang="en-US" dirty="0"/>
              <a:t>many from the crowd, when they heard this saying, said, “Truly this is the Prophet.” </a:t>
            </a:r>
            <a:r>
              <a:rPr lang="en-US" baseline="30000" dirty="0"/>
              <a:t>41 </a:t>
            </a:r>
            <a:r>
              <a:rPr lang="en-US" dirty="0"/>
              <a:t>Others said, “This is the Christ.”</a:t>
            </a:r>
          </a:p>
          <a:p>
            <a:r>
              <a:rPr lang="en-US" dirty="0"/>
              <a:t>But some said, “Will the Christ come out of Galilee? </a:t>
            </a:r>
            <a:r>
              <a:rPr lang="en-US" baseline="30000" dirty="0"/>
              <a:t>42 </a:t>
            </a:r>
            <a:r>
              <a:rPr lang="en-US" dirty="0"/>
              <a:t>Has not the Scripture said that the Christ comes from the seed of David and from the town of Bethlehem, where David was?” </a:t>
            </a:r>
            <a:r>
              <a:rPr lang="en-US" baseline="30000" dirty="0"/>
              <a:t>43 </a:t>
            </a:r>
            <a:r>
              <a:rPr lang="en-US" dirty="0"/>
              <a:t>So there was a division among the people because of Him.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75419AF-2DC2-4B94-81B6-66D07B80D552}" type="slidenum">
              <a:rPr lang="en-US" smtClean="0"/>
              <a:t>5</a:t>
            </a:fld>
            <a:endParaRPr lang="en-US"/>
          </a:p>
        </p:txBody>
      </p:sp>
    </p:spTree>
    <p:extLst>
      <p:ext uri="{BB962C8B-B14F-4D97-AF65-F5344CB8AC3E}">
        <p14:creationId xmlns:p14="http://schemas.microsoft.com/office/powerpoint/2010/main" val="154672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Jn 3:1-2 “3 There was a man of the Pharisees named Nicodemus, a ruler of the Jews. </a:t>
            </a:r>
            <a:r>
              <a:rPr lang="en-US" baseline="30000" dirty="0"/>
              <a:t>2 </a:t>
            </a:r>
            <a:r>
              <a:rPr lang="en-US" dirty="0"/>
              <a:t>This man came to Jesus by night and said to Him, “Rabbi, we know that You are a teacher come from God; for no one can do these signs that You do unless God is with him.”</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75419AF-2DC2-4B94-81B6-66D07B80D552}" type="slidenum">
              <a:rPr lang="en-US" smtClean="0"/>
              <a:t>6</a:t>
            </a:fld>
            <a:endParaRPr lang="en-US"/>
          </a:p>
        </p:txBody>
      </p:sp>
    </p:spTree>
    <p:extLst>
      <p:ext uri="{BB962C8B-B14F-4D97-AF65-F5344CB8AC3E}">
        <p14:creationId xmlns:p14="http://schemas.microsoft.com/office/powerpoint/2010/main" val="327619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 27:3-4 “</a:t>
            </a:r>
            <a:r>
              <a:rPr lang="en-US" baseline="30000" dirty="0"/>
              <a:t>3 </a:t>
            </a:r>
            <a:r>
              <a:rPr lang="en-US" dirty="0"/>
              <a:t>Then Judas, His betrayer, seeing that He had been condemned, was remorseful and brought back the thirty pieces of silver to the chief priests and elders, </a:t>
            </a:r>
            <a:r>
              <a:rPr lang="en-US" baseline="30000" dirty="0"/>
              <a:t>4 </a:t>
            </a:r>
            <a:r>
              <a:rPr lang="en-US" dirty="0"/>
              <a:t>saying, “I have sinned by betraying innocent blood.”</a:t>
            </a:r>
          </a:p>
          <a:p>
            <a:r>
              <a:rPr lang="en-US" dirty="0"/>
              <a:t>And they said, “What </a:t>
            </a:r>
            <a:r>
              <a:rPr lang="en-US" i="1" dirty="0"/>
              <a:t>is that</a:t>
            </a:r>
            <a:r>
              <a:rPr lang="en-US" dirty="0"/>
              <a:t> to us? You see </a:t>
            </a:r>
            <a:r>
              <a:rPr lang="en-US" i="1" dirty="0"/>
              <a:t>to it!</a:t>
            </a:r>
            <a:r>
              <a:rPr lang="en-US" dirty="0"/>
              <a: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75419AF-2DC2-4B94-81B6-66D07B80D552}" type="slidenum">
              <a:rPr lang="en-US" smtClean="0"/>
              <a:t>7</a:t>
            </a:fld>
            <a:endParaRPr lang="en-US"/>
          </a:p>
        </p:txBody>
      </p:sp>
    </p:spTree>
    <p:extLst>
      <p:ext uri="{BB962C8B-B14F-4D97-AF65-F5344CB8AC3E}">
        <p14:creationId xmlns:p14="http://schemas.microsoft.com/office/powerpoint/2010/main" val="374637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it is similar to the first question, but yet completely different. In verse 13 Jesus had asked who do people say the Son of Man is, but here in verse 15 Jesus asked his disciples “who do you say that I am?” Jesus took a broad question and brought it down to the personal. “Who do YOU say that I am? He was not looking for what other had said, but Jesus was looking for an “I believe statement”.</a:t>
            </a:r>
          </a:p>
          <a:p>
            <a:endParaRPr lang="en-US" dirty="0"/>
          </a:p>
          <a:p>
            <a:r>
              <a:rPr lang="en-US" dirty="0"/>
              <a:t>Jesus is looking for a real and personal response form us. Jesus is not looking for what our parents believed about Him. Jesus is not looking for what our pastor believes about him and He is not looking for what we read about Him in the numerous books that are out there. Jesus wants to hear who we say that He is!</a:t>
            </a:r>
          </a:p>
        </p:txBody>
      </p:sp>
      <p:sp>
        <p:nvSpPr>
          <p:cNvPr id="4" name="Slide Number Placeholder 3"/>
          <p:cNvSpPr>
            <a:spLocks noGrp="1"/>
          </p:cNvSpPr>
          <p:nvPr>
            <p:ph type="sldNum" sz="quarter" idx="5"/>
          </p:nvPr>
        </p:nvSpPr>
        <p:spPr/>
        <p:txBody>
          <a:bodyPr/>
          <a:lstStyle/>
          <a:p>
            <a:fld id="{A75419AF-2DC2-4B94-81B6-66D07B80D552}" type="slidenum">
              <a:rPr lang="en-US" smtClean="0"/>
              <a:t>8</a:t>
            </a:fld>
            <a:endParaRPr lang="en-US"/>
          </a:p>
        </p:txBody>
      </p:sp>
    </p:spTree>
    <p:extLst>
      <p:ext uri="{BB962C8B-B14F-4D97-AF65-F5344CB8AC3E}">
        <p14:creationId xmlns:p14="http://schemas.microsoft.com/office/powerpoint/2010/main" val="251628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 unknown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it is similar to the first question, but yet completely different. In verse 13 Jesus had asked who do people say the Son of Man is, but here in verse 15 Jesus asked his disciples “who do you say that I am?” Jesus took a broad question and brought it down to the personal. “Who do YOU say that I am? He was not looking for what other had said, but Jesus was looking for an “I believe statement”.</a:t>
            </a:r>
          </a:p>
          <a:p>
            <a:endParaRPr lang="en-US" dirty="0"/>
          </a:p>
          <a:p>
            <a:r>
              <a:rPr lang="en-US" dirty="0"/>
              <a:t>Jesus is looking for a real and personal response form us. Jesus is not looking for what our parents believed about Him. Jesus is not looking for what our pastor believes about him and He is not looking for what we read about Him in the numerous books that are out there. Jesus wants to hear who we say that He is!</a:t>
            </a:r>
          </a:p>
        </p:txBody>
      </p:sp>
      <p:sp>
        <p:nvSpPr>
          <p:cNvPr id="4" name="Slide Number Placeholder 3"/>
          <p:cNvSpPr>
            <a:spLocks noGrp="1"/>
          </p:cNvSpPr>
          <p:nvPr>
            <p:ph type="sldNum" sz="quarter" idx="5"/>
          </p:nvPr>
        </p:nvSpPr>
        <p:spPr/>
        <p:txBody>
          <a:bodyPr/>
          <a:lstStyle/>
          <a:p>
            <a:fld id="{A75419AF-2DC2-4B94-81B6-66D07B80D552}" type="slidenum">
              <a:rPr lang="en-US" smtClean="0"/>
              <a:t>9</a:t>
            </a:fld>
            <a:endParaRPr lang="en-US"/>
          </a:p>
        </p:txBody>
      </p:sp>
    </p:spTree>
    <p:extLst>
      <p:ext uri="{BB962C8B-B14F-4D97-AF65-F5344CB8AC3E}">
        <p14:creationId xmlns:p14="http://schemas.microsoft.com/office/powerpoint/2010/main" val="326047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 unknown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it is similar to the first question, but yet completely different. In verse 13 Jesus had asked who do people say the Son of Man is, but here in verse 15 Jesus asked his disciples “who do you say that I am?” Jesus took a broad question and brought it down to the personal. “Who do YOU say that I am? He was not looking for what other had said, but Jesus was looking for an “I believe statement”.</a:t>
            </a:r>
          </a:p>
          <a:p>
            <a:endParaRPr lang="en-US" dirty="0"/>
          </a:p>
          <a:p>
            <a:r>
              <a:rPr lang="en-US" dirty="0"/>
              <a:t>Jesus is looking for a real and personal response form us. Jesus is not looking for what our parents believed about Him. Jesus is not looking for what our pastor believes about him and He is not looking for what we read about Him in the numerous books that are out there. Jesus wants to hear who we say that He is!</a:t>
            </a:r>
          </a:p>
        </p:txBody>
      </p:sp>
      <p:sp>
        <p:nvSpPr>
          <p:cNvPr id="4" name="Slide Number Placeholder 3"/>
          <p:cNvSpPr>
            <a:spLocks noGrp="1"/>
          </p:cNvSpPr>
          <p:nvPr>
            <p:ph type="sldNum" sz="quarter" idx="5"/>
          </p:nvPr>
        </p:nvSpPr>
        <p:spPr/>
        <p:txBody>
          <a:bodyPr/>
          <a:lstStyle/>
          <a:p>
            <a:fld id="{A75419AF-2DC2-4B94-81B6-66D07B80D552}" type="slidenum">
              <a:rPr lang="en-US" smtClean="0"/>
              <a:t>10</a:t>
            </a:fld>
            <a:endParaRPr lang="en-US"/>
          </a:p>
        </p:txBody>
      </p:sp>
    </p:spTree>
    <p:extLst>
      <p:ext uri="{BB962C8B-B14F-4D97-AF65-F5344CB8AC3E}">
        <p14:creationId xmlns:p14="http://schemas.microsoft.com/office/powerpoint/2010/main" val="119646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watching us…Are we living lives that tell others who our Jesus is?</a:t>
            </a:r>
          </a:p>
          <a:p>
            <a:endParaRPr lang="en-US" dirty="0"/>
          </a:p>
          <a:p>
            <a:r>
              <a:rPr lang="en-US" dirty="0"/>
              <a:t>Do people see Jesus in us when we are at a sporting event? How about at community events; or in our business dealing? Do people see Jesus when we are out for coffee or dinner; how about at the movies? I think you get the point. Who do you say that Jesus is to you with your actions?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it is similar to the first question, but yet completely different. In verse 13 Jesus had asked who do people say the Son of Man is, but here in verse 15 Jesus asked his disciples “who do you say that I am?” Jesus took a broad question and brought it down to the personal. “Who do YOU say that I am? He was not looking for what other had said, but Jesus was looking for an “I believe statement”.</a:t>
            </a:r>
          </a:p>
          <a:p>
            <a:endParaRPr lang="en-US" dirty="0"/>
          </a:p>
          <a:p>
            <a:r>
              <a:rPr lang="en-US" dirty="0"/>
              <a:t>Jesus is looking for a real and personal response form us. Jesus is not looking for what our parents believed about Him. Jesus is not looking for what our pastor believes about him and He is not looking for what we read about Him in the numerous books that are out there. Jesus wants to hear who we say that He is!</a:t>
            </a:r>
          </a:p>
        </p:txBody>
      </p:sp>
      <p:sp>
        <p:nvSpPr>
          <p:cNvPr id="4" name="Slide Number Placeholder 3"/>
          <p:cNvSpPr>
            <a:spLocks noGrp="1"/>
          </p:cNvSpPr>
          <p:nvPr>
            <p:ph type="sldNum" sz="quarter" idx="5"/>
          </p:nvPr>
        </p:nvSpPr>
        <p:spPr/>
        <p:txBody>
          <a:bodyPr/>
          <a:lstStyle/>
          <a:p>
            <a:fld id="{A75419AF-2DC2-4B94-81B6-66D07B80D552}" type="slidenum">
              <a:rPr lang="en-US" smtClean="0"/>
              <a:t>11</a:t>
            </a:fld>
            <a:endParaRPr lang="en-US"/>
          </a:p>
        </p:txBody>
      </p:sp>
    </p:spTree>
    <p:extLst>
      <p:ext uri="{BB962C8B-B14F-4D97-AF65-F5344CB8AC3E}">
        <p14:creationId xmlns:p14="http://schemas.microsoft.com/office/powerpoint/2010/main" val="68889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1122363"/>
            <a:ext cx="8572500" cy="2387600"/>
          </a:xfrm>
        </p:spPr>
        <p:txBody>
          <a:bodyPr anchor="b"/>
          <a:lstStyle>
            <a:lvl1pPr algn="ctr">
              <a:defRPr sz="5625"/>
            </a:lvl1pPr>
          </a:lstStyle>
          <a:p>
            <a:r>
              <a:rPr lang="en-US"/>
              <a:t>Click to edit Master title style</a:t>
            </a:r>
            <a:endParaRPr lang="en-US" dirty="0"/>
          </a:p>
        </p:txBody>
      </p:sp>
      <p:sp>
        <p:nvSpPr>
          <p:cNvPr id="3" name="Subtitle 2"/>
          <p:cNvSpPr>
            <a:spLocks noGrp="1"/>
          </p:cNvSpPr>
          <p:nvPr>
            <p:ph type="subTitle" idx="1"/>
          </p:nvPr>
        </p:nvSpPr>
        <p:spPr>
          <a:xfrm>
            <a:off x="1428750" y="3602038"/>
            <a:ext cx="8572500" cy="1655762"/>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Tuesday, February 8, 2022</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6836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F612A-4CB0-4F57-9A87-F049CECB184D}" type="datetime2">
              <a:rPr lang="en-US" smtClean="0"/>
              <a:t>Tuesday, February 8,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25039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4" y="365125"/>
            <a:ext cx="246459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85813" y="365125"/>
            <a:ext cx="725090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97F40-C8F7-4897-A6B8-241042F913A9}" type="datetime2">
              <a:rPr lang="en-US" smtClean="0"/>
              <a:t>Tuesday, February 8,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53906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Tuesday, February 8, 2022</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13424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859" y="1709739"/>
            <a:ext cx="9858375" cy="2852737"/>
          </a:xfrm>
        </p:spPr>
        <p:txBody>
          <a:bodyPr anchor="b"/>
          <a:lstStyle>
            <a:lvl1pPr>
              <a:defRPr sz="5625"/>
            </a:lvl1pPr>
          </a:lstStyle>
          <a:p>
            <a:r>
              <a:rPr lang="en-US"/>
              <a:t>Click to edit Master title style</a:t>
            </a:r>
            <a:endParaRPr lang="en-US" dirty="0"/>
          </a:p>
        </p:txBody>
      </p:sp>
      <p:sp>
        <p:nvSpPr>
          <p:cNvPr id="3" name="Text Placeholder 2"/>
          <p:cNvSpPr>
            <a:spLocks noGrp="1"/>
          </p:cNvSpPr>
          <p:nvPr>
            <p:ph type="body" idx="1"/>
          </p:nvPr>
        </p:nvSpPr>
        <p:spPr>
          <a:xfrm>
            <a:off x="779859" y="4589464"/>
            <a:ext cx="9858375" cy="1500187"/>
          </a:xfr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Tuesday, February 8,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20599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85813" y="1825625"/>
            <a:ext cx="48577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86438" y="1825625"/>
            <a:ext cx="48577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C75374-B296-498E-A935-80631EA9020D}" type="datetime2">
              <a:rPr lang="en-US" smtClean="0"/>
              <a:t>Tuesday, February 8,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7589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7301" y="365126"/>
            <a:ext cx="985837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87302" y="1681163"/>
            <a:ext cx="4835425" cy="82391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787302" y="2505075"/>
            <a:ext cx="483542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86437" y="1681163"/>
            <a:ext cx="4859239" cy="82391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786437" y="2505075"/>
            <a:ext cx="485923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8B728-214A-4ABC-8432-5B3A5A66A987}" type="datetime2">
              <a:rPr lang="en-US" smtClean="0"/>
              <a:t>Tuesday, February 8, 2022</a:t>
            </a:fld>
            <a:endParaRPr lang="en-US" dirty="0"/>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41521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Tuesday, February 8, 2022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06564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Tuesday, February 8, 2022</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38725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p:spPr>
        <p:txBody>
          <a:bodyPr anchor="b"/>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4859238" y="987426"/>
            <a:ext cx="5786438" cy="4873625"/>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302" y="2057400"/>
            <a:ext cx="3686472" cy="3811588"/>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p:cNvSpPr>
            <a:spLocks noGrp="1"/>
          </p:cNvSpPr>
          <p:nvPr>
            <p:ph type="dt" sz="half" idx="10"/>
          </p:nvPr>
        </p:nvSpPr>
        <p:spPr/>
        <p:txBody>
          <a:bodyPr/>
          <a:lstStyle/>
          <a:p>
            <a:fld id="{98771CEB-9838-4245-91B8-EFBAFE2D8B44}" type="datetime2">
              <a:rPr lang="en-US" smtClean="0"/>
              <a:t>Tuesday, February 8,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92698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p:spPr>
        <p:txBody>
          <a:bodyPr anchor="b"/>
          <a:lstStyle>
            <a:lvl1pPr>
              <a:defRPr sz="3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59238" y="987426"/>
            <a:ext cx="5786438" cy="4873625"/>
          </a:xfrm>
        </p:spPr>
        <p:txBody>
          <a:bodyPr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a:t>Click icon to add picture</a:t>
            </a:r>
            <a:endParaRPr lang="en-US" dirty="0"/>
          </a:p>
        </p:txBody>
      </p:sp>
      <p:sp>
        <p:nvSpPr>
          <p:cNvPr id="4" name="Text Placeholder 3"/>
          <p:cNvSpPr>
            <a:spLocks noGrp="1"/>
          </p:cNvSpPr>
          <p:nvPr>
            <p:ph type="body" sz="half" idx="2"/>
          </p:nvPr>
        </p:nvSpPr>
        <p:spPr>
          <a:xfrm>
            <a:off x="787302" y="2057400"/>
            <a:ext cx="3686472" cy="3811588"/>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p:cNvSpPr>
            <a:spLocks noGrp="1"/>
          </p:cNvSpPr>
          <p:nvPr>
            <p:ph type="dt" sz="half" idx="10"/>
          </p:nvPr>
        </p:nvSpPr>
        <p:spPr/>
        <p:txBody>
          <a:bodyPr/>
          <a:lstStyle/>
          <a:p>
            <a:fld id="{51D3F6BF-A585-41F8-88DF-7E5D069F892A}" type="datetime2">
              <a:rPr lang="en-US" smtClean="0"/>
              <a:t>Tuesday, February 8,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99130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5813" y="365126"/>
            <a:ext cx="985837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85813" y="1825625"/>
            <a:ext cx="985837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813" y="6356351"/>
            <a:ext cx="2571750" cy="365125"/>
          </a:xfrm>
          <a:prstGeom prst="rect">
            <a:avLst/>
          </a:prstGeom>
        </p:spPr>
        <p:txBody>
          <a:bodyPr vert="horz" lIns="91440" tIns="45720" rIns="91440" bIns="45720" rtlCol="0" anchor="ctr"/>
          <a:lstStyle>
            <a:lvl1pPr algn="l">
              <a:defRPr sz="1125">
                <a:solidFill>
                  <a:schemeClr val="tx1">
                    <a:tint val="75000"/>
                  </a:schemeClr>
                </a:solidFill>
              </a:defRPr>
            </a:lvl1pPr>
          </a:lstStyle>
          <a:p>
            <a:fld id="{8256C2ED-54A4-480D-B5C8-65C0D62359B9}" type="datetime2">
              <a:rPr lang="en-US" smtClean="0"/>
              <a:pPr/>
              <a:t>Tuesday, February 8, 2022</a:t>
            </a:fld>
            <a:endParaRPr lang="en-US" dirty="0"/>
          </a:p>
        </p:txBody>
      </p:sp>
      <p:sp>
        <p:nvSpPr>
          <p:cNvPr id="5" name="Footer Placeholder 4"/>
          <p:cNvSpPr>
            <a:spLocks noGrp="1"/>
          </p:cNvSpPr>
          <p:nvPr>
            <p:ph type="ftr" sz="quarter" idx="3"/>
          </p:nvPr>
        </p:nvSpPr>
        <p:spPr>
          <a:xfrm>
            <a:off x="3786188" y="6356351"/>
            <a:ext cx="3857625" cy="365125"/>
          </a:xfrm>
          <a:prstGeom prst="rect">
            <a:avLst/>
          </a:prstGeom>
        </p:spPr>
        <p:txBody>
          <a:bodyPr vert="horz" lIns="91440" tIns="45720" rIns="91440" bIns="45720" rtlCol="0" anchor="ctr"/>
          <a:lstStyle>
            <a:lvl1pPr algn="ctr">
              <a:defRPr sz="1125">
                <a:solidFill>
                  <a:schemeClr val="tx1">
                    <a:tint val="75000"/>
                  </a:schemeClr>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8072438" y="6356351"/>
            <a:ext cx="2571750" cy="365125"/>
          </a:xfrm>
          <a:prstGeom prst="rect">
            <a:avLst/>
          </a:prstGeom>
        </p:spPr>
        <p:txBody>
          <a:bodyPr vert="horz" lIns="91440" tIns="45720" rIns="91440" bIns="45720" rtlCol="0" anchor="ctr"/>
          <a:lstStyle>
            <a:lvl1pPr algn="r">
              <a:defRPr sz="1125">
                <a:solidFill>
                  <a:schemeClr val="tx1">
                    <a:tint val="75000"/>
                  </a:schemeClr>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87861241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ftr="0" dt="0"/>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593868" y="932688"/>
            <a:ext cx="3548885" cy="3273552"/>
          </a:xfrm>
        </p:spPr>
        <p:txBody>
          <a:bodyPr anchor="ctr">
            <a:normAutofit/>
          </a:bodyPr>
          <a:lstStyle/>
          <a:p>
            <a:pPr algn="l"/>
            <a:r>
              <a:rPr lang="en-US" sz="4800" dirty="0">
                <a:solidFill>
                  <a:srgbClr val="FFFFFF"/>
                </a:solidFill>
              </a:rPr>
              <a:t>Mt 16:13-15</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pic>
        <p:nvPicPr>
          <p:cNvPr id="5" name="Picture 4" descr="A picture containing icon&#10;&#10;Description automatically generated">
            <a:extLst>
              <a:ext uri="{FF2B5EF4-FFF2-40B4-BE49-F238E27FC236}">
                <a16:creationId xmlns:a16="http://schemas.microsoft.com/office/drawing/2014/main" id="{6FDC058F-7EAE-429E-8805-7A20E630211A}"/>
              </a:ext>
            </a:extLst>
          </p:cNvPr>
          <p:cNvPicPr>
            <a:picLocks noChangeAspect="1"/>
          </p:cNvPicPr>
          <p:nvPr/>
        </p:nvPicPr>
        <p:blipFill rotWithShape="1">
          <a:blip r:embed="rId2">
            <a:extLst>
              <a:ext uri="{28A0092B-C50C-407E-A947-70E740481C1C}">
                <a14:useLocalDpi xmlns:a14="http://schemas.microsoft.com/office/drawing/2010/main" val="0"/>
              </a:ext>
            </a:extLst>
          </a:blip>
          <a:srcRect l="5037" r="1" b="1"/>
          <a:stretch/>
        </p:blipFill>
        <p:spPr>
          <a:xfrm>
            <a:off x="437197" y="450221"/>
            <a:ext cx="6755170" cy="5957557"/>
          </a:xfrm>
          <a:prstGeom prst="rect">
            <a:avLst/>
          </a:prstGeom>
        </p:spPr>
      </p:pic>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61852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338300" y="446526"/>
            <a:ext cx="3654502" cy="4235636"/>
          </a:xfrm>
        </p:spPr>
        <p:txBody>
          <a:bodyPr anchor="ctr">
            <a:noAutofit/>
          </a:bodyPr>
          <a:lstStyle/>
          <a:p>
            <a:pPr algn="l"/>
            <a:endParaRPr lang="en-US" sz="2500" dirty="0">
              <a:solidFill>
                <a:schemeClr val="bg1"/>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descr="Logo&#10;&#10;Description automatically generated">
            <a:extLst>
              <a:ext uri="{FF2B5EF4-FFF2-40B4-BE49-F238E27FC236}">
                <a16:creationId xmlns:a16="http://schemas.microsoft.com/office/drawing/2014/main" id="{79EC0704-E7BF-4907-968C-9198EB957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442" y="450222"/>
            <a:ext cx="3710360" cy="4231940"/>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AD8DEEF4-40D0-4FC5-868E-505CCC4E6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 y="446526"/>
            <a:ext cx="6883291" cy="5961251"/>
          </a:xfrm>
          <a:prstGeom prst="rect">
            <a:avLst/>
          </a:prstGeom>
        </p:spPr>
      </p:pic>
    </p:spTree>
    <p:extLst>
      <p:ext uri="{BB962C8B-B14F-4D97-AF65-F5344CB8AC3E}">
        <p14:creationId xmlns:p14="http://schemas.microsoft.com/office/powerpoint/2010/main" val="299979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338300" y="446526"/>
            <a:ext cx="3654502" cy="4235636"/>
          </a:xfrm>
        </p:spPr>
        <p:txBody>
          <a:bodyPr anchor="ctr">
            <a:noAutofit/>
          </a:bodyPr>
          <a:lstStyle/>
          <a:p>
            <a:pPr algn="l"/>
            <a:endParaRPr lang="en-US" sz="2500" dirty="0">
              <a:solidFill>
                <a:schemeClr val="bg1"/>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descr="A picture containing text, sunset&#10;&#10;Description automatically generated">
            <a:extLst>
              <a:ext uri="{FF2B5EF4-FFF2-40B4-BE49-F238E27FC236}">
                <a16:creationId xmlns:a16="http://schemas.microsoft.com/office/drawing/2014/main" id="{F91A67AD-E400-4B56-A94A-5D71DB2F7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47" y="450222"/>
            <a:ext cx="6905120" cy="6063120"/>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270AB112-275E-441C-BF4B-D19D2400C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8300" y="442830"/>
            <a:ext cx="3658519" cy="4243028"/>
          </a:xfrm>
          <a:prstGeom prst="rect">
            <a:avLst/>
          </a:prstGeom>
        </p:spPr>
      </p:pic>
    </p:spTree>
    <p:extLst>
      <p:ext uri="{BB962C8B-B14F-4D97-AF65-F5344CB8AC3E}">
        <p14:creationId xmlns:p14="http://schemas.microsoft.com/office/powerpoint/2010/main" val="650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593868" y="932688"/>
            <a:ext cx="3548885" cy="3273552"/>
          </a:xfrm>
        </p:spPr>
        <p:txBody>
          <a:bodyPr anchor="ctr">
            <a:normAutofit/>
          </a:bodyPr>
          <a:lstStyle/>
          <a:p>
            <a:pPr algn="l"/>
            <a:r>
              <a:rPr lang="en-US" sz="4800" dirty="0">
                <a:solidFill>
                  <a:srgbClr val="FFFFFF"/>
                </a:solidFill>
              </a:rPr>
              <a:t>What are your answers?</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pic>
        <p:nvPicPr>
          <p:cNvPr id="5" name="Picture 4" descr="A picture containing icon&#10;&#10;Description automatically generated">
            <a:extLst>
              <a:ext uri="{FF2B5EF4-FFF2-40B4-BE49-F238E27FC236}">
                <a16:creationId xmlns:a16="http://schemas.microsoft.com/office/drawing/2014/main" id="{6FDC058F-7EAE-429E-8805-7A20E630211A}"/>
              </a:ext>
            </a:extLst>
          </p:cNvPr>
          <p:cNvPicPr>
            <a:picLocks noChangeAspect="1"/>
          </p:cNvPicPr>
          <p:nvPr/>
        </p:nvPicPr>
        <p:blipFill rotWithShape="1">
          <a:blip r:embed="rId2">
            <a:extLst>
              <a:ext uri="{28A0092B-C50C-407E-A947-70E740481C1C}">
                <a14:useLocalDpi xmlns:a14="http://schemas.microsoft.com/office/drawing/2010/main" val="0"/>
              </a:ext>
            </a:extLst>
          </a:blip>
          <a:srcRect l="5037" r="1" b="1"/>
          <a:stretch/>
        </p:blipFill>
        <p:spPr>
          <a:xfrm>
            <a:off x="437197" y="450221"/>
            <a:ext cx="6755170" cy="5957557"/>
          </a:xfrm>
          <a:prstGeom prst="rect">
            <a:avLst/>
          </a:prstGeom>
        </p:spPr>
      </p:pic>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54480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593868" y="721180"/>
            <a:ext cx="3548885" cy="3485060"/>
          </a:xfrm>
        </p:spPr>
        <p:txBody>
          <a:bodyPr anchor="ctr">
            <a:normAutofit fontScale="90000"/>
          </a:bodyPr>
          <a:lstStyle/>
          <a:p>
            <a:pPr algn="l"/>
            <a:r>
              <a:rPr lang="en-US" sz="4800" dirty="0">
                <a:solidFill>
                  <a:srgbClr val="FFFFFF"/>
                </a:solidFill>
                <a:highlight>
                  <a:srgbClr val="FF0000"/>
                </a:highlight>
              </a:rPr>
              <a:t>Mt 16:13</a:t>
            </a:r>
            <a:br>
              <a:rPr lang="en-US" sz="4800" dirty="0">
                <a:solidFill>
                  <a:srgbClr val="FFFFFF"/>
                </a:solidFill>
              </a:rPr>
            </a:br>
            <a:br>
              <a:rPr lang="en-US" sz="4800" dirty="0">
                <a:solidFill>
                  <a:srgbClr val="FFFFFF"/>
                </a:solidFill>
              </a:rPr>
            </a:br>
            <a:r>
              <a:rPr lang="en-US" sz="4800" dirty="0">
                <a:solidFill>
                  <a:srgbClr val="FFFFFF"/>
                </a:solidFill>
              </a:rPr>
              <a:t>A question concerning others’ belief of who He is</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descr="Graphical user interface&#10;&#10;Description automatically generated">
            <a:extLst>
              <a:ext uri="{FF2B5EF4-FFF2-40B4-BE49-F238E27FC236}">
                <a16:creationId xmlns:a16="http://schemas.microsoft.com/office/drawing/2014/main" id="{39988DFE-8289-454E-B35D-2483BF146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11" y="450222"/>
            <a:ext cx="6891456" cy="5957556"/>
          </a:xfrm>
          <a:prstGeom prst="rect">
            <a:avLst/>
          </a:prstGeom>
        </p:spPr>
      </p:pic>
    </p:spTree>
    <p:extLst>
      <p:ext uri="{BB962C8B-B14F-4D97-AF65-F5344CB8AC3E}">
        <p14:creationId xmlns:p14="http://schemas.microsoft.com/office/powerpoint/2010/main" val="125324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593868" y="721180"/>
            <a:ext cx="3548885" cy="3485060"/>
          </a:xfrm>
        </p:spPr>
        <p:txBody>
          <a:bodyPr anchor="ctr">
            <a:noAutofit/>
          </a:bodyPr>
          <a:lstStyle/>
          <a:p>
            <a:pPr algn="l"/>
            <a:br>
              <a:rPr lang="en-US" sz="3200" dirty="0">
                <a:solidFill>
                  <a:srgbClr val="FFFFFF"/>
                </a:solidFill>
                <a:highlight>
                  <a:srgbClr val="800000"/>
                </a:highlight>
              </a:rPr>
            </a:br>
            <a:r>
              <a:rPr lang="en-US" sz="4300" b="1" u="sng" dirty="0">
                <a:solidFill>
                  <a:srgbClr val="FFFFFF"/>
                </a:solidFill>
              </a:rPr>
              <a:t>Mt 16:14</a:t>
            </a:r>
            <a:br>
              <a:rPr lang="en-US" sz="3200" dirty="0">
                <a:solidFill>
                  <a:srgbClr val="FFFFFF"/>
                </a:solidFill>
              </a:rPr>
            </a:br>
            <a:br>
              <a:rPr lang="en-US" sz="3200" dirty="0">
                <a:solidFill>
                  <a:srgbClr val="FFFFFF"/>
                </a:solidFill>
              </a:rPr>
            </a:br>
            <a:r>
              <a:rPr lang="en-US" sz="3600" baseline="30000" dirty="0">
                <a:solidFill>
                  <a:schemeClr val="bg1"/>
                </a:solidFill>
              </a:rPr>
              <a:t> </a:t>
            </a:r>
            <a:r>
              <a:rPr lang="en-US" sz="3600" dirty="0">
                <a:solidFill>
                  <a:schemeClr val="bg1"/>
                </a:solidFill>
              </a:rPr>
              <a:t>So they said, “</a:t>
            </a:r>
            <a:r>
              <a:rPr lang="en-US" sz="3600" dirty="0">
                <a:solidFill>
                  <a:schemeClr val="bg1"/>
                </a:solidFill>
                <a:highlight>
                  <a:srgbClr val="FF0000"/>
                </a:highlight>
              </a:rPr>
              <a:t>Some </a:t>
            </a:r>
            <a:r>
              <a:rPr lang="en-US" sz="3600" i="1" dirty="0">
                <a:solidFill>
                  <a:schemeClr val="bg1"/>
                </a:solidFill>
                <a:highlight>
                  <a:srgbClr val="FF0000"/>
                </a:highlight>
              </a:rPr>
              <a:t>say</a:t>
            </a:r>
            <a:r>
              <a:rPr lang="en-US" sz="3600" dirty="0">
                <a:solidFill>
                  <a:schemeClr val="bg1"/>
                </a:solidFill>
                <a:highlight>
                  <a:srgbClr val="FF0000"/>
                </a:highlight>
              </a:rPr>
              <a:t> John the Baptist</a:t>
            </a:r>
            <a:r>
              <a:rPr lang="en-US" sz="3600" dirty="0">
                <a:solidFill>
                  <a:schemeClr val="bg1"/>
                </a:solidFill>
              </a:rPr>
              <a:t>, some Elijah, and others Jeremiah or one of the prophets.”</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descr="Graphical user interface&#10;&#10;Description automatically generated">
            <a:extLst>
              <a:ext uri="{FF2B5EF4-FFF2-40B4-BE49-F238E27FC236}">
                <a16:creationId xmlns:a16="http://schemas.microsoft.com/office/drawing/2014/main" id="{39988DFE-8289-454E-B35D-2483BF146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11" y="450222"/>
            <a:ext cx="6891456" cy="5957556"/>
          </a:xfrm>
          <a:prstGeom prst="rect">
            <a:avLst/>
          </a:prstGeom>
        </p:spPr>
      </p:pic>
    </p:spTree>
    <p:extLst>
      <p:ext uri="{BB962C8B-B14F-4D97-AF65-F5344CB8AC3E}">
        <p14:creationId xmlns:p14="http://schemas.microsoft.com/office/powerpoint/2010/main" val="75955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593868" y="721180"/>
            <a:ext cx="3548885" cy="3485060"/>
          </a:xfrm>
        </p:spPr>
        <p:txBody>
          <a:bodyPr anchor="ctr">
            <a:noAutofit/>
          </a:bodyPr>
          <a:lstStyle/>
          <a:p>
            <a:pPr algn="l"/>
            <a:br>
              <a:rPr lang="en-US" sz="3200" dirty="0">
                <a:solidFill>
                  <a:srgbClr val="FFFFFF"/>
                </a:solidFill>
                <a:highlight>
                  <a:srgbClr val="800000"/>
                </a:highlight>
              </a:rPr>
            </a:br>
            <a:r>
              <a:rPr lang="en-US" sz="4300" b="1" u="sng" dirty="0">
                <a:solidFill>
                  <a:srgbClr val="FFFFFF"/>
                </a:solidFill>
              </a:rPr>
              <a:t>Mt 16:14</a:t>
            </a:r>
            <a:br>
              <a:rPr lang="en-US" sz="3200" dirty="0">
                <a:solidFill>
                  <a:srgbClr val="FFFFFF"/>
                </a:solidFill>
              </a:rPr>
            </a:br>
            <a:br>
              <a:rPr lang="en-US" sz="3200" dirty="0">
                <a:solidFill>
                  <a:srgbClr val="FFFFFF"/>
                </a:solidFill>
              </a:rPr>
            </a:br>
            <a:r>
              <a:rPr lang="en-US" sz="3600" baseline="30000" dirty="0">
                <a:solidFill>
                  <a:schemeClr val="bg1"/>
                </a:solidFill>
              </a:rPr>
              <a:t> </a:t>
            </a:r>
            <a:r>
              <a:rPr lang="en-US" sz="3600" dirty="0">
                <a:solidFill>
                  <a:schemeClr val="bg1"/>
                </a:solidFill>
              </a:rPr>
              <a:t>So they said, “Some </a:t>
            </a:r>
            <a:r>
              <a:rPr lang="en-US" sz="3600" i="1" dirty="0">
                <a:solidFill>
                  <a:schemeClr val="bg1"/>
                </a:solidFill>
              </a:rPr>
              <a:t>say</a:t>
            </a:r>
            <a:r>
              <a:rPr lang="en-US" sz="3600" dirty="0">
                <a:solidFill>
                  <a:schemeClr val="bg1"/>
                </a:solidFill>
              </a:rPr>
              <a:t> John the Baptist, </a:t>
            </a:r>
            <a:r>
              <a:rPr lang="en-US" sz="3600" dirty="0">
                <a:solidFill>
                  <a:schemeClr val="bg1"/>
                </a:solidFill>
                <a:highlight>
                  <a:srgbClr val="FF0000"/>
                </a:highlight>
              </a:rPr>
              <a:t>some Elijah</a:t>
            </a:r>
            <a:r>
              <a:rPr lang="en-US" sz="3600" dirty="0">
                <a:solidFill>
                  <a:schemeClr val="bg1"/>
                </a:solidFill>
              </a:rPr>
              <a:t>, and others Jeremiah or one of the prophets.”</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descr="Graphical user interface&#10;&#10;Description automatically generated">
            <a:extLst>
              <a:ext uri="{FF2B5EF4-FFF2-40B4-BE49-F238E27FC236}">
                <a16:creationId xmlns:a16="http://schemas.microsoft.com/office/drawing/2014/main" id="{39988DFE-8289-454E-B35D-2483BF146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11" y="450222"/>
            <a:ext cx="6891456" cy="5957556"/>
          </a:xfrm>
          <a:prstGeom prst="rect">
            <a:avLst/>
          </a:prstGeom>
        </p:spPr>
      </p:pic>
    </p:spTree>
    <p:extLst>
      <p:ext uri="{BB962C8B-B14F-4D97-AF65-F5344CB8AC3E}">
        <p14:creationId xmlns:p14="http://schemas.microsoft.com/office/powerpoint/2010/main" val="40846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593868" y="721180"/>
            <a:ext cx="3548885" cy="3485060"/>
          </a:xfrm>
        </p:spPr>
        <p:txBody>
          <a:bodyPr anchor="ctr">
            <a:noAutofit/>
          </a:bodyPr>
          <a:lstStyle/>
          <a:p>
            <a:pPr algn="l"/>
            <a:br>
              <a:rPr lang="en-US" sz="3200" dirty="0">
                <a:solidFill>
                  <a:srgbClr val="FFFFFF"/>
                </a:solidFill>
                <a:highlight>
                  <a:srgbClr val="800000"/>
                </a:highlight>
              </a:rPr>
            </a:br>
            <a:r>
              <a:rPr lang="en-US" sz="4300" b="1" u="sng" dirty="0">
                <a:solidFill>
                  <a:srgbClr val="FFFFFF"/>
                </a:solidFill>
              </a:rPr>
              <a:t>Mt 16:14</a:t>
            </a:r>
            <a:br>
              <a:rPr lang="en-US" sz="3200" dirty="0">
                <a:solidFill>
                  <a:srgbClr val="FFFFFF"/>
                </a:solidFill>
              </a:rPr>
            </a:br>
            <a:br>
              <a:rPr lang="en-US" sz="3200" dirty="0">
                <a:solidFill>
                  <a:srgbClr val="FFFFFF"/>
                </a:solidFill>
              </a:rPr>
            </a:br>
            <a:r>
              <a:rPr lang="en-US" sz="3600" baseline="30000" dirty="0">
                <a:solidFill>
                  <a:schemeClr val="bg1"/>
                </a:solidFill>
              </a:rPr>
              <a:t> </a:t>
            </a:r>
            <a:r>
              <a:rPr lang="en-US" sz="3600" dirty="0">
                <a:solidFill>
                  <a:schemeClr val="bg1"/>
                </a:solidFill>
              </a:rPr>
              <a:t>So they said, “Some </a:t>
            </a:r>
            <a:r>
              <a:rPr lang="en-US" sz="3600" i="1" dirty="0">
                <a:solidFill>
                  <a:schemeClr val="bg1"/>
                </a:solidFill>
              </a:rPr>
              <a:t>say</a:t>
            </a:r>
            <a:r>
              <a:rPr lang="en-US" sz="3600" dirty="0">
                <a:solidFill>
                  <a:schemeClr val="bg1"/>
                </a:solidFill>
              </a:rPr>
              <a:t> John the Baptist, some Elijah, and </a:t>
            </a:r>
            <a:r>
              <a:rPr lang="en-US" sz="3600" dirty="0">
                <a:solidFill>
                  <a:schemeClr val="bg1"/>
                </a:solidFill>
                <a:highlight>
                  <a:srgbClr val="FF0000"/>
                </a:highlight>
              </a:rPr>
              <a:t>others Jeremiah or one of the prophets</a:t>
            </a:r>
            <a:r>
              <a:rPr lang="en-US" sz="3600" dirty="0">
                <a:solidFill>
                  <a:schemeClr val="bg1"/>
                </a:solidFill>
              </a:rPr>
              <a:t>.”</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descr="Graphical user interface&#10;&#10;Description automatically generated">
            <a:extLst>
              <a:ext uri="{FF2B5EF4-FFF2-40B4-BE49-F238E27FC236}">
                <a16:creationId xmlns:a16="http://schemas.microsoft.com/office/drawing/2014/main" id="{39988DFE-8289-454E-B35D-2483BF146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11" y="450222"/>
            <a:ext cx="6891456" cy="5957556"/>
          </a:xfrm>
          <a:prstGeom prst="rect">
            <a:avLst/>
          </a:prstGeom>
        </p:spPr>
      </p:pic>
    </p:spTree>
    <p:extLst>
      <p:ext uri="{BB962C8B-B14F-4D97-AF65-F5344CB8AC3E}">
        <p14:creationId xmlns:p14="http://schemas.microsoft.com/office/powerpoint/2010/main" val="80667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338300" y="336408"/>
            <a:ext cx="3654502" cy="4235636"/>
          </a:xfrm>
        </p:spPr>
        <p:txBody>
          <a:bodyPr anchor="ctr">
            <a:noAutofit/>
          </a:bodyPr>
          <a:lstStyle/>
          <a:p>
            <a:pPr algn="l"/>
            <a:r>
              <a:rPr lang="en-US" sz="3800" b="1" u="sng" dirty="0">
                <a:solidFill>
                  <a:srgbClr val="FFFFFF"/>
                </a:solidFill>
              </a:rPr>
              <a:t>Other possibilities</a:t>
            </a:r>
            <a:br>
              <a:rPr lang="en-US" sz="3200" dirty="0">
                <a:solidFill>
                  <a:srgbClr val="FFFFFF"/>
                </a:solidFill>
              </a:rPr>
            </a:br>
            <a:br>
              <a:rPr lang="en-US" sz="3200" dirty="0">
                <a:solidFill>
                  <a:srgbClr val="FFFFFF"/>
                </a:solidFill>
              </a:rPr>
            </a:br>
            <a:r>
              <a:rPr lang="en-US" sz="3200" dirty="0">
                <a:solidFill>
                  <a:srgbClr val="FFFFFF"/>
                </a:solidFill>
              </a:rPr>
              <a:t>A </a:t>
            </a:r>
            <a:r>
              <a:rPr lang="en-US" sz="3200" dirty="0">
                <a:solidFill>
                  <a:srgbClr val="FFFFFF"/>
                </a:solidFill>
                <a:highlight>
                  <a:srgbClr val="FF0000"/>
                </a:highlight>
              </a:rPr>
              <a:t>Rabbi/teacher      </a:t>
            </a:r>
            <a:r>
              <a:rPr lang="en-US" sz="3200" dirty="0">
                <a:solidFill>
                  <a:srgbClr val="FFFFFF"/>
                </a:solidFill>
              </a:rPr>
              <a:t>(Jn 3:1-2)</a:t>
            </a:r>
            <a:br>
              <a:rPr lang="en-US" sz="3200" dirty="0">
                <a:solidFill>
                  <a:srgbClr val="FFFFFF"/>
                </a:solidFill>
              </a:rPr>
            </a:br>
            <a:br>
              <a:rPr lang="en-US" sz="3200" dirty="0">
                <a:solidFill>
                  <a:srgbClr val="FFFFFF"/>
                </a:solidFill>
              </a:rPr>
            </a:br>
            <a:r>
              <a:rPr lang="en-US" sz="3200" dirty="0">
                <a:solidFill>
                  <a:srgbClr val="FFFFFF"/>
                </a:solidFill>
              </a:rPr>
              <a:t>An Innocent man (Mt 27:3-4)</a:t>
            </a:r>
            <a:br>
              <a:rPr lang="en-US" sz="3200" dirty="0">
                <a:solidFill>
                  <a:srgbClr val="FFFFFF"/>
                </a:solidFill>
              </a:rPr>
            </a:br>
            <a:endParaRPr lang="en-US" sz="3200" dirty="0">
              <a:solidFill>
                <a:schemeClr val="bg1"/>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descr="Graphical user interface&#10;&#10;Description automatically generated">
            <a:extLst>
              <a:ext uri="{FF2B5EF4-FFF2-40B4-BE49-F238E27FC236}">
                <a16:creationId xmlns:a16="http://schemas.microsoft.com/office/drawing/2014/main" id="{39988DFE-8289-454E-B35D-2483BF146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11" y="450222"/>
            <a:ext cx="6891456" cy="5957556"/>
          </a:xfrm>
          <a:prstGeom prst="rect">
            <a:avLst/>
          </a:prstGeom>
        </p:spPr>
      </p:pic>
    </p:spTree>
    <p:extLst>
      <p:ext uri="{BB962C8B-B14F-4D97-AF65-F5344CB8AC3E}">
        <p14:creationId xmlns:p14="http://schemas.microsoft.com/office/powerpoint/2010/main" val="159570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338300" y="336408"/>
            <a:ext cx="3654502" cy="4235636"/>
          </a:xfrm>
        </p:spPr>
        <p:txBody>
          <a:bodyPr anchor="ctr">
            <a:noAutofit/>
          </a:bodyPr>
          <a:lstStyle/>
          <a:p>
            <a:pPr algn="l"/>
            <a:r>
              <a:rPr lang="en-US" sz="3800" b="1" u="sng" dirty="0">
                <a:solidFill>
                  <a:srgbClr val="FFFFFF"/>
                </a:solidFill>
              </a:rPr>
              <a:t>Other possibilities</a:t>
            </a:r>
            <a:br>
              <a:rPr lang="en-US" sz="3200" dirty="0">
                <a:solidFill>
                  <a:srgbClr val="FFFFFF"/>
                </a:solidFill>
              </a:rPr>
            </a:br>
            <a:br>
              <a:rPr lang="en-US" sz="3200" dirty="0">
                <a:solidFill>
                  <a:srgbClr val="FFFFFF"/>
                </a:solidFill>
              </a:rPr>
            </a:br>
            <a:r>
              <a:rPr lang="en-US" sz="3200" dirty="0">
                <a:solidFill>
                  <a:srgbClr val="FFFFFF"/>
                </a:solidFill>
              </a:rPr>
              <a:t>A Rabbi/teacher      (Jn 3:1-2)</a:t>
            </a:r>
            <a:br>
              <a:rPr lang="en-US" sz="3200" dirty="0">
                <a:solidFill>
                  <a:srgbClr val="FFFFFF"/>
                </a:solidFill>
              </a:rPr>
            </a:br>
            <a:br>
              <a:rPr lang="en-US" sz="3200" dirty="0">
                <a:solidFill>
                  <a:srgbClr val="FFFFFF"/>
                </a:solidFill>
              </a:rPr>
            </a:br>
            <a:r>
              <a:rPr lang="en-US" sz="3200" dirty="0">
                <a:solidFill>
                  <a:srgbClr val="FFFFFF"/>
                </a:solidFill>
              </a:rPr>
              <a:t>An </a:t>
            </a:r>
            <a:r>
              <a:rPr lang="en-US" sz="3200" dirty="0">
                <a:solidFill>
                  <a:srgbClr val="FFFFFF"/>
                </a:solidFill>
                <a:highlight>
                  <a:srgbClr val="FF0000"/>
                </a:highlight>
              </a:rPr>
              <a:t>Innocent man </a:t>
            </a:r>
            <a:r>
              <a:rPr lang="en-US" sz="3200" dirty="0">
                <a:solidFill>
                  <a:srgbClr val="FFFFFF"/>
                </a:solidFill>
              </a:rPr>
              <a:t>(Mt 27:3-4)</a:t>
            </a:r>
            <a:br>
              <a:rPr lang="en-US" sz="3200" dirty="0">
                <a:solidFill>
                  <a:srgbClr val="FFFFFF"/>
                </a:solidFill>
              </a:rPr>
            </a:br>
            <a:endParaRPr lang="en-US" sz="3200" dirty="0">
              <a:solidFill>
                <a:schemeClr val="bg1"/>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descr="Graphical user interface&#10;&#10;Description automatically generated">
            <a:extLst>
              <a:ext uri="{FF2B5EF4-FFF2-40B4-BE49-F238E27FC236}">
                <a16:creationId xmlns:a16="http://schemas.microsoft.com/office/drawing/2014/main" id="{39988DFE-8289-454E-B35D-2483BF146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11" y="450222"/>
            <a:ext cx="6891456" cy="5957556"/>
          </a:xfrm>
          <a:prstGeom prst="rect">
            <a:avLst/>
          </a:prstGeom>
        </p:spPr>
      </p:pic>
    </p:spTree>
    <p:extLst>
      <p:ext uri="{BB962C8B-B14F-4D97-AF65-F5344CB8AC3E}">
        <p14:creationId xmlns:p14="http://schemas.microsoft.com/office/powerpoint/2010/main" val="3692607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338300" y="721180"/>
            <a:ext cx="3654502" cy="3485060"/>
          </a:xfrm>
        </p:spPr>
        <p:txBody>
          <a:bodyPr anchor="ctr">
            <a:noAutofit/>
          </a:bodyPr>
          <a:lstStyle/>
          <a:p>
            <a:pPr algn="l"/>
            <a:br>
              <a:rPr lang="en-US" sz="4300" b="1" u="sng" dirty="0">
                <a:solidFill>
                  <a:srgbClr val="FFFFFF"/>
                </a:solidFill>
              </a:rPr>
            </a:br>
            <a:br>
              <a:rPr lang="en-US" sz="4300" b="1" u="sng" dirty="0">
                <a:solidFill>
                  <a:srgbClr val="FFFFFF"/>
                </a:solidFill>
              </a:rPr>
            </a:br>
            <a:r>
              <a:rPr lang="en-US" sz="4300" b="1" u="sng" dirty="0">
                <a:solidFill>
                  <a:srgbClr val="FFFFFF"/>
                </a:solidFill>
                <a:highlight>
                  <a:srgbClr val="FF0000"/>
                </a:highlight>
              </a:rPr>
              <a:t>Mt 16:15</a:t>
            </a:r>
            <a:br>
              <a:rPr lang="en-US" sz="3200" dirty="0">
                <a:solidFill>
                  <a:srgbClr val="FFFFFF"/>
                </a:solidFill>
              </a:rPr>
            </a:br>
            <a:br>
              <a:rPr lang="en-US" sz="3200" dirty="0">
                <a:solidFill>
                  <a:srgbClr val="FFFFFF"/>
                </a:solidFill>
              </a:rPr>
            </a:br>
            <a:r>
              <a:rPr lang="en-US" sz="3600" dirty="0">
                <a:solidFill>
                  <a:srgbClr val="FFFFFF"/>
                </a:solidFill>
              </a:rPr>
              <a:t>A  personal question concerning their individual belief of who He is</a:t>
            </a:r>
            <a:br>
              <a:rPr lang="en-US" sz="3600" dirty="0"/>
            </a:br>
            <a:endParaRPr lang="en-US" sz="3600" dirty="0">
              <a:solidFill>
                <a:schemeClr val="bg1"/>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descr="A picture containing text, sunset&#10;&#10;Description automatically generated">
            <a:extLst>
              <a:ext uri="{FF2B5EF4-FFF2-40B4-BE49-F238E27FC236}">
                <a16:creationId xmlns:a16="http://schemas.microsoft.com/office/drawing/2014/main" id="{F91A67AD-E400-4B56-A94A-5D71DB2F7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47" y="450222"/>
            <a:ext cx="6905120" cy="6063120"/>
          </a:xfrm>
          <a:prstGeom prst="rect">
            <a:avLst/>
          </a:prstGeom>
        </p:spPr>
      </p:pic>
    </p:spTree>
    <p:extLst>
      <p:ext uri="{BB962C8B-B14F-4D97-AF65-F5344CB8AC3E}">
        <p14:creationId xmlns:p14="http://schemas.microsoft.com/office/powerpoint/2010/main" val="335282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1" y="450222"/>
            <a:ext cx="3658519"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2C3BE-51EA-4E26-A833-372B8482CC69}"/>
              </a:ext>
            </a:extLst>
          </p:cNvPr>
          <p:cNvSpPr>
            <a:spLocks noGrp="1"/>
          </p:cNvSpPr>
          <p:nvPr>
            <p:ph type="ctrTitle"/>
          </p:nvPr>
        </p:nvSpPr>
        <p:spPr>
          <a:xfrm>
            <a:off x="7338300" y="446526"/>
            <a:ext cx="3654502" cy="4235636"/>
          </a:xfrm>
        </p:spPr>
        <p:txBody>
          <a:bodyPr anchor="ctr">
            <a:noAutofit/>
          </a:bodyPr>
          <a:lstStyle/>
          <a:p>
            <a:pPr algn="l"/>
            <a:r>
              <a:rPr lang="en-US" sz="2500" dirty="0">
                <a:solidFill>
                  <a:schemeClr val="bg1"/>
                </a:solidFill>
              </a:rPr>
              <a:t>If we say that Jesus is “The Christ” then we must move aside from the throne of our own life and let Him rule.  If he was the greatest offering of love that could be given to humanity, then we must embrace that love and live each day in the knowledge of just how much God loves us.</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300" y="4843002"/>
            <a:ext cx="224194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B4D9234B-866D-4B05-A795-BCDF5FC7D49D}"/>
              </a:ext>
            </a:extLst>
          </p:cNvPr>
          <p:cNvSpPr>
            <a:spLocks noGrp="1"/>
          </p:cNvSpPr>
          <p:nvPr>
            <p:ph type="subTitle" idx="1"/>
          </p:nvPr>
        </p:nvSpPr>
        <p:spPr>
          <a:xfrm>
            <a:off x="7593869" y="5113960"/>
            <a:ext cx="1715705" cy="1022860"/>
          </a:xfrm>
        </p:spPr>
        <p:txBody>
          <a:bodyPr anchor="ctr">
            <a:normAutofit/>
          </a:bodyPr>
          <a:lstStyle/>
          <a:p>
            <a:pPr algn="l"/>
            <a:endParaRPr lang="en-US" sz="1500" b="1" dirty="0">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6181" y="4843002"/>
            <a:ext cx="1266621" cy="1568472"/>
          </a:xfrm>
          <a:prstGeom prst="rect">
            <a:avLst/>
          </a:prstGeom>
          <a:solidFill>
            <a:srgbClr val="B07E2D"/>
          </a:solidFill>
          <a:ln w="25400">
            <a:solidFill>
              <a:srgbClr val="B07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descr="A picture containing text, sunset&#10;&#10;Description automatically generated">
            <a:extLst>
              <a:ext uri="{FF2B5EF4-FFF2-40B4-BE49-F238E27FC236}">
                <a16:creationId xmlns:a16="http://schemas.microsoft.com/office/drawing/2014/main" id="{F91A67AD-E400-4B56-A94A-5D71DB2F7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47" y="450222"/>
            <a:ext cx="6905120" cy="6063120"/>
          </a:xfrm>
          <a:prstGeom prst="rect">
            <a:avLst/>
          </a:prstGeom>
        </p:spPr>
      </p:pic>
    </p:spTree>
    <p:extLst>
      <p:ext uri="{BB962C8B-B14F-4D97-AF65-F5344CB8AC3E}">
        <p14:creationId xmlns:p14="http://schemas.microsoft.com/office/powerpoint/2010/main" val="25295177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1532</TotalTime>
  <Words>1306</Words>
  <Application>Microsoft Office PowerPoint</Application>
  <PresentationFormat>Custom</PresentationFormat>
  <Paragraphs>62</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Mt 16:13-15</vt:lpstr>
      <vt:lpstr>Mt 16:13  A question concerning others’ belief of who He is</vt:lpstr>
      <vt:lpstr> Mt 16:14   So they said, “Some say John the Baptist, some Elijah, and others Jeremiah or one of the prophets.”</vt:lpstr>
      <vt:lpstr> Mt 16:14   So they said, “Some say John the Baptist, some Elijah, and others Jeremiah or one of the prophets.”</vt:lpstr>
      <vt:lpstr> Mt 16:14   So they said, “Some say John the Baptist, some Elijah, and others Jeremiah or one of the prophets.”</vt:lpstr>
      <vt:lpstr>Other possibilities  A Rabbi/teacher      (Jn 3:1-2)  An Innocent man (Mt 27:3-4) </vt:lpstr>
      <vt:lpstr>Other possibilities  A Rabbi/teacher      (Jn 3:1-2)  An Innocent man (Mt 27:3-4) </vt:lpstr>
      <vt:lpstr>  Mt 16:15  A  personal question concerning their individual belief of who He is </vt:lpstr>
      <vt:lpstr>If we say that Jesus is “The Christ” then we must move aside from the throne of our own life and let Him rule.  If he was the greatest offering of love that could be given to humanity, then we must embrace that love and live each day in the knowledge of just how much God loves us.</vt:lpstr>
      <vt:lpstr>PowerPoint Presentation</vt:lpstr>
      <vt:lpstr>PowerPoint Presentation</vt:lpstr>
      <vt:lpstr>What are your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 16:13-18</dc:title>
  <dc:creator>Rob Miller</dc:creator>
  <cp:lastModifiedBy>Rob Miller</cp:lastModifiedBy>
  <cp:revision>8</cp:revision>
  <dcterms:created xsi:type="dcterms:W3CDTF">2022-02-08T16:55:48Z</dcterms:created>
  <dcterms:modified xsi:type="dcterms:W3CDTF">2022-02-09T18:28:16Z</dcterms:modified>
</cp:coreProperties>
</file>