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1430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A1C7C-7942-4A8B-A80D-4322F088A8BD}" type="datetimeFigureOut">
              <a:rPr lang="en-US" smtClean="0"/>
              <a:t>2/15/2022</a:t>
            </a:fld>
            <a:endParaRPr lang="en-US"/>
          </a:p>
        </p:txBody>
      </p:sp>
      <p:sp>
        <p:nvSpPr>
          <p:cNvPr id="4" name="Slide Image Placeholder 3"/>
          <p:cNvSpPr>
            <a:spLocks noGrp="1" noRot="1" noChangeAspect="1"/>
          </p:cNvSpPr>
          <p:nvPr>
            <p:ph type="sldImg" idx="2"/>
          </p:nvPr>
        </p:nvSpPr>
        <p:spPr>
          <a:xfrm>
            <a:off x="857250" y="1143000"/>
            <a:ext cx="5143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5419AF-2DC2-4B94-81B6-66D07B80D552}" type="slidenum">
              <a:rPr lang="en-US" smtClean="0"/>
              <a:t>‹#›</a:t>
            </a:fld>
            <a:endParaRPr lang="en-US"/>
          </a:p>
        </p:txBody>
      </p:sp>
    </p:spTree>
    <p:extLst>
      <p:ext uri="{BB962C8B-B14F-4D97-AF65-F5344CB8AC3E}">
        <p14:creationId xmlns:p14="http://schemas.microsoft.com/office/powerpoint/2010/main" val="97124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heb+1%3A1-3&amp;version=NKJV;NET;ESV;KJV#fen-NKJV-29967c"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biblegateway.com/passage/?search=heb+1%3A1-3&amp;version=NKJV;NET;ESV;KJV#fen-NKJV-29967e" TargetMode="External"/><Relationship Id="rId4" Type="http://schemas.openxmlformats.org/officeDocument/2006/relationships/hyperlink" Target="https://www.biblegateway.com/passage/?search=heb+1%3A1-3&amp;version=NKJV;NET;ESV;KJV#fen-NKJV-29967d"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1+tim+6%3A14-15&amp;version=NKJV;NET;ESV;KJV#fen-NKJV-29804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2 </a:t>
            </a:r>
            <a:r>
              <a:rPr lang="en-US" dirty="0"/>
              <a:t>has in these last days spoken to us by </a:t>
            </a:r>
            <a:r>
              <a:rPr lang="en-US" i="1" dirty="0"/>
              <a:t>His</a:t>
            </a:r>
            <a:r>
              <a:rPr lang="en-US" dirty="0"/>
              <a:t> Son,…. Prophet</a:t>
            </a:r>
          </a:p>
          <a:p>
            <a:endParaRPr lang="en-US" dirty="0"/>
          </a:p>
          <a:p>
            <a:r>
              <a:rPr lang="en-US" dirty="0"/>
              <a:t>when He had </a:t>
            </a:r>
            <a:r>
              <a:rPr lang="en-US" baseline="30000" dirty="0"/>
              <a:t>[</a:t>
            </a:r>
            <a:r>
              <a:rPr lang="en-US" baseline="30000" dirty="0">
                <a:hlinkClick r:id="rId3" tooltip="See footnote c"/>
              </a:rPr>
              <a:t>c</a:t>
            </a:r>
            <a:r>
              <a:rPr lang="en-US" baseline="30000" dirty="0"/>
              <a:t>]</a:t>
            </a:r>
            <a:r>
              <a:rPr lang="en-US" dirty="0"/>
              <a:t>by Himself </a:t>
            </a:r>
            <a:r>
              <a:rPr lang="en-US" baseline="30000" dirty="0"/>
              <a:t>[</a:t>
            </a:r>
            <a:r>
              <a:rPr lang="en-US" baseline="30000" dirty="0">
                <a:hlinkClick r:id="rId4" tooltip="See footnote d"/>
              </a:rPr>
              <a:t>d</a:t>
            </a:r>
            <a:r>
              <a:rPr lang="en-US" baseline="30000" dirty="0"/>
              <a:t>]</a:t>
            </a:r>
            <a:r>
              <a:rPr lang="en-US" dirty="0"/>
              <a:t>purged </a:t>
            </a:r>
            <a:r>
              <a:rPr lang="en-US" baseline="30000" dirty="0"/>
              <a:t>[</a:t>
            </a:r>
            <a:r>
              <a:rPr lang="en-US" baseline="30000" dirty="0">
                <a:hlinkClick r:id="rId5" tooltip="See footnote e"/>
              </a:rPr>
              <a:t>e</a:t>
            </a:r>
            <a:r>
              <a:rPr lang="en-US" baseline="30000" dirty="0"/>
              <a:t>]</a:t>
            </a:r>
            <a:r>
              <a:rPr lang="en-US" dirty="0"/>
              <a:t>our sins,.. Priest</a:t>
            </a:r>
          </a:p>
          <a:p>
            <a:endParaRPr lang="en-US" dirty="0"/>
          </a:p>
          <a:p>
            <a:r>
              <a:rPr lang="en-US" dirty="0"/>
              <a:t>sat down at the right hand of the Majesty on high, … king</a:t>
            </a:r>
          </a:p>
          <a:p>
            <a:endParaRPr lang="en-US" dirty="0"/>
          </a:p>
          <a:p>
            <a:endParaRPr lang="en-US" dirty="0"/>
          </a:p>
        </p:txBody>
      </p:sp>
      <p:sp>
        <p:nvSpPr>
          <p:cNvPr id="4" name="Slide Number Placeholder 3"/>
          <p:cNvSpPr>
            <a:spLocks noGrp="1"/>
          </p:cNvSpPr>
          <p:nvPr>
            <p:ph type="sldNum" sz="quarter" idx="5"/>
          </p:nvPr>
        </p:nvSpPr>
        <p:spPr/>
        <p:txBody>
          <a:bodyPr/>
          <a:lstStyle/>
          <a:p>
            <a:fld id="{A75419AF-2DC2-4B94-81B6-66D07B80D552}" type="slidenum">
              <a:rPr lang="en-US" smtClean="0"/>
              <a:t>6</a:t>
            </a:fld>
            <a:endParaRPr lang="en-US"/>
          </a:p>
        </p:txBody>
      </p:sp>
    </p:spTree>
    <p:extLst>
      <p:ext uri="{BB962C8B-B14F-4D97-AF65-F5344CB8AC3E}">
        <p14:creationId xmlns:p14="http://schemas.microsoft.com/office/powerpoint/2010/main" val="264259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Mk 6:4 “</a:t>
            </a:r>
            <a:r>
              <a:rPr lang="en-US" baseline="30000" dirty="0"/>
              <a:t>4 </a:t>
            </a:r>
            <a:r>
              <a:rPr lang="en-US" dirty="0"/>
              <a:t>But Jesus said to them, “A prophet is not without honor except in his own country, among his own relatives, and in his own house.”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Heb 10:11-12 “</a:t>
            </a:r>
            <a:r>
              <a:rPr lang="en-US" baseline="30000" dirty="0"/>
              <a:t>11 </a:t>
            </a:r>
            <a:r>
              <a:rPr lang="en-US" dirty="0"/>
              <a:t>And every priest stands ministering daily and offering repeatedly the same sacrifices, which can never take away sins. </a:t>
            </a:r>
            <a:r>
              <a:rPr lang="en-US" baseline="30000" dirty="0"/>
              <a:t>12 </a:t>
            </a:r>
            <a:r>
              <a:rPr lang="en-US" dirty="0"/>
              <a:t>But this Man, after He had offered one sacrifice for sins forever, sat down at the right hand of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Tim 6:14-15 “</a:t>
            </a:r>
            <a:r>
              <a:rPr lang="en-US" baseline="30000" dirty="0"/>
              <a:t>14 </a:t>
            </a:r>
            <a:r>
              <a:rPr lang="en-US" dirty="0"/>
              <a:t>that you keep </a:t>
            </a:r>
            <a:r>
              <a:rPr lang="en-US" i="1" dirty="0"/>
              <a:t>this</a:t>
            </a:r>
            <a:r>
              <a:rPr lang="en-US" dirty="0"/>
              <a:t> commandment without spot, blameless until our Lord Jesus Christ’s appearing, </a:t>
            </a:r>
            <a:r>
              <a:rPr lang="en-US" baseline="30000" dirty="0"/>
              <a:t>15 </a:t>
            </a:r>
            <a:r>
              <a:rPr lang="en-US" dirty="0"/>
              <a:t>which He will manifest in His own time, </a:t>
            </a:r>
            <a:r>
              <a:rPr lang="en-US" i="1" dirty="0"/>
              <a:t>He who is</a:t>
            </a:r>
            <a:r>
              <a:rPr lang="en-US" dirty="0"/>
              <a:t> the blessed and only </a:t>
            </a:r>
            <a:r>
              <a:rPr lang="en-US" baseline="30000" dirty="0"/>
              <a:t>[</a:t>
            </a:r>
            <a:r>
              <a:rPr lang="en-US" baseline="30000" dirty="0">
                <a:hlinkClick r:id="rId3" tooltip="See footnote a"/>
              </a:rPr>
              <a:t>a</a:t>
            </a:r>
            <a:r>
              <a:rPr lang="en-US" baseline="30000" dirty="0"/>
              <a:t>]</a:t>
            </a:r>
            <a:r>
              <a:rPr lang="en-US" dirty="0"/>
              <a:t>Potentate, the King of kings and Lord of lords,”</a:t>
            </a:r>
          </a:p>
          <a:p>
            <a:endParaRPr lang="en-US" dirty="0"/>
          </a:p>
          <a:p>
            <a:endParaRPr lang="en-US" dirty="0"/>
          </a:p>
        </p:txBody>
      </p:sp>
      <p:sp>
        <p:nvSpPr>
          <p:cNvPr id="4" name="Slide Number Placeholder 3"/>
          <p:cNvSpPr>
            <a:spLocks noGrp="1"/>
          </p:cNvSpPr>
          <p:nvPr>
            <p:ph type="sldNum" sz="quarter" idx="5"/>
          </p:nvPr>
        </p:nvSpPr>
        <p:spPr/>
        <p:txBody>
          <a:bodyPr/>
          <a:lstStyle/>
          <a:p>
            <a:fld id="{A75419AF-2DC2-4B94-81B6-66D07B80D552}" type="slidenum">
              <a:rPr lang="en-US" smtClean="0"/>
              <a:t>7</a:t>
            </a:fld>
            <a:endParaRPr lang="en-US"/>
          </a:p>
        </p:txBody>
      </p:sp>
    </p:spTree>
    <p:extLst>
      <p:ext uri="{BB962C8B-B14F-4D97-AF65-F5344CB8AC3E}">
        <p14:creationId xmlns:p14="http://schemas.microsoft.com/office/powerpoint/2010/main" val="146567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122363"/>
            <a:ext cx="8572500" cy="2387600"/>
          </a:xfrm>
        </p:spPr>
        <p:txBody>
          <a:bodyPr anchor="b"/>
          <a:lstStyle>
            <a:lvl1pPr algn="ctr">
              <a:defRPr sz="5625"/>
            </a:lvl1pPr>
          </a:lstStyle>
          <a:p>
            <a:r>
              <a:rPr lang="en-US"/>
              <a:t>Click to edit Master title style</a:t>
            </a:r>
            <a:endParaRPr lang="en-US" dirty="0"/>
          </a:p>
        </p:txBody>
      </p:sp>
      <p:sp>
        <p:nvSpPr>
          <p:cNvPr id="3" name="Subtitle 2"/>
          <p:cNvSpPr>
            <a:spLocks noGrp="1"/>
          </p:cNvSpPr>
          <p:nvPr>
            <p:ph type="subTitle" idx="1"/>
          </p:nvPr>
        </p:nvSpPr>
        <p:spPr>
          <a:xfrm>
            <a:off x="1428750" y="3602038"/>
            <a:ext cx="8572500" cy="1655762"/>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56C2ED-54A4-480D-B5C8-65C0D62359B9}" type="datetime2">
              <a:rPr lang="en-US" smtClean="0"/>
              <a:pPr/>
              <a:t>Tuesday, February 15, 2022</a:t>
            </a:fld>
            <a:endParaRPr lang="en-US" dirty="0"/>
          </a:p>
        </p:txBody>
      </p:sp>
      <p:sp>
        <p:nvSpPr>
          <p:cNvPr id="5" name="Footer Placeholder 4"/>
          <p:cNvSpPr>
            <a:spLocks noGrp="1"/>
          </p:cNvSpPr>
          <p:nvPr>
            <p:ph type="ftr" sz="quarter" idx="11"/>
          </p:nvPr>
        </p:nvSpPr>
        <p:spPr/>
        <p:txBody>
          <a:bodyPr/>
          <a:lstStyle/>
          <a:p>
            <a:r>
              <a:rPr lang="en-US" spc="200"/>
              <a:t>Sample Footer Text</a:t>
            </a:r>
            <a:endParaRPr lang="en-US" spc="200" dirty="0"/>
          </a:p>
        </p:txBody>
      </p:sp>
      <p:sp>
        <p:nvSpPr>
          <p:cNvPr id="6" name="Slide Number Placeholder 5"/>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6836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F612A-4CB0-4F57-9A87-F049CECB184D}" type="datetime2">
              <a:rPr lang="en-US" smtClean="0"/>
              <a:t>Tuesday, February 15,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25039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365125"/>
            <a:ext cx="2464594"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85813" y="365125"/>
            <a:ext cx="725090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97F40-C8F7-4897-A6B8-241042F913A9}" type="datetime2">
              <a:rPr lang="en-US" smtClean="0"/>
              <a:t>Tuesday, February 15,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53906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6C2ED-54A4-480D-B5C8-65C0D62359B9}" type="datetime2">
              <a:rPr lang="en-US" smtClean="0"/>
              <a:pPr/>
              <a:t>Tuesday, February 15, 2022</a:t>
            </a:fld>
            <a:endParaRPr lang="en-US" dirty="0"/>
          </a:p>
        </p:txBody>
      </p:sp>
      <p:sp>
        <p:nvSpPr>
          <p:cNvPr id="5" name="Footer Placeholder 4"/>
          <p:cNvSpPr>
            <a:spLocks noGrp="1"/>
          </p:cNvSpPr>
          <p:nvPr>
            <p:ph type="ftr" sz="quarter" idx="11"/>
          </p:nvPr>
        </p:nvSpPr>
        <p:spPr/>
        <p:txBody>
          <a:bodyPr/>
          <a:lstStyle/>
          <a:p>
            <a:r>
              <a:rPr lang="en-US" spc="200"/>
              <a:t>Sample Footer Text</a:t>
            </a:r>
            <a:endParaRPr lang="en-US" spc="200" dirty="0"/>
          </a:p>
        </p:txBody>
      </p:sp>
      <p:sp>
        <p:nvSpPr>
          <p:cNvPr id="6" name="Slide Number Placeholder 5"/>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13424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859" y="1709739"/>
            <a:ext cx="9858375" cy="2852737"/>
          </a:xfrm>
        </p:spPr>
        <p:txBody>
          <a:bodyPr anchor="b"/>
          <a:lstStyle>
            <a:lvl1pPr>
              <a:defRPr sz="5625"/>
            </a:lvl1pPr>
          </a:lstStyle>
          <a:p>
            <a:r>
              <a:rPr lang="en-US"/>
              <a:t>Click to edit Master title style</a:t>
            </a:r>
            <a:endParaRPr lang="en-US" dirty="0"/>
          </a:p>
        </p:txBody>
      </p:sp>
      <p:sp>
        <p:nvSpPr>
          <p:cNvPr id="3" name="Text Placeholder 2"/>
          <p:cNvSpPr>
            <a:spLocks noGrp="1"/>
          </p:cNvSpPr>
          <p:nvPr>
            <p:ph type="body" idx="1"/>
          </p:nvPr>
        </p:nvSpPr>
        <p:spPr>
          <a:xfrm>
            <a:off x="779859" y="4589464"/>
            <a:ext cx="9858375" cy="1500187"/>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DCA73-0A86-4195-A787-75037827079D}" type="datetime2">
              <a:rPr lang="en-US" smtClean="0"/>
              <a:t>Tuesday, February 15,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0599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85813" y="1825625"/>
            <a:ext cx="48577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86438" y="1825625"/>
            <a:ext cx="48577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C75374-B296-498E-A935-80631EA9020D}" type="datetime2">
              <a:rPr lang="en-US" smtClean="0"/>
              <a:t>Tuesday, February 15,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589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87301" y="365126"/>
            <a:ext cx="985837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87302" y="1681163"/>
            <a:ext cx="4835425" cy="823912"/>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p:cNvSpPr>
            <a:spLocks noGrp="1"/>
          </p:cNvSpPr>
          <p:nvPr>
            <p:ph sz="half" idx="2"/>
          </p:nvPr>
        </p:nvSpPr>
        <p:spPr>
          <a:xfrm>
            <a:off x="787302" y="2505075"/>
            <a:ext cx="483542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86437" y="1681163"/>
            <a:ext cx="4859239" cy="823912"/>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5786437" y="2505075"/>
            <a:ext cx="485923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98B728-214A-4ABC-8432-5B3A5A66A987}" type="datetime2">
              <a:rPr lang="en-US" smtClean="0"/>
              <a:t>Tuesday, February 15, 2022</a:t>
            </a:fld>
            <a:endParaRPr lang="en-US" dirty="0"/>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41521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F02D0-6806-43AF-9888-2359BF40C204}" type="datetime2">
              <a:rPr lang="en-US" smtClean="0"/>
              <a:t>Tuesday, February 15, 2022</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0656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14D2D-B1AF-4197-82D6-FC1F8BD05681}" type="datetime2">
              <a:rPr lang="en-US" smtClean="0"/>
              <a:t>Tuesday, February 15, 2022</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38725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457200"/>
            <a:ext cx="3686472" cy="1600200"/>
          </a:xfrm>
        </p:spPr>
        <p:txBody>
          <a:bodyPr anchor="b"/>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4859238" y="987426"/>
            <a:ext cx="5786438" cy="4873625"/>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302" y="2057400"/>
            <a:ext cx="3686472" cy="3811588"/>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p:cNvSpPr>
            <a:spLocks noGrp="1"/>
          </p:cNvSpPr>
          <p:nvPr>
            <p:ph type="dt" sz="half" idx="10"/>
          </p:nvPr>
        </p:nvSpPr>
        <p:spPr/>
        <p:txBody>
          <a:bodyPr/>
          <a:lstStyle/>
          <a:p>
            <a:fld id="{98771CEB-9838-4245-91B8-EFBAFE2D8B44}" type="datetime2">
              <a:rPr lang="en-US" smtClean="0"/>
              <a:t>Tuesday, February 15,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92698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457200"/>
            <a:ext cx="3686472" cy="1600200"/>
          </a:xfrm>
        </p:spPr>
        <p:txBody>
          <a:bodyPr anchor="b"/>
          <a:lstStyle>
            <a:lvl1pPr>
              <a:defRPr sz="3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59238" y="987426"/>
            <a:ext cx="5786438" cy="4873625"/>
          </a:xfrm>
        </p:spPr>
        <p:txBody>
          <a:bodyPr anchor="t"/>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en-US"/>
              <a:t>Click icon to add picture</a:t>
            </a:r>
            <a:endParaRPr lang="en-US" dirty="0"/>
          </a:p>
        </p:txBody>
      </p:sp>
      <p:sp>
        <p:nvSpPr>
          <p:cNvPr id="4" name="Text Placeholder 3"/>
          <p:cNvSpPr>
            <a:spLocks noGrp="1"/>
          </p:cNvSpPr>
          <p:nvPr>
            <p:ph type="body" sz="half" idx="2"/>
          </p:nvPr>
        </p:nvSpPr>
        <p:spPr>
          <a:xfrm>
            <a:off x="787302" y="2057400"/>
            <a:ext cx="3686472" cy="3811588"/>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p:cNvSpPr>
            <a:spLocks noGrp="1"/>
          </p:cNvSpPr>
          <p:nvPr>
            <p:ph type="dt" sz="half" idx="10"/>
          </p:nvPr>
        </p:nvSpPr>
        <p:spPr/>
        <p:txBody>
          <a:bodyPr/>
          <a:lstStyle/>
          <a:p>
            <a:fld id="{51D3F6BF-A585-41F8-88DF-7E5D069F892A}" type="datetime2">
              <a:rPr lang="en-US" smtClean="0"/>
              <a:t>Tuesday, February 15,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99130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365126"/>
            <a:ext cx="985837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85813" y="1825625"/>
            <a:ext cx="985837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813" y="6356351"/>
            <a:ext cx="2571750" cy="365125"/>
          </a:xfrm>
          <a:prstGeom prst="rect">
            <a:avLst/>
          </a:prstGeom>
        </p:spPr>
        <p:txBody>
          <a:bodyPr vert="horz" lIns="91440" tIns="45720" rIns="91440" bIns="45720" rtlCol="0" anchor="ctr"/>
          <a:lstStyle>
            <a:lvl1pPr algn="l">
              <a:defRPr sz="1125">
                <a:solidFill>
                  <a:schemeClr val="tx1">
                    <a:tint val="75000"/>
                  </a:schemeClr>
                </a:solidFill>
              </a:defRPr>
            </a:lvl1pPr>
          </a:lstStyle>
          <a:p>
            <a:fld id="{8256C2ED-54A4-480D-B5C8-65C0D62359B9}" type="datetime2">
              <a:rPr lang="en-US" smtClean="0"/>
              <a:pPr/>
              <a:t>Tuesday, February 15, 2022</a:t>
            </a:fld>
            <a:endParaRPr lang="en-US" dirty="0"/>
          </a:p>
        </p:txBody>
      </p:sp>
      <p:sp>
        <p:nvSpPr>
          <p:cNvPr id="5" name="Footer Placeholder 4"/>
          <p:cNvSpPr>
            <a:spLocks noGrp="1"/>
          </p:cNvSpPr>
          <p:nvPr>
            <p:ph type="ftr" sz="quarter" idx="3"/>
          </p:nvPr>
        </p:nvSpPr>
        <p:spPr>
          <a:xfrm>
            <a:off x="3786188" y="6356351"/>
            <a:ext cx="3857625" cy="365125"/>
          </a:xfrm>
          <a:prstGeom prst="rect">
            <a:avLst/>
          </a:prstGeom>
        </p:spPr>
        <p:txBody>
          <a:bodyPr vert="horz" lIns="91440" tIns="45720" rIns="91440" bIns="45720" rtlCol="0" anchor="ctr"/>
          <a:lstStyle>
            <a:lvl1pPr algn="ctr">
              <a:defRPr sz="1125">
                <a:solidFill>
                  <a:schemeClr val="tx1">
                    <a:tint val="75000"/>
                  </a:schemeClr>
                </a:solidFill>
              </a:defRPr>
            </a:lvl1pPr>
          </a:lstStyle>
          <a:p>
            <a:r>
              <a:rPr lang="en-US" spc="200"/>
              <a:t>Sample Footer Text</a:t>
            </a:r>
            <a:endParaRPr lang="en-US" spc="200" dirty="0"/>
          </a:p>
        </p:txBody>
      </p:sp>
      <p:sp>
        <p:nvSpPr>
          <p:cNvPr id="6" name="Slide Number Placeholder 5"/>
          <p:cNvSpPr>
            <a:spLocks noGrp="1"/>
          </p:cNvSpPr>
          <p:nvPr>
            <p:ph type="sldNum" sz="quarter" idx="4"/>
          </p:nvPr>
        </p:nvSpPr>
        <p:spPr>
          <a:xfrm>
            <a:off x="8072438" y="6356351"/>
            <a:ext cx="2571750" cy="365125"/>
          </a:xfrm>
          <a:prstGeom prst="rect">
            <a:avLst/>
          </a:prstGeom>
        </p:spPr>
        <p:txBody>
          <a:bodyPr vert="horz" lIns="91440" tIns="45720" rIns="91440" bIns="45720" rtlCol="0" anchor="ctr"/>
          <a:lstStyle>
            <a:lvl1pPr algn="r">
              <a:defRPr sz="1125">
                <a:solidFill>
                  <a:schemeClr val="tx1">
                    <a:tint val="75000"/>
                  </a:schemeClr>
                </a:solidFill>
              </a:defRPr>
            </a:lvl1p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87861241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dt="0"/>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2C58AEC4-CDD1-4A5F-9319-B23F72191A85}"/>
              </a:ext>
            </a:extLst>
          </p:cNvPr>
          <p:cNvPicPr>
            <a:picLocks noChangeAspect="1"/>
          </p:cNvPicPr>
          <p:nvPr/>
        </p:nvPicPr>
        <p:blipFill rotWithShape="1">
          <a:blip r:embed="rId2">
            <a:extLst>
              <a:ext uri="{28A0092B-C50C-407E-A947-70E740481C1C}">
                <a14:useLocalDpi xmlns:a14="http://schemas.microsoft.com/office/drawing/2010/main" val="0"/>
              </a:ext>
            </a:extLst>
          </a:blip>
          <a:srcRect l="1858" r="4392"/>
          <a:stretch/>
        </p:blipFill>
        <p:spPr>
          <a:xfrm>
            <a:off x="20" y="10"/>
            <a:ext cx="11429980" cy="6857990"/>
          </a:xfrm>
          <a:prstGeom prst="rect">
            <a:avLst/>
          </a:prstGeom>
        </p:spPr>
      </p:pic>
      <p:sp>
        <p:nvSpPr>
          <p:cNvPr id="1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020582" y="2277613"/>
            <a:ext cx="4409418"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7F52C3BE-51EA-4E26-A833-372B8482CC69}"/>
              </a:ext>
            </a:extLst>
          </p:cNvPr>
          <p:cNvSpPr>
            <a:spLocks noGrp="1"/>
          </p:cNvSpPr>
          <p:nvPr>
            <p:ph type="ctrTitle"/>
          </p:nvPr>
        </p:nvSpPr>
        <p:spPr>
          <a:xfrm>
            <a:off x="7520644" y="3231931"/>
            <a:ext cx="3611289" cy="1834056"/>
          </a:xfrm>
        </p:spPr>
        <p:txBody>
          <a:bodyPr>
            <a:normAutofit/>
          </a:bodyPr>
          <a:lstStyle/>
          <a:p>
            <a:r>
              <a:rPr lang="en-US" sz="3800" b="1" dirty="0"/>
              <a:t>Mt 16:16</a:t>
            </a:r>
          </a:p>
        </p:txBody>
      </p:sp>
      <p:sp>
        <p:nvSpPr>
          <p:cNvPr id="3" name="Subtitle 2">
            <a:extLst>
              <a:ext uri="{FF2B5EF4-FFF2-40B4-BE49-F238E27FC236}">
                <a16:creationId xmlns:a16="http://schemas.microsoft.com/office/drawing/2014/main" id="{B4D9234B-866D-4B05-A795-BCDF5FC7D49D}"/>
              </a:ext>
            </a:extLst>
          </p:cNvPr>
          <p:cNvSpPr>
            <a:spLocks noGrp="1"/>
          </p:cNvSpPr>
          <p:nvPr>
            <p:ph type="subTitle" idx="1"/>
          </p:nvPr>
        </p:nvSpPr>
        <p:spPr>
          <a:xfrm>
            <a:off x="7296478" y="5242675"/>
            <a:ext cx="4059620" cy="683284"/>
          </a:xfrm>
        </p:spPr>
        <p:txBody>
          <a:bodyPr>
            <a:normAutofit/>
          </a:bodyPr>
          <a:lstStyle/>
          <a:p>
            <a:endParaRPr lang="en-US" sz="1900" b="1"/>
          </a:p>
        </p:txBody>
      </p:sp>
      <p:cxnSp>
        <p:nvCxnSpPr>
          <p:cNvPr id="21" name="Straight Connector 2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7810" y="5123793"/>
            <a:ext cx="876956"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52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428" y="0"/>
            <a:ext cx="11427143"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Text&#10;&#10;Description automatically generated">
            <a:extLst>
              <a:ext uri="{FF2B5EF4-FFF2-40B4-BE49-F238E27FC236}">
                <a16:creationId xmlns:a16="http://schemas.microsoft.com/office/drawing/2014/main" id="{CC69ECDF-D7B7-49BD-849A-D883D853DDF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731" b="35280"/>
          <a:stretch/>
        </p:blipFill>
        <p:spPr>
          <a:xfrm>
            <a:off x="20" y="1282"/>
            <a:ext cx="11429980" cy="6856718"/>
          </a:xfrm>
          <a:prstGeom prst="rect">
            <a:avLst/>
          </a:prstGeom>
        </p:spPr>
      </p:pic>
    </p:spTree>
    <p:extLst>
      <p:ext uri="{BB962C8B-B14F-4D97-AF65-F5344CB8AC3E}">
        <p14:creationId xmlns:p14="http://schemas.microsoft.com/office/powerpoint/2010/main" val="141944879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 y="-5705"/>
            <a:ext cx="11429991"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B4A73E-343E-4D78-A023-A4C7D51726D5}"/>
              </a:ext>
            </a:extLst>
          </p:cNvPr>
          <p:cNvSpPr>
            <a:spLocks noGrp="1"/>
          </p:cNvSpPr>
          <p:nvPr>
            <p:ph type="title"/>
          </p:nvPr>
        </p:nvSpPr>
        <p:spPr>
          <a:xfrm>
            <a:off x="1084547" y="637762"/>
            <a:ext cx="9270465" cy="900131"/>
          </a:xfrm>
        </p:spPr>
        <p:txBody>
          <a:bodyPr anchor="t">
            <a:noAutofit/>
          </a:bodyPr>
          <a:lstStyle/>
          <a:p>
            <a:r>
              <a:rPr lang="en-US" sz="3200" dirty="0">
                <a:solidFill>
                  <a:schemeClr val="bg1"/>
                </a:solidFill>
              </a:rPr>
              <a:t>It was Common for Peter to answer on behalf of the other apostles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1429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4547" y="2010758"/>
            <a:ext cx="42861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99B7EE-0D04-4DDD-ADDD-0D692AD5B1AA}"/>
              </a:ext>
            </a:extLst>
          </p:cNvPr>
          <p:cNvSpPr>
            <a:spLocks noGrp="1"/>
          </p:cNvSpPr>
          <p:nvPr>
            <p:ph idx="1"/>
          </p:nvPr>
        </p:nvSpPr>
        <p:spPr>
          <a:xfrm>
            <a:off x="1083326" y="2217343"/>
            <a:ext cx="9263337" cy="4165873"/>
          </a:xfrm>
        </p:spPr>
        <p:txBody>
          <a:bodyPr>
            <a:normAutofit/>
          </a:bodyPr>
          <a:lstStyle/>
          <a:p>
            <a:r>
              <a:rPr lang="en-US" sz="2000" dirty="0">
                <a:latin typeface="Arial" panose="020B0604020202020204" pitchFamily="34" charset="0"/>
                <a:cs typeface="Arial" panose="020B0604020202020204" pitchFamily="34" charset="0"/>
              </a:rPr>
              <a:t>Mt 19:27 “</a:t>
            </a:r>
            <a:r>
              <a:rPr lang="en-US" sz="2000" baseline="30000" dirty="0">
                <a:latin typeface="Arial" panose="020B0604020202020204" pitchFamily="34" charset="0"/>
                <a:cs typeface="Arial" panose="020B0604020202020204" pitchFamily="34" charset="0"/>
              </a:rPr>
              <a:t>27 </a:t>
            </a:r>
            <a:r>
              <a:rPr lang="en-US" sz="2000" dirty="0">
                <a:latin typeface="Arial" panose="020B0604020202020204" pitchFamily="34" charset="0"/>
                <a:cs typeface="Arial" panose="020B0604020202020204" pitchFamily="34" charset="0"/>
              </a:rPr>
              <a:t>Then </a:t>
            </a:r>
            <a:r>
              <a:rPr lang="en-US" sz="2000" dirty="0">
                <a:highlight>
                  <a:srgbClr val="FFFF00"/>
                </a:highlight>
                <a:latin typeface="Arial" panose="020B0604020202020204" pitchFamily="34" charset="0"/>
                <a:cs typeface="Arial" panose="020B0604020202020204" pitchFamily="34" charset="0"/>
              </a:rPr>
              <a:t>Peter answered </a:t>
            </a:r>
            <a:r>
              <a:rPr lang="en-US" sz="2000" dirty="0">
                <a:latin typeface="Arial" panose="020B0604020202020204" pitchFamily="34" charset="0"/>
                <a:cs typeface="Arial" panose="020B0604020202020204" pitchFamily="34" charset="0"/>
              </a:rPr>
              <a:t>and said to Him, “See, </a:t>
            </a:r>
            <a:r>
              <a:rPr lang="en-US" sz="2000" dirty="0">
                <a:highlight>
                  <a:srgbClr val="FFFF00"/>
                </a:highlight>
                <a:latin typeface="Arial" panose="020B0604020202020204" pitchFamily="34" charset="0"/>
                <a:cs typeface="Arial" panose="020B0604020202020204" pitchFamily="34" charset="0"/>
              </a:rPr>
              <a:t>we</a:t>
            </a:r>
            <a:r>
              <a:rPr lang="en-US" sz="2000" dirty="0">
                <a:latin typeface="Arial" panose="020B0604020202020204" pitchFamily="34" charset="0"/>
                <a:cs typeface="Arial" panose="020B0604020202020204" pitchFamily="34" charset="0"/>
              </a:rPr>
              <a:t> have left all and followed You. Therefore what shall </a:t>
            </a:r>
            <a:r>
              <a:rPr lang="en-US" sz="2000" dirty="0">
                <a:highlight>
                  <a:srgbClr val="FFFF00"/>
                </a:highlight>
                <a:latin typeface="Arial" panose="020B0604020202020204" pitchFamily="34" charset="0"/>
                <a:cs typeface="Arial" panose="020B0604020202020204" pitchFamily="34" charset="0"/>
              </a:rPr>
              <a:t>we</a:t>
            </a:r>
            <a:r>
              <a:rPr lang="en-US" sz="2000" dirty="0">
                <a:latin typeface="Arial" panose="020B0604020202020204" pitchFamily="34" charset="0"/>
                <a:cs typeface="Arial" panose="020B0604020202020204" pitchFamily="34" charset="0"/>
              </a:rPr>
              <a:t> have?”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Acts 2:14 “</a:t>
            </a:r>
            <a:r>
              <a:rPr lang="en-US" sz="2000" baseline="30000" dirty="0">
                <a:latin typeface="Arial" panose="020B0604020202020204" pitchFamily="34" charset="0"/>
                <a:cs typeface="Arial" panose="020B0604020202020204" pitchFamily="34" charset="0"/>
              </a:rPr>
              <a:t>14 </a:t>
            </a:r>
            <a:r>
              <a:rPr lang="en-US" sz="2000" dirty="0">
                <a:latin typeface="Arial" panose="020B0604020202020204" pitchFamily="34" charset="0"/>
                <a:cs typeface="Arial" panose="020B0604020202020204" pitchFamily="34" charset="0"/>
              </a:rPr>
              <a:t>But </a:t>
            </a:r>
            <a:r>
              <a:rPr lang="en-US" sz="2000" dirty="0">
                <a:highlight>
                  <a:srgbClr val="FFFF00"/>
                </a:highlight>
                <a:latin typeface="Arial" panose="020B0604020202020204" pitchFamily="34" charset="0"/>
                <a:cs typeface="Arial" panose="020B0604020202020204" pitchFamily="34" charset="0"/>
              </a:rPr>
              <a:t>Peter, standing up with the eleven, raised his voice </a:t>
            </a:r>
            <a:r>
              <a:rPr lang="en-US" sz="2000" dirty="0">
                <a:latin typeface="Arial" panose="020B0604020202020204" pitchFamily="34" charset="0"/>
                <a:cs typeface="Arial" panose="020B0604020202020204" pitchFamily="34" charset="0"/>
              </a:rPr>
              <a:t>and said to them, “Men of Judea and all who dwell in Jerusalem, let this be known to you, and heed my words.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Acts 2:37-38 “</a:t>
            </a:r>
            <a:r>
              <a:rPr lang="en-US" sz="2000" baseline="30000" dirty="0">
                <a:latin typeface="Arial" panose="020B0604020202020204" pitchFamily="34" charset="0"/>
                <a:cs typeface="Arial" panose="020B0604020202020204" pitchFamily="34" charset="0"/>
              </a:rPr>
              <a:t>37 </a:t>
            </a:r>
            <a:r>
              <a:rPr lang="en-US" sz="2000" dirty="0">
                <a:latin typeface="Arial" panose="020B0604020202020204" pitchFamily="34" charset="0"/>
                <a:cs typeface="Arial" panose="020B0604020202020204" pitchFamily="34" charset="0"/>
              </a:rPr>
              <a:t>Now when they heard </a:t>
            </a:r>
            <a:r>
              <a:rPr lang="en-US" sz="2000" i="1" dirty="0">
                <a:latin typeface="Arial" panose="020B0604020202020204" pitchFamily="34" charset="0"/>
                <a:cs typeface="Arial" panose="020B0604020202020204" pitchFamily="34" charset="0"/>
              </a:rPr>
              <a:t>this,</a:t>
            </a:r>
            <a:r>
              <a:rPr lang="en-US" sz="2000" dirty="0">
                <a:latin typeface="Arial" panose="020B0604020202020204" pitchFamily="34" charset="0"/>
                <a:cs typeface="Arial" panose="020B0604020202020204" pitchFamily="34" charset="0"/>
              </a:rPr>
              <a:t> they were cut to the heart, and </a:t>
            </a:r>
            <a:r>
              <a:rPr lang="en-US" sz="2000" dirty="0">
                <a:highlight>
                  <a:srgbClr val="FFFF00"/>
                </a:highlight>
                <a:latin typeface="Arial" panose="020B0604020202020204" pitchFamily="34" charset="0"/>
                <a:cs typeface="Arial" panose="020B0604020202020204" pitchFamily="34" charset="0"/>
              </a:rPr>
              <a:t>said to Peter and the rest of the apostles</a:t>
            </a:r>
            <a:r>
              <a:rPr lang="en-US" sz="2000" dirty="0">
                <a:latin typeface="Arial" panose="020B0604020202020204" pitchFamily="34" charset="0"/>
                <a:cs typeface="Arial" panose="020B0604020202020204" pitchFamily="34" charset="0"/>
              </a:rPr>
              <a:t>, “Men </a:t>
            </a:r>
            <a:r>
              <a:rPr lang="en-US" sz="2000" i="1" dirty="0">
                <a:latin typeface="Arial" panose="020B0604020202020204" pitchFamily="34" charset="0"/>
                <a:cs typeface="Arial" panose="020B0604020202020204" pitchFamily="34" charset="0"/>
              </a:rPr>
              <a:t>and</a:t>
            </a:r>
            <a:r>
              <a:rPr lang="en-US" sz="2000" dirty="0">
                <a:latin typeface="Arial" panose="020B0604020202020204" pitchFamily="34" charset="0"/>
                <a:cs typeface="Arial" panose="020B0604020202020204" pitchFamily="34" charset="0"/>
              </a:rPr>
              <a:t> brethren, what shall we do?” </a:t>
            </a:r>
            <a:r>
              <a:rPr lang="en-US" sz="2000" baseline="30000" dirty="0">
                <a:latin typeface="Arial" panose="020B0604020202020204" pitchFamily="34" charset="0"/>
                <a:cs typeface="Arial" panose="020B0604020202020204" pitchFamily="34" charset="0"/>
              </a:rPr>
              <a:t>38 </a:t>
            </a:r>
            <a:r>
              <a:rPr lang="en-US" sz="2000" dirty="0">
                <a:highlight>
                  <a:srgbClr val="FFFF00"/>
                </a:highlight>
                <a:latin typeface="Arial" panose="020B0604020202020204" pitchFamily="34" charset="0"/>
                <a:cs typeface="Arial" panose="020B0604020202020204" pitchFamily="34" charset="0"/>
              </a:rPr>
              <a:t>Then Peter said to them</a:t>
            </a:r>
            <a:r>
              <a:rPr lang="en-US" sz="2000" dirty="0">
                <a:latin typeface="Arial" panose="020B0604020202020204" pitchFamily="34" charset="0"/>
                <a:cs typeface="Arial" panose="020B0604020202020204" pitchFamily="34" charset="0"/>
              </a:rPr>
              <a:t>, “Repent, and let every one of you be baptized in the name of Jesus Christ for the remission of sins; and you shall receive the gift of the Holy Spirit.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90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5237E99-CEEA-480D-A5E1-FAF10CC7C076}"/>
              </a:ext>
            </a:extLst>
          </p:cNvPr>
          <p:cNvPicPr>
            <a:picLocks noGrp="1" noChangeAspect="1"/>
          </p:cNvPicPr>
          <p:nvPr>
            <p:ph idx="1"/>
          </p:nvPr>
        </p:nvPicPr>
        <p:blipFill>
          <a:blip r:embed="rId2"/>
          <a:stretch>
            <a:fillRect/>
          </a:stretch>
        </p:blipFill>
        <p:spPr>
          <a:xfrm>
            <a:off x="0" y="0"/>
            <a:ext cx="11535507" cy="6858000"/>
          </a:xfrm>
          <a:prstGeom prst="rect">
            <a:avLst/>
          </a:prstGeom>
        </p:spPr>
      </p:pic>
    </p:spTree>
    <p:extLst>
      <p:ext uri="{BB962C8B-B14F-4D97-AF65-F5344CB8AC3E}">
        <p14:creationId xmlns:p14="http://schemas.microsoft.com/office/powerpoint/2010/main" val="278630025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 y="-5705"/>
            <a:ext cx="11429991"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B4A73E-343E-4D78-A023-A4C7D51726D5}"/>
              </a:ext>
            </a:extLst>
          </p:cNvPr>
          <p:cNvSpPr>
            <a:spLocks noGrp="1"/>
          </p:cNvSpPr>
          <p:nvPr>
            <p:ph type="title"/>
          </p:nvPr>
        </p:nvSpPr>
        <p:spPr>
          <a:xfrm>
            <a:off x="1084547" y="637762"/>
            <a:ext cx="9270465" cy="900131"/>
          </a:xfrm>
        </p:spPr>
        <p:txBody>
          <a:bodyPr anchor="t">
            <a:noAutofit/>
          </a:bodyPr>
          <a:lstStyle/>
          <a:p>
            <a:r>
              <a:rPr lang="en-US" sz="3200" dirty="0">
                <a:solidFill>
                  <a:schemeClr val="bg1"/>
                </a:solidFill>
              </a:rPr>
              <a:t>Three Categories of people received anointing in the Old Testament</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1429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4547" y="2010758"/>
            <a:ext cx="42861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99B7EE-0D04-4DDD-ADDD-0D692AD5B1AA}"/>
              </a:ext>
            </a:extLst>
          </p:cNvPr>
          <p:cNvSpPr>
            <a:spLocks noGrp="1"/>
          </p:cNvSpPr>
          <p:nvPr>
            <p:ph idx="1"/>
          </p:nvPr>
        </p:nvSpPr>
        <p:spPr>
          <a:xfrm>
            <a:off x="1083326" y="2217343"/>
            <a:ext cx="9263337" cy="4165873"/>
          </a:xfrm>
        </p:spPr>
        <p:txBody>
          <a:bodyPr>
            <a:normAutofit/>
          </a:bodyPr>
          <a:lstStyle/>
          <a:p>
            <a:r>
              <a:rPr lang="en-US" sz="2400" dirty="0">
                <a:latin typeface="Arial" panose="020B0604020202020204" pitchFamily="34" charset="0"/>
                <a:cs typeface="Arial" panose="020B0604020202020204" pitchFamily="34" charset="0"/>
              </a:rPr>
              <a:t>Ex 40:13-15 “</a:t>
            </a:r>
            <a:r>
              <a:rPr lang="en-US" sz="2400" baseline="30000" dirty="0">
                <a:latin typeface="Arial" panose="020B0604020202020204" pitchFamily="34" charset="0"/>
                <a:cs typeface="Arial" panose="020B0604020202020204" pitchFamily="34" charset="0"/>
              </a:rPr>
              <a:t>13 </a:t>
            </a:r>
            <a:r>
              <a:rPr lang="en-US" sz="2400" dirty="0">
                <a:latin typeface="Arial" panose="020B0604020202020204" pitchFamily="34" charset="0"/>
                <a:cs typeface="Arial" panose="020B0604020202020204" pitchFamily="34" charset="0"/>
              </a:rPr>
              <a:t>You shall put the holy garments on Aaron, and </a:t>
            </a:r>
            <a:r>
              <a:rPr lang="en-US" sz="2400" dirty="0">
                <a:highlight>
                  <a:srgbClr val="FFFF00"/>
                </a:highlight>
                <a:latin typeface="Arial" panose="020B0604020202020204" pitchFamily="34" charset="0"/>
                <a:cs typeface="Arial" panose="020B0604020202020204" pitchFamily="34" charset="0"/>
              </a:rPr>
              <a:t>anoint him and consecrate him</a:t>
            </a:r>
            <a:r>
              <a:rPr lang="en-US" sz="2400" dirty="0">
                <a:latin typeface="Arial" panose="020B0604020202020204" pitchFamily="34" charset="0"/>
                <a:cs typeface="Arial" panose="020B0604020202020204" pitchFamily="34" charset="0"/>
              </a:rPr>
              <a:t>, that he may minister to Me as priest. </a:t>
            </a:r>
            <a:r>
              <a:rPr lang="en-US" sz="2400" baseline="30000" dirty="0">
                <a:latin typeface="Arial" panose="020B0604020202020204" pitchFamily="34" charset="0"/>
                <a:cs typeface="Arial" panose="020B0604020202020204" pitchFamily="34" charset="0"/>
              </a:rPr>
              <a:t>14 </a:t>
            </a:r>
            <a:r>
              <a:rPr lang="en-US" sz="2400" dirty="0">
                <a:latin typeface="Arial" panose="020B0604020202020204" pitchFamily="34" charset="0"/>
                <a:cs typeface="Arial" panose="020B0604020202020204" pitchFamily="34" charset="0"/>
              </a:rPr>
              <a:t>And you shall bring his sons and clothe them with tunics. </a:t>
            </a:r>
            <a:r>
              <a:rPr lang="en-US" sz="2400" baseline="30000" dirty="0">
                <a:latin typeface="Arial" panose="020B0604020202020204" pitchFamily="34" charset="0"/>
                <a:cs typeface="Arial" panose="020B0604020202020204" pitchFamily="34" charset="0"/>
              </a:rPr>
              <a:t>15 </a:t>
            </a:r>
            <a:r>
              <a:rPr lang="en-US" sz="2400" dirty="0">
                <a:latin typeface="Arial" panose="020B0604020202020204" pitchFamily="34" charset="0"/>
                <a:cs typeface="Arial" panose="020B0604020202020204" pitchFamily="34" charset="0"/>
              </a:rPr>
              <a:t>You shall </a:t>
            </a:r>
            <a:r>
              <a:rPr lang="en-US" sz="2400" dirty="0">
                <a:highlight>
                  <a:srgbClr val="FFFF00"/>
                </a:highlight>
                <a:latin typeface="Arial" panose="020B0604020202020204" pitchFamily="34" charset="0"/>
                <a:cs typeface="Arial" panose="020B0604020202020204" pitchFamily="34" charset="0"/>
              </a:rPr>
              <a:t>anoint them, as you anointed their father</a:t>
            </a:r>
            <a:r>
              <a:rPr lang="en-US" sz="2400" dirty="0">
                <a:latin typeface="Arial" panose="020B0604020202020204" pitchFamily="34" charset="0"/>
                <a:cs typeface="Arial" panose="020B0604020202020204" pitchFamily="34" charset="0"/>
              </a:rPr>
              <a:t>, that they may minister to Me as priests; </a:t>
            </a:r>
            <a:r>
              <a:rPr lang="en-US" sz="2400" dirty="0">
                <a:highlight>
                  <a:srgbClr val="FFFF00"/>
                </a:highlight>
                <a:latin typeface="Arial" panose="020B0604020202020204" pitchFamily="34" charset="0"/>
                <a:cs typeface="Arial" panose="020B0604020202020204" pitchFamily="34" charset="0"/>
              </a:rPr>
              <a:t>for their anointing shall surely be an everlasting priesthood throughout their generations.”</a:t>
            </a:r>
          </a:p>
          <a:p>
            <a:endParaRPr lang="en-US" sz="2400" dirty="0">
              <a:highlight>
                <a:srgbClr val="FFFF00"/>
              </a:highlight>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1 King 19:16 “</a:t>
            </a:r>
            <a:r>
              <a:rPr lang="en-US" sz="2400" baseline="30000" dirty="0">
                <a:latin typeface="Arial" panose="020B0604020202020204" pitchFamily="34" charset="0"/>
                <a:cs typeface="Arial" panose="020B0604020202020204" pitchFamily="34" charset="0"/>
              </a:rPr>
              <a:t>16 </a:t>
            </a:r>
            <a:r>
              <a:rPr lang="en-US" sz="2400" dirty="0">
                <a:latin typeface="Arial" panose="020B0604020202020204" pitchFamily="34" charset="0"/>
                <a:cs typeface="Arial" panose="020B0604020202020204" pitchFamily="34" charset="0"/>
              </a:rPr>
              <a:t>Also you shall </a:t>
            </a:r>
            <a:r>
              <a:rPr lang="en-US" sz="2400" dirty="0">
                <a:highlight>
                  <a:srgbClr val="FFFF00"/>
                </a:highlight>
                <a:latin typeface="Arial" panose="020B0604020202020204" pitchFamily="34" charset="0"/>
                <a:cs typeface="Arial" panose="020B0604020202020204" pitchFamily="34" charset="0"/>
              </a:rPr>
              <a:t>anoint Jehu </a:t>
            </a:r>
            <a:r>
              <a:rPr lang="en-US" sz="2400" dirty="0">
                <a:latin typeface="Arial" panose="020B0604020202020204" pitchFamily="34" charset="0"/>
                <a:cs typeface="Arial" panose="020B0604020202020204" pitchFamily="34" charset="0"/>
              </a:rPr>
              <a:t>the son of </a:t>
            </a:r>
            <a:r>
              <a:rPr lang="en-US" sz="2400" dirty="0" err="1">
                <a:latin typeface="Arial" panose="020B0604020202020204" pitchFamily="34" charset="0"/>
                <a:cs typeface="Arial" panose="020B0604020202020204" pitchFamily="34" charset="0"/>
              </a:rPr>
              <a:t>Nimshi</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as</a:t>
            </a:r>
            <a:r>
              <a:rPr lang="en-US" sz="2400" dirty="0">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king</a:t>
            </a:r>
            <a:r>
              <a:rPr lang="en-US" sz="2400" dirty="0">
                <a:latin typeface="Arial" panose="020B0604020202020204" pitchFamily="34" charset="0"/>
                <a:cs typeface="Arial" panose="020B0604020202020204" pitchFamily="34" charset="0"/>
              </a:rPr>
              <a:t> over Israel. And </a:t>
            </a:r>
            <a:r>
              <a:rPr lang="en-US" sz="2400" dirty="0">
                <a:highlight>
                  <a:srgbClr val="FFFF00"/>
                </a:highlight>
                <a:latin typeface="Arial" panose="020B0604020202020204" pitchFamily="34" charset="0"/>
                <a:cs typeface="Arial" panose="020B0604020202020204" pitchFamily="34" charset="0"/>
              </a:rPr>
              <a:t>Elisha</a:t>
            </a:r>
            <a:r>
              <a:rPr lang="en-US" sz="2400" dirty="0">
                <a:latin typeface="Arial" panose="020B0604020202020204" pitchFamily="34" charset="0"/>
                <a:cs typeface="Arial" panose="020B0604020202020204" pitchFamily="34" charset="0"/>
              </a:rPr>
              <a:t> the son of </a:t>
            </a:r>
            <a:r>
              <a:rPr lang="en-US" sz="2400" dirty="0" err="1">
                <a:latin typeface="Arial" panose="020B0604020202020204" pitchFamily="34" charset="0"/>
                <a:cs typeface="Arial" panose="020B0604020202020204" pitchFamily="34" charset="0"/>
              </a:rPr>
              <a:t>Shaphat</a:t>
            </a:r>
            <a:r>
              <a:rPr lang="en-US" sz="2400" dirty="0">
                <a:latin typeface="Arial" panose="020B0604020202020204" pitchFamily="34" charset="0"/>
                <a:cs typeface="Arial" panose="020B0604020202020204" pitchFamily="34" charset="0"/>
              </a:rPr>
              <a:t> of Abel </a:t>
            </a:r>
            <a:r>
              <a:rPr lang="en-US" sz="2400" dirty="0" err="1">
                <a:latin typeface="Arial" panose="020B0604020202020204" pitchFamily="34" charset="0"/>
                <a:cs typeface="Arial" panose="020B0604020202020204" pitchFamily="34" charset="0"/>
              </a:rPr>
              <a:t>Meholah</a:t>
            </a:r>
            <a:r>
              <a:rPr lang="en-US" sz="2400" dirty="0">
                <a:latin typeface="Arial" panose="020B0604020202020204" pitchFamily="34" charset="0"/>
                <a:cs typeface="Arial" panose="020B0604020202020204" pitchFamily="34" charset="0"/>
              </a:rPr>
              <a:t> you shall </a:t>
            </a:r>
            <a:r>
              <a:rPr lang="en-US" sz="2400" dirty="0">
                <a:highlight>
                  <a:srgbClr val="FFFF00"/>
                </a:highlight>
                <a:latin typeface="Arial" panose="020B0604020202020204" pitchFamily="34" charset="0"/>
                <a:cs typeface="Arial" panose="020B0604020202020204" pitchFamily="34" charset="0"/>
              </a:rPr>
              <a:t>anoint </a:t>
            </a:r>
            <a:r>
              <a:rPr lang="en-US" sz="2400" i="1" dirty="0">
                <a:highlight>
                  <a:srgbClr val="FFFF00"/>
                </a:highlight>
                <a:latin typeface="Arial" panose="020B0604020202020204" pitchFamily="34" charset="0"/>
                <a:cs typeface="Arial" panose="020B0604020202020204" pitchFamily="34" charset="0"/>
              </a:rPr>
              <a:t>as</a:t>
            </a:r>
            <a:r>
              <a:rPr lang="en-US" sz="2400" dirty="0">
                <a:highlight>
                  <a:srgbClr val="FFFF00"/>
                </a:highlight>
                <a:latin typeface="Arial" panose="020B0604020202020204" pitchFamily="34" charset="0"/>
                <a:cs typeface="Arial" panose="020B0604020202020204" pitchFamily="34" charset="0"/>
              </a:rPr>
              <a:t> prophet</a:t>
            </a:r>
            <a:r>
              <a:rPr lang="en-US" sz="2400" dirty="0">
                <a:latin typeface="Arial" panose="020B0604020202020204" pitchFamily="34" charset="0"/>
                <a:cs typeface="Arial" panose="020B0604020202020204" pitchFamily="34" charset="0"/>
              </a:rPr>
              <a:t> in your place. </a:t>
            </a:r>
            <a:endParaRPr lang="en-US" sz="2400" dirty="0">
              <a:highlight>
                <a:srgbClr val="FFFF00"/>
              </a:highlight>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1435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428" y="0"/>
            <a:ext cx="11427143"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icture containing diagram&#10;&#10;Description automatically generated">
            <a:extLst>
              <a:ext uri="{FF2B5EF4-FFF2-40B4-BE49-F238E27FC236}">
                <a16:creationId xmlns:a16="http://schemas.microsoft.com/office/drawing/2014/main" id="{0784C463-CB39-40FD-9EB6-1FC57500D9E4}"/>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12" r="2019" b="-1"/>
          <a:stretch/>
        </p:blipFill>
        <p:spPr>
          <a:xfrm>
            <a:off x="20" y="1282"/>
            <a:ext cx="11429980" cy="6856718"/>
          </a:xfrm>
          <a:prstGeom prst="rect">
            <a:avLst/>
          </a:prstGeom>
        </p:spPr>
      </p:pic>
    </p:spTree>
    <p:extLst>
      <p:ext uri="{BB962C8B-B14F-4D97-AF65-F5344CB8AC3E}">
        <p14:creationId xmlns:p14="http://schemas.microsoft.com/office/powerpoint/2010/main" val="163858433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428" y="0"/>
            <a:ext cx="11427143"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icture containing diagram&#10;&#10;Description automatically generated">
            <a:extLst>
              <a:ext uri="{FF2B5EF4-FFF2-40B4-BE49-F238E27FC236}">
                <a16:creationId xmlns:a16="http://schemas.microsoft.com/office/drawing/2014/main" id="{0784C463-CB39-40FD-9EB6-1FC57500D9E4}"/>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12" r="2019" b="-1"/>
          <a:stretch/>
        </p:blipFill>
        <p:spPr>
          <a:xfrm>
            <a:off x="20" y="1282"/>
            <a:ext cx="11429980" cy="6856718"/>
          </a:xfrm>
          <a:prstGeom prst="rect">
            <a:avLst/>
          </a:prstGeom>
        </p:spPr>
      </p:pic>
    </p:spTree>
    <p:extLst>
      <p:ext uri="{BB962C8B-B14F-4D97-AF65-F5344CB8AC3E}">
        <p14:creationId xmlns:p14="http://schemas.microsoft.com/office/powerpoint/2010/main" val="413532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DD8FD41F-536D-469B-88AB-016F6481CDD5}"/>
              </a:ext>
            </a:extLst>
          </p:cNvPr>
          <p:cNvSpPr>
            <a:spLocks noGrp="1"/>
          </p:cNvSpPr>
          <p:nvPr>
            <p:ph type="title"/>
          </p:nvPr>
        </p:nvSpPr>
        <p:spPr>
          <a:xfrm>
            <a:off x="950757" y="1450655"/>
            <a:ext cx="3686278" cy="3956690"/>
          </a:xfrm>
        </p:spPr>
        <p:txBody>
          <a:bodyPr anchor="ctr">
            <a:normAutofit/>
          </a:bodyPr>
          <a:lstStyle/>
          <a:p>
            <a:r>
              <a:rPr lang="en-US" sz="7700" dirty="0">
                <a:solidFill>
                  <a:schemeClr val="bg1"/>
                </a:solidFill>
              </a:rPr>
              <a:t>Final thought</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0757" y="1450655"/>
            <a:ext cx="368627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0757" y="5408571"/>
            <a:ext cx="368627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CBFFE8-9710-4ECA-8828-AD669776FAE9}"/>
              </a:ext>
            </a:extLst>
          </p:cNvPr>
          <p:cNvSpPr>
            <a:spLocks noGrp="1"/>
          </p:cNvSpPr>
          <p:nvPr>
            <p:ph idx="1"/>
          </p:nvPr>
        </p:nvSpPr>
        <p:spPr>
          <a:xfrm>
            <a:off x="5715000" y="1108061"/>
            <a:ext cx="4695844" cy="4571972"/>
          </a:xfrm>
        </p:spPr>
        <p:txBody>
          <a:bodyPr anchor="ctr">
            <a:normAutofit lnSpcReduction="10000"/>
          </a:bodyPr>
          <a:lstStyle/>
          <a:p>
            <a:r>
              <a:rPr lang="en-US" sz="2800" dirty="0">
                <a:solidFill>
                  <a:schemeClr val="bg1"/>
                </a:solidFill>
                <a:latin typeface="Arial" panose="020B0604020202020204" pitchFamily="34" charset="0"/>
                <a:cs typeface="Arial" panose="020B0604020202020204" pitchFamily="34" charset="0"/>
              </a:rPr>
              <a:t>If we say that Jesus is “The Christ” then we must move aside from the throne of our own life and let Him rule.  If he was the greatest offering of love that could be given to humanity, then we must embrace that love and live each day in the knowledge of just how much God loves us.</a:t>
            </a:r>
          </a:p>
        </p:txBody>
      </p:sp>
    </p:spTree>
    <p:extLst>
      <p:ext uri="{BB962C8B-B14F-4D97-AF65-F5344CB8AC3E}">
        <p14:creationId xmlns:p14="http://schemas.microsoft.com/office/powerpoint/2010/main" val="275312848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6608</TotalTime>
  <Words>538</Words>
  <Application>Microsoft Office PowerPoint</Application>
  <PresentationFormat>Custom</PresentationFormat>
  <Paragraphs>29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Mt 16:16</vt:lpstr>
      <vt:lpstr>PowerPoint Presentation</vt:lpstr>
      <vt:lpstr>It was Common for Peter to answer on behalf of the other apostles</vt:lpstr>
      <vt:lpstr>PowerPoint Presentation</vt:lpstr>
      <vt:lpstr>Three Categories of people received anointing in the Old Testament</vt:lpstr>
      <vt:lpstr>PowerPoint Presentation</vt:lpstr>
      <vt:lpstr>PowerPoint Presentation</vt:lpstr>
      <vt:lpstr>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16:13-18</dc:title>
  <dc:creator>Rob Miller</dc:creator>
  <cp:lastModifiedBy>Rob Miller</cp:lastModifiedBy>
  <cp:revision>11</cp:revision>
  <dcterms:created xsi:type="dcterms:W3CDTF">2022-02-08T16:55:48Z</dcterms:created>
  <dcterms:modified xsi:type="dcterms:W3CDTF">2022-02-19T16:41:39Z</dcterms:modified>
</cp:coreProperties>
</file>