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67" r:id="rId3"/>
    <p:sldId id="257" r:id="rId4"/>
    <p:sldId id="258" r:id="rId5"/>
    <p:sldId id="259" r:id="rId6"/>
    <p:sldId id="268" r:id="rId7"/>
    <p:sldId id="260" r:id="rId8"/>
    <p:sldId id="261" r:id="rId9"/>
    <p:sldId id="262" r:id="rId10"/>
    <p:sldId id="269" r:id="rId11"/>
    <p:sldId id="263" r:id="rId12"/>
    <p:sldId id="264" r:id="rId13"/>
    <p:sldId id="265" r:id="rId14"/>
    <p:sldId id="266" r:id="rId15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6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5C4692-3C5D-477A-A737-86C42837C317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A2610-32F1-4955-AC93-9921AA5402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1551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erriam-webster.com/dictionary/righteous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t+4%3A23-24&amp;version=NKJV;NET;ESV;KJV#fen-NKJV-23234a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legateway.com/passage/?search=mt+7%3A13-14&amp;version=NKJV;NET;ESV;KJV#fen-NKJV-23331a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biblegateway.com/passage/?search=mt+7%3A13-14&amp;version=NKJV;NET;ESV;KJV#fen-NKJV-23331b" TargetMode="Externa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Notorious: Famous or well known, typically for a bad quality or deed</a:t>
            </a:r>
          </a:p>
          <a:p>
            <a:endParaRPr lang="en-US" dirty="0"/>
          </a:p>
          <a:p>
            <a:r>
              <a:rPr lang="en-US" dirty="0"/>
              <a:t>Insurrection: a violent uprising against an authority or government</a:t>
            </a:r>
          </a:p>
          <a:p>
            <a:endParaRPr lang="en-US" dirty="0"/>
          </a:p>
          <a:p>
            <a:r>
              <a:rPr lang="en-US" dirty="0" err="1"/>
              <a:t>Chracter</a:t>
            </a:r>
            <a:r>
              <a:rPr lang="en-US" dirty="0"/>
              <a:t>: A lost sinner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2610-32F1-4955-AC93-9921AA54029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018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Just: acting or being in conformity with what is morally upright or good </a:t>
            </a:r>
            <a:r>
              <a:rPr lang="en-US" b="1" dirty="0"/>
              <a:t>: </a:t>
            </a:r>
            <a:r>
              <a:rPr lang="en-US" dirty="0">
                <a:hlinkClick r:id="rId3"/>
              </a:rPr>
              <a:t>righteous</a:t>
            </a:r>
            <a:endParaRPr lang="en-US" dirty="0"/>
          </a:p>
          <a:p>
            <a:endParaRPr lang="en-US" dirty="0"/>
          </a:p>
          <a:p>
            <a:r>
              <a:rPr lang="en-US" dirty="0"/>
              <a:t>Faultless: without fault, flaw or defect; perfect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2610-32F1-4955-AC93-9921AA54029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9117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Mt 26:55 “…I sat daily with you, teaching in the temple…”</a:t>
            </a:r>
          </a:p>
          <a:p>
            <a:r>
              <a:rPr lang="en-US" dirty="0"/>
              <a:t>Lk 19:47 “He was teaching daily in the temple…”</a:t>
            </a:r>
          </a:p>
          <a:p>
            <a:endParaRPr lang="en-US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Mt 4:23-24 “</a:t>
            </a:r>
            <a:r>
              <a:rPr lang="en-US" baseline="30000" dirty="0"/>
              <a:t>23 </a:t>
            </a:r>
            <a:r>
              <a:rPr lang="en-US" dirty="0"/>
              <a:t>And Jesus went about all Galilee, teaching in their synagogues, preaching the gospel of the kingdom, and healing all kinds of sickness and all kinds of disease among the people. </a:t>
            </a:r>
            <a:r>
              <a:rPr lang="en-US" baseline="30000" dirty="0"/>
              <a:t>24 </a:t>
            </a:r>
            <a:r>
              <a:rPr lang="en-US" dirty="0"/>
              <a:t>Then </a:t>
            </a:r>
            <a:r>
              <a:rPr lang="en-US" baseline="30000" dirty="0"/>
              <a:t>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His fame went throughout all Syria; and they brought to Him all sick people who were afflicted with various diseases and torments, and those who were demon-possessed, epileptics, and paralytics; and He healed them. </a:t>
            </a:r>
          </a:p>
          <a:p>
            <a:endParaRPr lang="en-US" dirty="0"/>
          </a:p>
          <a:p>
            <a:r>
              <a:rPr lang="en-US" dirty="0"/>
              <a:t>Feeding the 5,000 and 4,000 Mt 15:32 “</a:t>
            </a:r>
            <a:r>
              <a:rPr lang="en-US" baseline="30000" dirty="0"/>
              <a:t>2 </a:t>
            </a:r>
            <a:r>
              <a:rPr lang="en-US" dirty="0"/>
              <a:t>Now Jesus called His disciples to </a:t>
            </a:r>
            <a:r>
              <a:rPr lang="en-US" i="1" dirty="0"/>
              <a:t>Himself</a:t>
            </a:r>
            <a:r>
              <a:rPr lang="en-US" dirty="0"/>
              <a:t> and said, “I have compassion on the multitude, because they have now continued with Me three days and have nothing to eat. And I do not want to send them away hungry, lest they faint on the way.”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2610-32F1-4955-AC93-9921AA54029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3922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1 Jn 2:15-16 “</a:t>
            </a:r>
            <a:r>
              <a:rPr lang="en-US" baseline="30000" dirty="0"/>
              <a:t>15 </a:t>
            </a:r>
            <a:r>
              <a:rPr lang="en-US" dirty="0"/>
              <a:t>Do not love the world or the things in the world. If anyone loves the world, the love of the Father is not in him. </a:t>
            </a:r>
            <a:r>
              <a:rPr lang="en-US" baseline="30000" dirty="0"/>
              <a:t>16 </a:t>
            </a:r>
            <a:r>
              <a:rPr lang="en-US" dirty="0"/>
              <a:t>For all that </a:t>
            </a:r>
            <a:r>
              <a:rPr lang="en-US" i="1" dirty="0"/>
              <a:t>is</a:t>
            </a:r>
            <a:r>
              <a:rPr lang="en-US" dirty="0"/>
              <a:t> in the world—the lust of the flesh, the lust of the eyes, and the pride of life—is not of the Father but is of the world.”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2610-32F1-4955-AC93-9921AA54029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77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Mt 7:13-14 “</a:t>
            </a:r>
            <a:r>
              <a:rPr lang="en-US" baseline="30000" dirty="0"/>
              <a:t>13 </a:t>
            </a:r>
            <a:r>
              <a:rPr lang="en-US" dirty="0"/>
              <a:t>“Enter by the narrow gate; for wide </a:t>
            </a:r>
            <a:r>
              <a:rPr lang="en-US" i="1" dirty="0"/>
              <a:t>is</a:t>
            </a:r>
            <a:r>
              <a:rPr lang="en-US" dirty="0"/>
              <a:t> the gate and broad </a:t>
            </a:r>
            <a:r>
              <a:rPr lang="en-US" i="1" dirty="0"/>
              <a:t>is</a:t>
            </a:r>
            <a:r>
              <a:rPr lang="en-US" dirty="0"/>
              <a:t> the way that leads to destruction, and there are many who go in by it. </a:t>
            </a:r>
            <a:r>
              <a:rPr lang="en-US" baseline="30000" dirty="0"/>
              <a:t>14 [</a:t>
            </a:r>
            <a:r>
              <a:rPr lang="en-US" baseline="30000" dirty="0">
                <a:hlinkClick r:id="rId3" tooltip="See footnote a"/>
              </a:rPr>
              <a:t>a</a:t>
            </a:r>
            <a:r>
              <a:rPr lang="en-US" baseline="30000" dirty="0"/>
              <a:t>]</a:t>
            </a:r>
            <a:r>
              <a:rPr lang="en-US" dirty="0"/>
              <a:t>Because narrow </a:t>
            </a:r>
            <a:r>
              <a:rPr lang="en-US" i="1" dirty="0"/>
              <a:t>is</a:t>
            </a:r>
            <a:r>
              <a:rPr lang="en-US" dirty="0"/>
              <a:t> the gate and </a:t>
            </a:r>
            <a:r>
              <a:rPr lang="en-US" baseline="30000" dirty="0"/>
              <a:t>[</a:t>
            </a:r>
            <a:r>
              <a:rPr lang="en-US" baseline="30000" dirty="0">
                <a:hlinkClick r:id="rId4" tooltip="See footnote b"/>
              </a:rPr>
              <a:t>b</a:t>
            </a:r>
            <a:r>
              <a:rPr lang="en-US" baseline="30000" dirty="0"/>
              <a:t>]</a:t>
            </a:r>
            <a:r>
              <a:rPr lang="en-US" dirty="0"/>
              <a:t>difficult </a:t>
            </a:r>
            <a:r>
              <a:rPr lang="en-US" i="1" dirty="0"/>
              <a:t>is</a:t>
            </a:r>
            <a:r>
              <a:rPr lang="en-US" dirty="0"/>
              <a:t> the way which leads to life, and there are few who find it.”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2610-32F1-4955-AC93-9921AA54029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0959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Josh </a:t>
            </a:r>
            <a:r>
              <a:rPr lang="en-US"/>
              <a:t>24:15 “…But </a:t>
            </a:r>
            <a:r>
              <a:rPr lang="en-US" dirty="0"/>
              <a:t>as for me and my house, we will serve the </a:t>
            </a:r>
            <a:r>
              <a:rPr lang="en-US" cap="small" dirty="0">
                <a:effectLst/>
              </a:rPr>
              <a:t>Lord</a:t>
            </a:r>
            <a:r>
              <a:rPr lang="en-US" dirty="0"/>
              <a:t>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2610-32F1-4955-AC93-9921AA5402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868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One can never pass was their hands of sin… one must be warry not to follow the crowd</a:t>
            </a:r>
          </a:p>
          <a:p>
            <a:r>
              <a:rPr lang="en-US" dirty="0"/>
              <a:t>Rom 2:6 “</a:t>
            </a:r>
            <a:r>
              <a:rPr lang="en-US" baseline="30000" dirty="0"/>
              <a:t>6 </a:t>
            </a:r>
            <a:r>
              <a:rPr lang="en-US" dirty="0"/>
              <a:t>who “will render to each one according to his deeds”: “</a:t>
            </a:r>
          </a:p>
          <a:p>
            <a:r>
              <a:rPr lang="en-US" dirty="0"/>
              <a:t>2 Cor 5:10 “</a:t>
            </a:r>
            <a:r>
              <a:rPr lang="en-US" baseline="30000" dirty="0"/>
              <a:t>10 </a:t>
            </a:r>
            <a:r>
              <a:rPr lang="en-US" dirty="0"/>
              <a:t>For we must all appear before the judgment seat of Christ, that each one may receive the things </a:t>
            </a:r>
            <a:r>
              <a:rPr lang="en-US" i="1" dirty="0"/>
              <a:t>done</a:t>
            </a:r>
            <a:r>
              <a:rPr lang="en-US" dirty="0"/>
              <a:t> in the body, according to what he has done, whether good or bad.”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2610-32F1-4955-AC93-9921AA54029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8571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Isaiah 53 speaks of the fact that Christs’ blood was shed for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2610-32F1-4955-AC93-9921AA54029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635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Scourged: whip someone as a punishment… cause great suffering to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1A2610-32F1-4955-AC93-9921AA54029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139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8DD129-A8C2-419E-B641-6CC90F507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524000"/>
            <a:ext cx="9601200" cy="22860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B33C04-8A23-4499-A6EF-1D190F0FB38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571999"/>
            <a:ext cx="9601200" cy="1524000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A99FB-5674-4BC5-949F-8D45EC1675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3CF93-DD67-4FE2-8083-864693FE8E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05E934-32B6-44B1-9622-67F30BDA3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069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A5B09-FC60-445F-8A12-79869BEC6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219F7-87F2-409F-BB0B-8FE9270C98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AC2BB8-59E0-4EB2-B3BE-59D8641EE1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56984E-C0DE-461B-8011-8FC31B0EE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FE7C03-68D3-445E-A5A2-8A935CFC9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32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21F0D7-112D-48B1-B32B-170B1AA2B51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229598" y="762000"/>
            <a:ext cx="2057400" cy="53340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7A7C1-8E5B-41DA-9802-F242D382B6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85801" y="762000"/>
            <a:ext cx="6857999" cy="53340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961CC7-F5B1-464A-8127-60645FB21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B94302-B381-4F37-A9FF-5CC55191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07151-541F-4104-B989-83A9DCA6E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699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AF011-A499-4054-89BF-A4800A68F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6FB6E8-D956-45B5-9B4A-9D31DF466B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DB9DB-9E62-4292-915C-1DD4134740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462F1-BC30-4172-8353-363123A1D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92EE8A-96DF-4D7D-B434-778324756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713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8453A-F2B4-4EDB-B8FA-150267BC1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524001"/>
            <a:ext cx="9601200" cy="303847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C46C51-ADF1-48FC-A4D9-38C369E783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4589464"/>
            <a:ext cx="9601200" cy="150653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C43B56-4DC7-490B-AEFD-55ED1ECFF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4738F8-C4B2-41D8-B627-A6DDB24B2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F43D49-23F8-4C4B-9C30-EDC030EE6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648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5556D-6916-42E6-8820-8A0D328A50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747A5-C962-477F-89AA-A32385D579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1" y="2286000"/>
            <a:ext cx="4636007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D08312-30FC-44D8-B2A9-B5CAAD9F06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650991" y="2286000"/>
            <a:ext cx="4636009" cy="38100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ED84EB-AF90-4F19-A376-0FE5E50F9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838ED0-2789-41E4-A36E-83F92CA2E8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221A83-6D60-45F0-9173-5F6D2438B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91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4FFAE2-03F4-4A94-86C4-9305B237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9601200" cy="1524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BAC5A5-E184-46B6-8AB5-C8E132D362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1" y="2286000"/>
            <a:ext cx="4636007" cy="76199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FDCFE87-5D80-45CB-9D13-DFC9AFCEC7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85801" y="3048000"/>
            <a:ext cx="4636007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AC1E5A-8423-4749-8EDA-E13425F6965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650990" y="2286001"/>
            <a:ext cx="4636010" cy="761999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A832AAA-4BB8-4A3D-9C79-516F82F800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650990" y="3048000"/>
            <a:ext cx="4636010" cy="3048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0BEC63-51D3-4C70-B804-BE9EF765AD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35CA295-8563-402F-92C3-1F20C977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EFA5918-109D-4342-84C0-9774A52C9E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10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F2662-CBD1-4498-9B6E-2961F5EF1B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FF739AE-8101-4C18-8CF3-911BDF397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EB1C88-D181-449C-9BE1-E85068C1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38A2C9-E93B-4F0A-A021-9E3AEBC3F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016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0AE8D9-9B42-438E-ADA6-CCFE45788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792B9-A8AF-4E13-8A25-741E89691E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3A2CF6-DBC5-4491-B213-B3CD09D3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744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7076-58C8-494C-B6B1-DC86F62DD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1998"/>
            <a:ext cx="3429000" cy="1524002"/>
          </a:xfrm>
        </p:spPr>
        <p:txBody>
          <a:bodyPr anchor="t" anchorCtr="0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F29E36-0340-452F-8D0A-1BC3F3A388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00600" y="762001"/>
            <a:ext cx="5486400" cy="5334000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51C2E-E587-45E8-BDB1-DFF2F2791B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0" y="2286001"/>
            <a:ext cx="3429000" cy="3810001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21D993-DEDD-470E-B48B-CB053A55A1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926C64-7401-4CA4-859F-74472AF869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108F41-F1F6-431C-9B45-8A447F188C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0005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E104FB-422C-4023-9381-EB12F1582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1" y="762000"/>
            <a:ext cx="3428999" cy="1524000"/>
          </a:xfrm>
        </p:spPr>
        <p:txBody>
          <a:bodyPr anchor="t" anchorCtr="0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BA3AA-DE44-4B1F-91D1-09F67B89B9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00600" y="762001"/>
            <a:ext cx="5419249" cy="5334000"/>
          </a:xfrm>
        </p:spPr>
        <p:txBody>
          <a:bodyPr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27B131-5117-4106-80DB-2AB208C4C9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5801" y="2286000"/>
            <a:ext cx="3428999" cy="3810000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13918A-7F23-4C72-8E80-591324A30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969C88-B244-455D-A017-012B25B1ACDD}" type="datetimeFigureOut">
              <a:rPr lang="en-US" smtClean="0"/>
              <a:t>3/11/2022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071C8-76FE-4B83-8317-BD53C7C84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23681A-6F29-48FC-9409-319ED3E96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CE569E-9B7C-4CB9-AB80-C0841F922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714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6EF5A53-0A64-4CA5-B9C7-1CB97CB5CF1C}"/>
              </a:ext>
            </a:extLst>
          </p:cNvPr>
          <p:cNvSpPr/>
          <p:nvPr/>
        </p:nvSpPr>
        <p:spPr>
          <a:xfrm>
            <a:off x="7342059" y="6244836"/>
            <a:ext cx="3630740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34ABFBEA-4EB0-4D02-A2C0-1733CD3D6F12}"/>
              </a:ext>
            </a:extLst>
          </p:cNvPr>
          <p:cNvSpPr/>
          <p:nvPr/>
        </p:nvSpPr>
        <p:spPr>
          <a:xfrm>
            <a:off x="1" y="688126"/>
            <a:ext cx="403642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81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9E083F6-57F4-487B-A766-EA0462B1EED8}"/>
              </a:ext>
            </a:extLst>
          </p:cNvPr>
          <p:cNvSpPr/>
          <p:nvPr/>
        </p:nvSpPr>
        <p:spPr>
          <a:xfrm>
            <a:off x="6578514" y="6144070"/>
            <a:ext cx="3976444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82296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2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A2F988-7148-4375-83D8-12EE5EBC7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2000"/>
            <a:ext cx="9601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896238-C5B3-4F3C-97FA-890E1A51A2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800" y="2286001"/>
            <a:ext cx="9601200" cy="38180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6E4474-0442-4E4B-9E5B-CA7B3951C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450249" y="194321"/>
            <a:ext cx="18367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76969C88-B244-455D-A017-012B25B1ACDD}" type="datetimeFigureOut">
              <a:rPr lang="en-US" smtClean="0"/>
              <a:pPr/>
              <a:t>3/11/2022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626A98-F887-40E1-B9BA-9D93DE90E0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5799" y="6356351"/>
            <a:ext cx="5951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2C8119-73F6-4713-9AD3-3628DCDFB8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400" y="6356351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  <a:alpha val="70000"/>
                  </a:schemeClr>
                </a:solidFill>
              </a:defRPr>
            </a:lvl1pPr>
          </a:lstStyle>
          <a:p>
            <a:fld id="{07CE569E-9B7C-4CB9-AB80-C0841F922C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8596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2" r:id="rId6"/>
    <p:sldLayoutId id="2147483688" r:id="rId7"/>
    <p:sldLayoutId id="2147483689" r:id="rId8"/>
    <p:sldLayoutId id="2147483690" r:id="rId9"/>
    <p:sldLayoutId id="2147483691" r:id="rId10"/>
    <p:sldLayoutId id="2147483693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125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125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125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125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125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>
              <a:alpha val="70000"/>
            </a:schemeClr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alpha val="1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A18C9FB-EC4C-4DAE-8F7D-C6E5AF607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2900"/>
            <a:ext cx="10972800" cy="6172200"/>
          </a:xfrm>
          <a:prstGeom prst="rect">
            <a:avLst/>
          </a:prstGeom>
          <a:solidFill>
            <a:srgbClr val="B15E4E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62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A8FDA66-67B4-4DBE-8354-C26F91ADB6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42901"/>
            <a:ext cx="10972799" cy="6172199"/>
          </a:xfrm>
          <a:custGeom>
            <a:avLst/>
            <a:gdLst>
              <a:gd name="connsiteX0" fmla="*/ 0 w 12191999"/>
              <a:gd name="connsiteY0" fmla="*/ 0 h 6857999"/>
              <a:gd name="connsiteX1" fmla="*/ 12191999 w 12191999"/>
              <a:gd name="connsiteY1" fmla="*/ 0 h 6857999"/>
              <a:gd name="connsiteX2" fmla="*/ 12191999 w 12191999"/>
              <a:gd name="connsiteY2" fmla="*/ 6857999 h 6857999"/>
              <a:gd name="connsiteX3" fmla="*/ 0 w 12191999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2191999" y="0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2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B2B1500-BB55-471C-8A9E-67288297E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819202"/>
            <a:ext cx="5674994" cy="5695899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3045E22C-A99D-41BB-AF14-EF1B1E745A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5773"/>
            <a:ext cx="5517352" cy="6049328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20">
              <a:solidFill>
                <a:prstClr val="white"/>
              </a:solidFill>
              <a:latin typeface="Avenir Next LT Pro Light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D154ECC-0FCD-4907-9FC4-DF273BABFA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0" y="4457699"/>
            <a:ext cx="4114800" cy="1371600"/>
          </a:xfrm>
        </p:spPr>
        <p:txBody>
          <a:bodyPr anchor="b">
            <a:normAutofit/>
          </a:bodyPr>
          <a:lstStyle/>
          <a:p>
            <a:pPr algn="l"/>
            <a:r>
              <a:rPr lang="en-US" sz="4320" b="1" dirty="0"/>
              <a:t>Mt 27:25-36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4716162-1EC3-4404-B06B-E6ED235976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412708"/>
            <a:ext cx="4114800" cy="2057400"/>
          </a:xfrm>
        </p:spPr>
        <p:txBody>
          <a:bodyPr>
            <a:normAutofit/>
          </a:bodyPr>
          <a:lstStyle/>
          <a:p>
            <a:pPr algn="l"/>
            <a:r>
              <a:rPr lang="en-US" sz="3960" dirty="0"/>
              <a:t>Jesus or Barabbas?</a:t>
            </a:r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843331DD-50CF-467B-9852-F6C7E4609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2624214"/>
            <a:ext cx="4109085" cy="2301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7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563B3E-5DF7-478B-A770-E0CFB37583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415C7AFA-FDD6-43F4-ADA5-5576774ADF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0"/>
            <a:ext cx="10972800" cy="5334000"/>
          </a:xfrm>
        </p:spPr>
      </p:pic>
    </p:spTree>
    <p:extLst>
      <p:ext uri="{BB962C8B-B14F-4D97-AF65-F5344CB8AC3E}">
        <p14:creationId xmlns:p14="http://schemas.microsoft.com/office/powerpoint/2010/main" val="1370964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995-ECC4-4A1E-92E5-7009AA1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“What then shall I do with Jesus who is called Christ?... What evil has He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033-2782-4610-B266-FF74E5C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Pilate</a:t>
            </a:r>
          </a:p>
          <a:p>
            <a:pPr lvl="1"/>
            <a:r>
              <a:rPr lang="en-US" sz="3200" dirty="0"/>
              <a:t>Tried to wash his hands of the situation but followed the crowd (</a:t>
            </a:r>
            <a:r>
              <a:rPr lang="en-US" sz="3200" dirty="0">
                <a:highlight>
                  <a:srgbClr val="000000"/>
                </a:highlight>
              </a:rPr>
              <a:t>Mt 27:24, 26; Mk 15:15</a:t>
            </a:r>
            <a:r>
              <a:rPr lang="en-US" sz="3200" dirty="0"/>
              <a:t>)</a:t>
            </a:r>
          </a:p>
          <a:p>
            <a:pPr lvl="1"/>
            <a:endParaRPr lang="en-US" sz="3200" dirty="0"/>
          </a:p>
          <a:p>
            <a:r>
              <a:rPr lang="en-US" sz="3560" dirty="0"/>
              <a:t>The Jews</a:t>
            </a:r>
          </a:p>
          <a:p>
            <a:pPr lvl="1"/>
            <a:r>
              <a:rPr lang="en-US" sz="3200" dirty="0"/>
              <a:t>His blood was upon them (</a:t>
            </a:r>
            <a:r>
              <a:rPr lang="en-US" sz="3200" dirty="0">
                <a:highlight>
                  <a:srgbClr val="000000"/>
                </a:highlight>
              </a:rPr>
              <a:t>Mt 27:25</a:t>
            </a:r>
            <a:r>
              <a:rPr lang="en-US" sz="3200" dirty="0"/>
              <a:t>)</a:t>
            </a:r>
          </a:p>
          <a:p>
            <a:pPr lvl="1"/>
            <a:endParaRPr lang="en-US" sz="32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16437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995-ECC4-4A1E-92E5-7009AA1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“What then shall I do with Jesus who is called Christ?... What evil has He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033-2782-4610-B266-FF74E5C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Pilate</a:t>
            </a:r>
          </a:p>
          <a:p>
            <a:pPr lvl="1"/>
            <a:r>
              <a:rPr lang="en-US" sz="3200" dirty="0"/>
              <a:t>Tried to wash his hands of the situation but followed the crowd (</a:t>
            </a:r>
            <a:r>
              <a:rPr lang="en-US" sz="3200" dirty="0">
                <a:highlight>
                  <a:srgbClr val="000000"/>
                </a:highlight>
              </a:rPr>
              <a:t>Mt 27:24, 26; Mk 15:15</a:t>
            </a:r>
            <a:r>
              <a:rPr lang="en-US" sz="3200" dirty="0"/>
              <a:t>)</a:t>
            </a:r>
          </a:p>
          <a:p>
            <a:pPr lvl="1"/>
            <a:endParaRPr lang="en-US" sz="3200" dirty="0"/>
          </a:p>
          <a:p>
            <a:r>
              <a:rPr lang="en-US" sz="3560" dirty="0"/>
              <a:t>The Jews</a:t>
            </a:r>
          </a:p>
          <a:p>
            <a:pPr lvl="1"/>
            <a:r>
              <a:rPr lang="en-US" sz="3200" dirty="0"/>
              <a:t>His blood was upon them (</a:t>
            </a:r>
            <a:r>
              <a:rPr lang="en-US" sz="3200" dirty="0">
                <a:highlight>
                  <a:srgbClr val="000000"/>
                </a:highlight>
              </a:rPr>
              <a:t>Mt 27:25</a:t>
            </a:r>
            <a:r>
              <a:rPr lang="en-US" sz="3200" dirty="0"/>
              <a:t>)</a:t>
            </a:r>
          </a:p>
          <a:p>
            <a:pPr lvl="1"/>
            <a:endParaRPr lang="en-US" sz="32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0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995-ECC4-4A1E-92E5-7009AA1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“What then shall I do with Jesus who is called Christ?... What evil has He done?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033-2782-4610-B266-FF74E5C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Jesus</a:t>
            </a:r>
          </a:p>
          <a:p>
            <a:pPr lvl="1"/>
            <a:r>
              <a:rPr lang="en-US" sz="2840" dirty="0"/>
              <a:t>Scourged and delivered to be crucified                               (</a:t>
            </a:r>
            <a:r>
              <a:rPr lang="en-US" sz="2840" dirty="0">
                <a:highlight>
                  <a:srgbClr val="000000"/>
                </a:highlight>
              </a:rPr>
              <a:t>Mt 27:26; Mk 15:15; Jn 19:1</a:t>
            </a:r>
            <a:r>
              <a:rPr lang="en-US" sz="2840" dirty="0"/>
              <a:t>)</a:t>
            </a:r>
          </a:p>
          <a:p>
            <a:pPr lvl="1"/>
            <a:endParaRPr lang="en-US" sz="3200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650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picture containing text&#10;&#10;Description automatically generated">
            <a:extLst>
              <a:ext uri="{FF2B5EF4-FFF2-40B4-BE49-F238E27FC236}">
                <a16:creationId xmlns:a16="http://schemas.microsoft.com/office/drawing/2014/main" id="{0A9AF71D-4CA5-4F21-8BC7-CA929089360E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3385"/>
            <a:ext cx="10972800" cy="5387925"/>
          </a:xfrm>
        </p:spPr>
      </p:pic>
    </p:spTree>
    <p:extLst>
      <p:ext uri="{BB962C8B-B14F-4D97-AF65-F5344CB8AC3E}">
        <p14:creationId xmlns:p14="http://schemas.microsoft.com/office/powerpoint/2010/main" val="3185283731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A6EF5A53-0A64-4CA5-B9C7-1CB97CB5CF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42058" y="6244836"/>
            <a:ext cx="3630741" cy="613164"/>
          </a:xfrm>
          <a:custGeom>
            <a:avLst/>
            <a:gdLst>
              <a:gd name="connsiteX0" fmla="*/ 1479137 w 4034156"/>
              <a:gd name="connsiteY0" fmla="*/ 230 h 613164"/>
              <a:gd name="connsiteX1" fmla="*/ 3482844 w 4034156"/>
              <a:gd name="connsiteY1" fmla="*/ 298555 h 613164"/>
              <a:gd name="connsiteX2" fmla="*/ 3831590 w 4034156"/>
              <a:gd name="connsiteY2" fmla="*/ 425010 h 613164"/>
              <a:gd name="connsiteX3" fmla="*/ 4034156 w 4034156"/>
              <a:gd name="connsiteY3" fmla="*/ 494088 h 613164"/>
              <a:gd name="connsiteX4" fmla="*/ 4034156 w 4034156"/>
              <a:gd name="connsiteY4" fmla="*/ 613164 h 613164"/>
              <a:gd name="connsiteX5" fmla="*/ 0 w 4034156"/>
              <a:gd name="connsiteY5" fmla="*/ 613164 h 613164"/>
              <a:gd name="connsiteX6" fmla="*/ 54792 w 4034156"/>
              <a:gd name="connsiteY6" fmla="*/ 512415 h 613164"/>
              <a:gd name="connsiteX7" fmla="*/ 168327 w 4034156"/>
              <a:gd name="connsiteY7" fmla="*/ 366637 h 613164"/>
              <a:gd name="connsiteX8" fmla="*/ 1192562 w 4034156"/>
              <a:gd name="connsiteY8" fmla="*/ 1522 h 613164"/>
              <a:gd name="connsiteX9" fmla="*/ 1479137 w 4034156"/>
              <a:gd name="connsiteY9" fmla="*/ 230 h 6131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034156" h="613164">
                <a:moveTo>
                  <a:pt x="1479137" y="230"/>
                </a:moveTo>
                <a:cubicBezTo>
                  <a:pt x="2152575" y="4287"/>
                  <a:pt x="2854487" y="63583"/>
                  <a:pt x="3482844" y="298555"/>
                </a:cubicBezTo>
                <a:cubicBezTo>
                  <a:pt x="3599338" y="342114"/>
                  <a:pt x="3715540" y="384216"/>
                  <a:pt x="3831590" y="425010"/>
                </a:cubicBezTo>
                <a:lnTo>
                  <a:pt x="4034156" y="494088"/>
                </a:lnTo>
                <a:lnTo>
                  <a:pt x="4034156" y="613164"/>
                </a:lnTo>
                <a:lnTo>
                  <a:pt x="0" y="613164"/>
                </a:lnTo>
                <a:lnTo>
                  <a:pt x="54792" y="512415"/>
                </a:lnTo>
                <a:cubicBezTo>
                  <a:pt x="88888" y="459433"/>
                  <a:pt x="126502" y="410480"/>
                  <a:pt x="168327" y="366637"/>
                </a:cubicBezTo>
                <a:cubicBezTo>
                  <a:pt x="428292" y="94062"/>
                  <a:pt x="821899" y="6565"/>
                  <a:pt x="1192562" y="1522"/>
                </a:cubicBezTo>
                <a:cubicBezTo>
                  <a:pt x="1287308" y="198"/>
                  <a:pt x="1382932" y="-349"/>
                  <a:pt x="1479137" y="23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5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 panose="020B0504020202020204" pitchFamily="34" charset="0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4ABFBEA-4EB0-4D02-A2C0-1733CD3D6F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88126"/>
            <a:ext cx="403642" cy="1634252"/>
          </a:xfrm>
          <a:custGeom>
            <a:avLst/>
            <a:gdLst>
              <a:gd name="connsiteX0" fmla="*/ 0 w 448491"/>
              <a:gd name="connsiteY0" fmla="*/ 0 h 1634252"/>
              <a:gd name="connsiteX1" fmla="*/ 12983 w 448491"/>
              <a:gd name="connsiteY1" fmla="*/ 10508 h 1634252"/>
              <a:gd name="connsiteX2" fmla="*/ 441611 w 448491"/>
              <a:gd name="connsiteY2" fmla="*/ 863751 h 1634252"/>
              <a:gd name="connsiteX3" fmla="*/ 251011 w 448491"/>
              <a:gd name="connsiteY3" fmla="*/ 1302895 h 1634252"/>
              <a:gd name="connsiteX4" fmla="*/ 74605 w 448491"/>
              <a:gd name="connsiteY4" fmla="*/ 1543249 h 1634252"/>
              <a:gd name="connsiteX5" fmla="*/ 0 w 448491"/>
              <a:gd name="connsiteY5" fmla="*/ 1634252 h 163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8491" h="1634252">
                <a:moveTo>
                  <a:pt x="0" y="0"/>
                </a:moveTo>
                <a:lnTo>
                  <a:pt x="12983" y="10508"/>
                </a:lnTo>
                <a:cubicBezTo>
                  <a:pt x="278410" y="241022"/>
                  <a:pt x="489787" y="530267"/>
                  <a:pt x="441611" y="863751"/>
                </a:cubicBezTo>
                <a:cubicBezTo>
                  <a:pt x="418542" y="1022632"/>
                  <a:pt x="337007" y="1166302"/>
                  <a:pt x="251011" y="1302895"/>
                </a:cubicBezTo>
                <a:cubicBezTo>
                  <a:pt x="215138" y="1359902"/>
                  <a:pt x="154723" y="1442480"/>
                  <a:pt x="74605" y="1543249"/>
                </a:cubicBezTo>
                <a:lnTo>
                  <a:pt x="0" y="163425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9E083F6-57F4-487B-A766-EA0462B1EE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78513" y="6144069"/>
            <a:ext cx="3976444" cy="718159"/>
          </a:xfrm>
          <a:custGeom>
            <a:avLst/>
            <a:gdLst>
              <a:gd name="connsiteX0" fmla="*/ 1421452 w 4590626"/>
              <a:gd name="connsiteY0" fmla="*/ 0 h 713930"/>
              <a:gd name="connsiteX1" fmla="*/ 3247781 w 4590626"/>
              <a:gd name="connsiteY1" fmla="*/ 271915 h 713930"/>
              <a:gd name="connsiteX2" fmla="*/ 4517331 w 4590626"/>
              <a:gd name="connsiteY2" fmla="*/ 693394 h 713930"/>
              <a:gd name="connsiteX3" fmla="*/ 4590626 w 4590626"/>
              <a:gd name="connsiteY3" fmla="*/ 713930 h 713930"/>
              <a:gd name="connsiteX4" fmla="*/ 0 w 4590626"/>
              <a:gd name="connsiteY4" fmla="*/ 713930 h 713930"/>
              <a:gd name="connsiteX5" fmla="*/ 2854 w 4590626"/>
              <a:gd name="connsiteY5" fmla="*/ 705624 h 713930"/>
              <a:gd name="connsiteX6" fmla="*/ 226680 w 4590626"/>
              <a:gd name="connsiteY6" fmla="*/ 333970 h 713930"/>
              <a:gd name="connsiteX7" fmla="*/ 1160245 w 4590626"/>
              <a:gd name="connsiteY7" fmla="*/ 1178 h 713930"/>
              <a:gd name="connsiteX8" fmla="*/ 1421452 w 4590626"/>
              <a:gd name="connsiteY8" fmla="*/ 0 h 713930"/>
              <a:gd name="connsiteX0" fmla="*/ 1421452 w 4517331"/>
              <a:gd name="connsiteY0" fmla="*/ 0 h 713930"/>
              <a:gd name="connsiteX1" fmla="*/ 3247781 w 4517331"/>
              <a:gd name="connsiteY1" fmla="*/ 271915 h 713930"/>
              <a:gd name="connsiteX2" fmla="*/ 4517331 w 4517331"/>
              <a:gd name="connsiteY2" fmla="*/ 693394 h 713930"/>
              <a:gd name="connsiteX3" fmla="*/ 0 w 4517331"/>
              <a:gd name="connsiteY3" fmla="*/ 713930 h 713930"/>
              <a:gd name="connsiteX4" fmla="*/ 2854 w 4517331"/>
              <a:gd name="connsiteY4" fmla="*/ 705624 h 713930"/>
              <a:gd name="connsiteX5" fmla="*/ 226680 w 4517331"/>
              <a:gd name="connsiteY5" fmla="*/ 333970 h 713930"/>
              <a:gd name="connsiteX6" fmla="*/ 1160245 w 4517331"/>
              <a:gd name="connsiteY6" fmla="*/ 1178 h 713930"/>
              <a:gd name="connsiteX7" fmla="*/ 1421452 w 4517331"/>
              <a:gd name="connsiteY7" fmla="*/ 0 h 713930"/>
              <a:gd name="connsiteX0" fmla="*/ 0 w 4608771"/>
              <a:gd name="connsiteY0" fmla="*/ 713930 h 784834"/>
              <a:gd name="connsiteX1" fmla="*/ 2854 w 4608771"/>
              <a:gd name="connsiteY1" fmla="*/ 705624 h 784834"/>
              <a:gd name="connsiteX2" fmla="*/ 226680 w 4608771"/>
              <a:gd name="connsiteY2" fmla="*/ 333970 h 784834"/>
              <a:gd name="connsiteX3" fmla="*/ 1160245 w 4608771"/>
              <a:gd name="connsiteY3" fmla="*/ 1178 h 784834"/>
              <a:gd name="connsiteX4" fmla="*/ 1421452 w 4608771"/>
              <a:gd name="connsiteY4" fmla="*/ 0 h 784834"/>
              <a:gd name="connsiteX5" fmla="*/ 3247781 w 4608771"/>
              <a:gd name="connsiteY5" fmla="*/ 271915 h 784834"/>
              <a:gd name="connsiteX6" fmla="*/ 4608771 w 4608771"/>
              <a:gd name="connsiteY6" fmla="*/ 784834 h 784834"/>
              <a:gd name="connsiteX0" fmla="*/ 0 w 4418271"/>
              <a:gd name="connsiteY0" fmla="*/ 713930 h 718159"/>
              <a:gd name="connsiteX1" fmla="*/ 2854 w 4418271"/>
              <a:gd name="connsiteY1" fmla="*/ 705624 h 718159"/>
              <a:gd name="connsiteX2" fmla="*/ 226680 w 4418271"/>
              <a:gd name="connsiteY2" fmla="*/ 333970 h 718159"/>
              <a:gd name="connsiteX3" fmla="*/ 1160245 w 4418271"/>
              <a:gd name="connsiteY3" fmla="*/ 1178 h 718159"/>
              <a:gd name="connsiteX4" fmla="*/ 1421452 w 4418271"/>
              <a:gd name="connsiteY4" fmla="*/ 0 h 718159"/>
              <a:gd name="connsiteX5" fmla="*/ 3247781 w 4418271"/>
              <a:gd name="connsiteY5" fmla="*/ 271915 h 718159"/>
              <a:gd name="connsiteX6" fmla="*/ 4418271 w 4418271"/>
              <a:gd name="connsiteY6" fmla="*/ 718159 h 718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18271" h="718159">
                <a:moveTo>
                  <a:pt x="0" y="713930"/>
                </a:moveTo>
                <a:lnTo>
                  <a:pt x="2854" y="705624"/>
                </a:lnTo>
                <a:cubicBezTo>
                  <a:pt x="60059" y="562888"/>
                  <a:pt x="131373" y="433874"/>
                  <a:pt x="226680" y="333970"/>
                </a:cubicBezTo>
                <a:cubicBezTo>
                  <a:pt x="463632" y="85526"/>
                  <a:pt x="822395" y="5774"/>
                  <a:pt x="1160245" y="1178"/>
                </a:cubicBezTo>
                <a:lnTo>
                  <a:pt x="1421452" y="0"/>
                </a:lnTo>
                <a:cubicBezTo>
                  <a:pt x="2035274" y="3698"/>
                  <a:pt x="2748311" y="152222"/>
                  <a:pt x="3247781" y="271915"/>
                </a:cubicBezTo>
                <a:cubicBezTo>
                  <a:pt x="3747251" y="391608"/>
                  <a:pt x="3902480" y="501606"/>
                  <a:pt x="4418271" y="718159"/>
                </a:cubicBezTo>
              </a:path>
            </a:pathLst>
          </a:cu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3BA2E71-8E5C-44AF-80E2-34A649FA5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09728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C0368F0-DEE4-42C8-A456-3D935D44EC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835639"/>
            <a:ext cx="4689157" cy="5022362"/>
          </a:xfrm>
          <a:custGeom>
            <a:avLst/>
            <a:gdLst>
              <a:gd name="connsiteX0" fmla="*/ 0 w 4212773"/>
              <a:gd name="connsiteY0" fmla="*/ 0 h 6498740"/>
              <a:gd name="connsiteX1" fmla="*/ 159023 w 4212773"/>
              <a:gd name="connsiteY1" fmla="*/ 12872 h 6498740"/>
              <a:gd name="connsiteX2" fmla="*/ 1697597 w 4212773"/>
              <a:gd name="connsiteY2" fmla="*/ 306418 h 6498740"/>
              <a:gd name="connsiteX3" fmla="*/ 4047822 w 4212773"/>
              <a:gd name="connsiteY3" fmla="*/ 3511272 h 6498740"/>
              <a:gd name="connsiteX4" fmla="*/ 3551503 w 4212773"/>
              <a:gd name="connsiteY4" fmla="*/ 6184235 h 6498740"/>
              <a:gd name="connsiteX5" fmla="*/ 3163159 w 4212773"/>
              <a:gd name="connsiteY5" fmla="*/ 6459073 h 6498740"/>
              <a:gd name="connsiteX6" fmla="*/ 3092077 w 4212773"/>
              <a:gd name="connsiteY6" fmla="*/ 6498740 h 6498740"/>
              <a:gd name="connsiteX7" fmla="*/ 0 w 4212773"/>
              <a:gd name="connsiteY7" fmla="*/ 6498740 h 6498740"/>
              <a:gd name="connsiteX8" fmla="*/ 0 w 4212773"/>
              <a:gd name="connsiteY8" fmla="*/ 0 h 64987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212773" h="6498740">
                <a:moveTo>
                  <a:pt x="0" y="0"/>
                </a:moveTo>
                <a:lnTo>
                  <a:pt x="159023" y="12872"/>
                </a:lnTo>
                <a:cubicBezTo>
                  <a:pt x="659101" y="63644"/>
                  <a:pt x="1176498" y="175345"/>
                  <a:pt x="1697597" y="306418"/>
                </a:cubicBezTo>
                <a:cubicBezTo>
                  <a:pt x="3312474" y="712392"/>
                  <a:pt x="3742395" y="1999786"/>
                  <a:pt x="4047822" y="3511272"/>
                </a:cubicBezTo>
                <a:cubicBezTo>
                  <a:pt x="4252232" y="4523358"/>
                  <a:pt x="4422733" y="5443193"/>
                  <a:pt x="3551503" y="6184235"/>
                </a:cubicBezTo>
                <a:cubicBezTo>
                  <a:pt x="3429343" y="6288166"/>
                  <a:pt x="3299185" y="6378784"/>
                  <a:pt x="3163159" y="6459073"/>
                </a:cubicBezTo>
                <a:lnTo>
                  <a:pt x="3092077" y="6498740"/>
                </a:lnTo>
                <a:lnTo>
                  <a:pt x="0" y="64987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pic>
        <p:nvPicPr>
          <p:cNvPr id="5" name="Content Placeholder 4" descr="Logo, company name&#10;&#10;Description automatically generated">
            <a:extLst>
              <a:ext uri="{FF2B5EF4-FFF2-40B4-BE49-F238E27FC236}">
                <a16:creationId xmlns:a16="http://schemas.microsoft.com/office/drawing/2014/main" id="{9896828A-CD8C-4DFC-9B6B-ECD8F745F1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3" r="5327" b="1"/>
          <a:stretch/>
        </p:blipFill>
        <p:spPr>
          <a:xfrm>
            <a:off x="-1" y="-4229"/>
            <a:ext cx="10972800" cy="6857999"/>
          </a:xfrm>
          <a:prstGeom prst="rect">
            <a:avLst/>
          </a:prstGeom>
        </p:spPr>
      </p:pic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40291AF-A97E-4C43-A763-5023B143C3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9387820" y="-499128"/>
            <a:ext cx="1085853" cy="2084108"/>
          </a:xfrm>
          <a:custGeom>
            <a:avLst/>
            <a:gdLst>
              <a:gd name="connsiteX0" fmla="*/ 0 w 1085312"/>
              <a:gd name="connsiteY0" fmla="*/ 2315675 h 2315675"/>
              <a:gd name="connsiteX1" fmla="*/ 0 w 1085312"/>
              <a:gd name="connsiteY1" fmla="*/ 0 h 2315675"/>
              <a:gd name="connsiteX2" fmla="*/ 53089 w 1085312"/>
              <a:gd name="connsiteY2" fmla="*/ 4542 h 2315675"/>
              <a:gd name="connsiteX3" fmla="*/ 790077 w 1085312"/>
              <a:gd name="connsiteY3" fmla="*/ 872756 h 2315675"/>
              <a:gd name="connsiteX4" fmla="*/ 1085252 w 1085312"/>
              <a:gd name="connsiteY4" fmla="*/ 1943649 h 2315675"/>
              <a:gd name="connsiteX5" fmla="*/ 1064832 w 1085312"/>
              <a:gd name="connsiteY5" fmla="*/ 2198094 h 2315675"/>
              <a:gd name="connsiteX6" fmla="*/ 1043734 w 1085312"/>
              <a:gd name="connsiteY6" fmla="*/ 2315675 h 2315675"/>
              <a:gd name="connsiteX7" fmla="*/ 0 w 1085312"/>
              <a:gd name="connsiteY7" fmla="*/ 2315675 h 2315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85312" h="2315675">
                <a:moveTo>
                  <a:pt x="0" y="2315675"/>
                </a:moveTo>
                <a:lnTo>
                  <a:pt x="0" y="0"/>
                </a:lnTo>
                <a:lnTo>
                  <a:pt x="53089" y="4542"/>
                </a:lnTo>
                <a:cubicBezTo>
                  <a:pt x="405263" y="73503"/>
                  <a:pt x="612623" y="486635"/>
                  <a:pt x="790077" y="872756"/>
                </a:cubicBezTo>
                <a:cubicBezTo>
                  <a:pt x="937425" y="1193596"/>
                  <a:pt x="1088787" y="1533232"/>
                  <a:pt x="1085252" y="1943649"/>
                </a:cubicBezTo>
                <a:cubicBezTo>
                  <a:pt x="1084528" y="2029058"/>
                  <a:pt x="1077341" y="2113833"/>
                  <a:pt x="1064832" y="2198094"/>
                </a:cubicBezTo>
                <a:lnTo>
                  <a:pt x="1043734" y="2315675"/>
                </a:lnTo>
                <a:lnTo>
                  <a:pt x="0" y="23156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>
              <a:solidFill>
                <a:prstClr val="white"/>
              </a:solidFill>
              <a:latin typeface="Avenir Next LT Pro" panose="020B0504020202020204" pitchFamily="34" charset="0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B48800F-1911-4388-AEF0-087CD49D14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419349"/>
            <a:ext cx="925830" cy="4438651"/>
          </a:xfrm>
          <a:custGeom>
            <a:avLst/>
            <a:gdLst>
              <a:gd name="connsiteX0" fmla="*/ 0 w 4033589"/>
              <a:gd name="connsiteY0" fmla="*/ 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8" fmla="*/ 0 w 4033589"/>
              <a:gd name="connsiteY8" fmla="*/ 0 h 6858000"/>
              <a:gd name="connsiteX0" fmla="*/ 0 w 4033589"/>
              <a:gd name="connsiteY0" fmla="*/ 6858000 h 6858000"/>
              <a:gd name="connsiteX1" fmla="*/ 1878934 w 4033589"/>
              <a:gd name="connsiteY1" fmla="*/ 0 h 6858000"/>
              <a:gd name="connsiteX2" fmla="*/ 1882313 w 4033589"/>
              <a:gd name="connsiteY2" fmla="*/ 2021 h 6858000"/>
              <a:gd name="connsiteX3" fmla="*/ 3475371 w 4033589"/>
              <a:gd name="connsiteY3" fmla="*/ 1517967 h 6858000"/>
              <a:gd name="connsiteX4" fmla="*/ 3975977 w 4033589"/>
              <a:gd name="connsiteY4" fmla="*/ 4379386 h 6858000"/>
              <a:gd name="connsiteX5" fmla="*/ 3312864 w 4033589"/>
              <a:gd name="connsiteY5" fmla="*/ 6852362 h 6858000"/>
              <a:gd name="connsiteX6" fmla="*/ 3310593 w 4033589"/>
              <a:gd name="connsiteY6" fmla="*/ 6858000 h 6858000"/>
              <a:gd name="connsiteX7" fmla="*/ 0 w 4033589"/>
              <a:gd name="connsiteY7" fmla="*/ 6858000 h 685800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1787494 w 3942149"/>
              <a:gd name="connsiteY0" fmla="*/ 0 h 6949440"/>
              <a:gd name="connsiteX1" fmla="*/ 1790873 w 3942149"/>
              <a:gd name="connsiteY1" fmla="*/ 2021 h 6949440"/>
              <a:gd name="connsiteX2" fmla="*/ 3383931 w 3942149"/>
              <a:gd name="connsiteY2" fmla="*/ 1517967 h 6949440"/>
              <a:gd name="connsiteX3" fmla="*/ 3884537 w 3942149"/>
              <a:gd name="connsiteY3" fmla="*/ 4379386 h 6949440"/>
              <a:gd name="connsiteX4" fmla="*/ 3221424 w 3942149"/>
              <a:gd name="connsiteY4" fmla="*/ 6852362 h 6949440"/>
              <a:gd name="connsiteX5" fmla="*/ 3219153 w 3942149"/>
              <a:gd name="connsiteY5" fmla="*/ 6858000 h 6949440"/>
              <a:gd name="connsiteX6" fmla="*/ 0 w 3942149"/>
              <a:gd name="connsiteY6" fmla="*/ 6949440 h 6949440"/>
              <a:gd name="connsiteX0" fmla="*/ 0 w 2154655"/>
              <a:gd name="connsiteY0" fmla="*/ 0 h 6858000"/>
              <a:gd name="connsiteX1" fmla="*/ 3379 w 2154655"/>
              <a:gd name="connsiteY1" fmla="*/ 2021 h 6858000"/>
              <a:gd name="connsiteX2" fmla="*/ 1596437 w 2154655"/>
              <a:gd name="connsiteY2" fmla="*/ 1517967 h 6858000"/>
              <a:gd name="connsiteX3" fmla="*/ 2097043 w 2154655"/>
              <a:gd name="connsiteY3" fmla="*/ 4379386 h 6858000"/>
              <a:gd name="connsiteX4" fmla="*/ 1433930 w 2154655"/>
              <a:gd name="connsiteY4" fmla="*/ 6852362 h 6858000"/>
              <a:gd name="connsiteX5" fmla="*/ 1431659 w 2154655"/>
              <a:gd name="connsiteY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4655" h="6858000">
                <a:moveTo>
                  <a:pt x="0" y="0"/>
                </a:moveTo>
                <a:lnTo>
                  <a:pt x="3379" y="2021"/>
                </a:lnTo>
                <a:cubicBezTo>
                  <a:pt x="667061" y="423753"/>
                  <a:pt x="1239365" y="963389"/>
                  <a:pt x="1596437" y="1517967"/>
                </a:cubicBezTo>
                <a:cubicBezTo>
                  <a:pt x="2133142" y="2350886"/>
                  <a:pt x="2239839" y="3395752"/>
                  <a:pt x="2097043" y="4379386"/>
                </a:cubicBezTo>
                <a:cubicBezTo>
                  <a:pt x="2032295" y="4824358"/>
                  <a:pt x="1812506" y="5869368"/>
                  <a:pt x="1433930" y="6852362"/>
                </a:cubicBezTo>
                <a:lnTo>
                  <a:pt x="1431659" y="6858000"/>
                </a:lnTo>
              </a:path>
            </a:pathLst>
          </a:custGeom>
          <a:noFill/>
          <a:ln w="19050">
            <a:solidFill>
              <a:srgbClr val="F1CB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 Ligh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419153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995-ECC4-4A1E-92E5-7009AA1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“Whom do you want me to release to you? Barabbas or Jesus who is called Christ”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033-2782-4610-B266-FF74E5C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Barabbas</a:t>
            </a:r>
          </a:p>
          <a:p>
            <a:pPr lvl="1"/>
            <a:r>
              <a:rPr lang="en-US" sz="3600" dirty="0"/>
              <a:t>A notorious prisoner (</a:t>
            </a:r>
            <a:r>
              <a:rPr lang="en-US" sz="3600" dirty="0">
                <a:highlight>
                  <a:srgbClr val="000000"/>
                </a:highlight>
              </a:rPr>
              <a:t>Mt 27:16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A rebel and murderer (</a:t>
            </a:r>
            <a:r>
              <a:rPr lang="en-US" sz="3600" dirty="0">
                <a:highlight>
                  <a:srgbClr val="000000"/>
                </a:highlight>
              </a:rPr>
              <a:t>Mk 15:7; Lk 23:19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A robber (</a:t>
            </a:r>
            <a:r>
              <a:rPr lang="en-US" sz="3600" dirty="0">
                <a:highlight>
                  <a:srgbClr val="000000"/>
                </a:highlight>
              </a:rPr>
              <a:t>Jn 18:40</a:t>
            </a:r>
            <a:r>
              <a:rPr lang="en-US" sz="3600" dirty="0"/>
              <a:t>)</a:t>
            </a:r>
          </a:p>
          <a:p>
            <a:pPr marL="41148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42700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995-ECC4-4A1E-92E5-7009AA1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“Whom do you want me to release to you? Barabbas or Jesus who is called Christ”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033-2782-4610-B266-FF74E5C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Jesus</a:t>
            </a:r>
          </a:p>
          <a:p>
            <a:pPr lvl="1"/>
            <a:r>
              <a:rPr lang="en-US" sz="3600" dirty="0"/>
              <a:t>Handed over because of envy                    (</a:t>
            </a:r>
            <a:r>
              <a:rPr lang="en-US" sz="3600" dirty="0">
                <a:highlight>
                  <a:srgbClr val="000000"/>
                </a:highlight>
              </a:rPr>
              <a:t>Mt 18:18; Mk 15:10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Just (</a:t>
            </a:r>
            <a:r>
              <a:rPr lang="en-US" sz="3600" dirty="0">
                <a:highlight>
                  <a:srgbClr val="000000"/>
                </a:highlight>
              </a:rPr>
              <a:t>Mt 19:19, 24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Faultless (</a:t>
            </a:r>
            <a:r>
              <a:rPr lang="en-US" sz="3600" dirty="0">
                <a:highlight>
                  <a:srgbClr val="000000"/>
                </a:highlight>
              </a:rPr>
              <a:t>Jn 18:38, 19:4, 6</a:t>
            </a:r>
            <a:r>
              <a:rPr lang="en-US" sz="3600" dirty="0"/>
              <a:t>)</a:t>
            </a:r>
          </a:p>
          <a:p>
            <a:pPr lvl="1"/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2450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995-ECC4-4A1E-92E5-7009AA1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“Whom do you want me to release to you? Barabbas or Jesus who is called Christ?”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033-2782-4610-B266-FF74E5C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Jesus</a:t>
            </a:r>
          </a:p>
          <a:p>
            <a:pPr lvl="1"/>
            <a:r>
              <a:rPr lang="en-US" sz="3600" dirty="0"/>
              <a:t>Taught (</a:t>
            </a:r>
            <a:r>
              <a:rPr lang="en-US" sz="3600" dirty="0">
                <a:highlight>
                  <a:srgbClr val="000000"/>
                </a:highlight>
              </a:rPr>
              <a:t>Mt 26:55; Lk 19:47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Healed the sick (</a:t>
            </a:r>
            <a:r>
              <a:rPr lang="en-US" sz="3600" dirty="0">
                <a:highlight>
                  <a:srgbClr val="000000"/>
                </a:highlight>
              </a:rPr>
              <a:t>Mt 4:23-24</a:t>
            </a:r>
            <a:r>
              <a:rPr lang="en-US" sz="3600" dirty="0"/>
              <a:t>)</a:t>
            </a:r>
          </a:p>
          <a:p>
            <a:pPr lvl="1"/>
            <a:r>
              <a:rPr lang="en-US" sz="3600" dirty="0"/>
              <a:t>Fed the Hungry (</a:t>
            </a:r>
            <a:r>
              <a:rPr lang="en-US" sz="3600" dirty="0">
                <a:highlight>
                  <a:srgbClr val="000000"/>
                </a:highlight>
              </a:rPr>
              <a:t>Mt 14:13-21, 15:32-39</a:t>
            </a:r>
            <a:r>
              <a:rPr lang="en-US" sz="3600" dirty="0"/>
              <a:t>)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655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CC768-8F13-4238-BB0B-FB2B755453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Logo&#10;&#10;Description automatically generated">
            <a:extLst>
              <a:ext uri="{FF2B5EF4-FFF2-40B4-BE49-F238E27FC236}">
                <a16:creationId xmlns:a16="http://schemas.microsoft.com/office/drawing/2014/main" id="{9634B51C-F396-42E1-A5CC-0630B871CD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72800" cy="6858000"/>
          </a:xfrm>
        </p:spPr>
      </p:pic>
    </p:spTree>
    <p:extLst>
      <p:ext uri="{BB962C8B-B14F-4D97-AF65-F5344CB8AC3E}">
        <p14:creationId xmlns:p14="http://schemas.microsoft.com/office/powerpoint/2010/main" val="19589618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995-ECC4-4A1E-92E5-7009AA1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“Which of the two do you want me to release to you?”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033-2782-4610-B266-FF74E5C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Choice</a:t>
            </a:r>
          </a:p>
          <a:p>
            <a:pPr lvl="1"/>
            <a:r>
              <a:rPr lang="en-US" sz="3200" dirty="0"/>
              <a:t>A convict or the Christ</a:t>
            </a:r>
          </a:p>
          <a:p>
            <a:pPr lvl="1"/>
            <a:r>
              <a:rPr lang="en-US" sz="3200" dirty="0"/>
              <a:t>The world or God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2CA205A-C65D-4DE4-A8B0-44E3D0B03E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212" y="2391508"/>
            <a:ext cx="4631788" cy="3704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843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995-ECC4-4A1E-92E5-7009AA1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“Which of the two do you want me to release to you?”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033-2782-4610-B266-FF74E5C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Choice</a:t>
            </a:r>
          </a:p>
          <a:p>
            <a:pPr lvl="1"/>
            <a:r>
              <a:rPr lang="en-US" sz="3200" dirty="0"/>
              <a:t>A convict or the Christ</a:t>
            </a:r>
          </a:p>
          <a:p>
            <a:pPr lvl="1"/>
            <a:r>
              <a:rPr lang="en-US" sz="3200" dirty="0"/>
              <a:t>The world or God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6" name="Picture 5" descr="A road with a sign on it&#10;&#10;Description automatically generated with low confidence">
            <a:extLst>
              <a:ext uri="{FF2B5EF4-FFF2-40B4-BE49-F238E27FC236}">
                <a16:creationId xmlns:a16="http://schemas.microsoft.com/office/drawing/2014/main" id="{7AACF840-AF8A-41B5-8FC5-B562E50B3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076" y="2447778"/>
            <a:ext cx="4659924" cy="364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607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AB995-ECC4-4A1E-92E5-7009AA1D9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“Which of the two do you want me to release to you?”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033-2782-4610-B266-FF74E5CA99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The Choice</a:t>
            </a:r>
          </a:p>
          <a:p>
            <a:pPr lvl="1"/>
            <a:r>
              <a:rPr lang="en-US" sz="3200" dirty="0"/>
              <a:t>A convict or the Christ</a:t>
            </a:r>
          </a:p>
          <a:p>
            <a:pPr lvl="1"/>
            <a:r>
              <a:rPr lang="en-US" sz="3200" dirty="0"/>
              <a:t>The world or God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Text, whiteboard&#10;&#10;Description automatically generated">
            <a:extLst>
              <a:ext uri="{FF2B5EF4-FFF2-40B4-BE49-F238E27FC236}">
                <a16:creationId xmlns:a16="http://schemas.microsoft.com/office/drawing/2014/main" id="{CCBF369B-3E13-403C-854E-8B13A46A6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1145" y="2461846"/>
            <a:ext cx="4645855" cy="364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180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ebbleVTI">
  <a:themeElements>
    <a:clrScheme name="Blush 3">
      <a:dk1>
        <a:sysClr val="windowText" lastClr="000000"/>
      </a:dk1>
      <a:lt1>
        <a:sysClr val="window" lastClr="FFFFFF"/>
      </a:lt1>
      <a:dk2>
        <a:srgbClr val="B15E4E"/>
      </a:dk2>
      <a:lt2>
        <a:srgbClr val="FFFFFF"/>
      </a:lt2>
      <a:accent1>
        <a:srgbClr val="C5B096"/>
      </a:accent1>
      <a:accent2>
        <a:srgbClr val="ECA855"/>
      </a:accent2>
      <a:accent3>
        <a:srgbClr val="9BBFB0"/>
      </a:accent3>
      <a:accent4>
        <a:srgbClr val="A9AEA7"/>
      </a:accent4>
      <a:accent5>
        <a:srgbClr val="6A787C"/>
      </a:accent5>
      <a:accent6>
        <a:srgbClr val="3B4345"/>
      </a:accent6>
      <a:hlink>
        <a:srgbClr val="ECA855"/>
      </a:hlink>
      <a:folHlink>
        <a:srgbClr val="6A392F"/>
      </a:folHlink>
    </a:clrScheme>
    <a:fontScheme name="Custom 4">
      <a:majorFont>
        <a:latin typeface="Sitka Subheading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ebbleVTI" id="{8B4DB91D-6BB4-4BA3-973A-733D3AF2680E}" vid="{9A19CF0D-2077-4BF4-BAA5-86934C336D5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846</Words>
  <Application>Microsoft Office PowerPoint</Application>
  <PresentationFormat>Custom</PresentationFormat>
  <Paragraphs>86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Avenir Next LT Pro</vt:lpstr>
      <vt:lpstr>Avenir Next LT Pro Light</vt:lpstr>
      <vt:lpstr>Calibri</vt:lpstr>
      <vt:lpstr>Sitka Subheading</vt:lpstr>
      <vt:lpstr>PebbleVTI</vt:lpstr>
      <vt:lpstr>Jesus or Barabbas?</vt:lpstr>
      <vt:lpstr>PowerPoint Presentation</vt:lpstr>
      <vt:lpstr>“Whom do you want me to release to you? Barabbas or Jesus who is called Christ”</vt:lpstr>
      <vt:lpstr>“Whom do you want me to release to you? Barabbas or Jesus who is called Christ”</vt:lpstr>
      <vt:lpstr>“Whom do you want me to release to you? Barabbas or Jesus who is called Christ?”</vt:lpstr>
      <vt:lpstr>PowerPoint Presentation</vt:lpstr>
      <vt:lpstr>“Which of the two do you want me to release to you?”</vt:lpstr>
      <vt:lpstr>“Which of the two do you want me to release to you?”</vt:lpstr>
      <vt:lpstr>“Which of the two do you want me to release to you?”</vt:lpstr>
      <vt:lpstr>PowerPoint Presentation</vt:lpstr>
      <vt:lpstr>“What then shall I do with Jesus who is called Christ?... What evil has He done?</vt:lpstr>
      <vt:lpstr>“What then shall I do with Jesus who is called Christ?... What evil has He done?</vt:lpstr>
      <vt:lpstr>“What then shall I do with Jesus who is called Christ?... What evil has He done?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Eternity Defining Questions?</dc:title>
  <dc:creator>Rob Miller</dc:creator>
  <cp:lastModifiedBy>Rob Miller</cp:lastModifiedBy>
  <cp:revision>7</cp:revision>
  <dcterms:created xsi:type="dcterms:W3CDTF">2022-03-10T16:47:37Z</dcterms:created>
  <dcterms:modified xsi:type="dcterms:W3CDTF">2022-03-12T04:23:47Z</dcterms:modified>
</cp:coreProperties>
</file>