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0"/>
  </p:notesMasterIdLst>
  <p:handoutMasterIdLst>
    <p:handoutMasterId r:id="rId11"/>
  </p:handoutMasterIdLst>
  <p:sldIdLst>
    <p:sldId id="256" r:id="rId2"/>
    <p:sldId id="261" r:id="rId3"/>
    <p:sldId id="263" r:id="rId4"/>
    <p:sldId id="262" r:id="rId5"/>
    <p:sldId id="265" r:id="rId6"/>
    <p:sldId id="264" r:id="rId7"/>
    <p:sldId id="266" r:id="rId8"/>
    <p:sldId id="267" r:id="rId9"/>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5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3/11/2022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3/11/2022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Greek word carries the idea of precision or accuracy</a:t>
            </a:r>
          </a:p>
          <a:p>
            <a:r>
              <a:rPr lang="en-US" dirty="0"/>
              <a:t>“See that you walk carefully, with exactness” is the meaning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the power of discerning and judging properly as to what is true or right; possessing discernment, judgment, or discretion</a:t>
            </a:r>
          </a:p>
          <a:p>
            <a:endParaRPr lang="en-US" dirty="0"/>
          </a:p>
          <a:p>
            <a:r>
              <a:rPr lang="en-US" dirty="0"/>
              <a:t>Sophos: </a:t>
            </a:r>
            <a:r>
              <a:rPr lang="en-US" dirty="0">
                <a:latin typeface="Arial, Helvetica"/>
              </a:rPr>
              <a:t>forming the best plans and using the best means for their execution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6779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redeeming </a:t>
            </a:r>
            <a:r>
              <a:rPr lang="en-US" dirty="0"/>
              <a:t>(</a:t>
            </a:r>
            <a:r>
              <a:rPr lang="en-US" i="1" dirty="0" err="1"/>
              <a:t>exagorazo</a:t>
            </a:r>
            <a:r>
              <a:rPr lang="en-US" dirty="0"/>
              <a:t>)</a:t>
            </a:r>
            <a:r>
              <a:rPr lang="en-US" b="1" dirty="0"/>
              <a:t> the time </a:t>
            </a:r>
            <a:r>
              <a:rPr lang="en-US" dirty="0"/>
              <a:t>(</a:t>
            </a:r>
            <a:r>
              <a:rPr lang="en-US" i="1" dirty="0" err="1"/>
              <a:t>kairos</a:t>
            </a:r>
            <a:r>
              <a:rPr lang="en-US" dirty="0"/>
              <a:t>),</a:t>
            </a:r>
            <a:r>
              <a:rPr lang="en-US" b="1" dirty="0"/>
              <a:t> because the days are evil“</a:t>
            </a:r>
            <a:r>
              <a:rPr lang="en-US" dirty="0"/>
              <a:t> (v. 16).  The word </a:t>
            </a:r>
            <a:r>
              <a:rPr lang="en-US" i="1" dirty="0" err="1"/>
              <a:t>exagorazo</a:t>
            </a:r>
            <a:r>
              <a:rPr lang="en-US" i="1" dirty="0"/>
              <a:t> </a:t>
            </a:r>
            <a:r>
              <a:rPr lang="en-US" dirty="0"/>
              <a:t>means to redeem something by payment of a price—such as paying the price to set a slave free. </a:t>
            </a:r>
            <a:r>
              <a:rPr lang="en-US" i="1" dirty="0" err="1"/>
              <a:t>Exagorazo</a:t>
            </a:r>
            <a:r>
              <a:rPr lang="en-US" i="1" dirty="0"/>
              <a:t> </a:t>
            </a:r>
            <a:r>
              <a:rPr lang="en-US" dirty="0"/>
              <a:t>was also used to speak of buying something quickly while it was available—”striking while the iron is hot.”</a:t>
            </a:r>
          </a:p>
          <a:p>
            <a:r>
              <a:rPr lang="en-US" dirty="0"/>
              <a:t>When used for redeeming time, it means making the most of one’s time—seizing the moment—exploiting one’s opportunities.</a:t>
            </a:r>
          </a:p>
          <a:p>
            <a:r>
              <a:rPr lang="en-US" dirty="0"/>
              <a:t>taking advantage of every opportunity</a:t>
            </a:r>
          </a:p>
          <a:p>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31887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sense </a:t>
            </a:r>
            <a:r>
              <a:rPr lang="en-US" b="1" dirty="0" err="1"/>
              <a:t>kairos</a:t>
            </a:r>
            <a:r>
              <a:rPr lang="en-US" dirty="0"/>
              <a:t> alludes to the brevity of life, which begs one to pause and ponder his or her life like flowering grass, here today, gone tomorrow and in light of this truth to take a sincere, possibly sobering inventory of our daily activities of thought, word and deed!</a:t>
            </a:r>
          </a:p>
          <a:p>
            <a:r>
              <a:rPr lang="en-US" b="1" dirty="0"/>
              <a:t>Kairos</a:t>
            </a:r>
            <a:r>
              <a:rPr lang="en-US" dirty="0"/>
              <a:t> does not emphasize a point of time but rather a time space filled with all kinds of possibilities. And so Kairos characteristically means an "</a:t>
            </a:r>
            <a:r>
              <a:rPr lang="en-US" b="1" dirty="0"/>
              <a:t>opportunity</a:t>
            </a:r>
            <a:r>
              <a:rPr lang="en-US" dirty="0"/>
              <a:t>" (and is so translated in some versions -- in in the NIV and NASB) which represents the best time to do something, the moment when circumstances are most suitable.</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484245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day are evil</a:t>
            </a:r>
            <a:r>
              <a:rPr lang="en-US" dirty="0"/>
              <a:t>. referring to moral evil (especially to the moral evil he has described earlier in Ephesians 5). The fact that the times in which they lived were morally so corrupt was a strong reason for making every opportunity for good their own. </a:t>
            </a:r>
            <a:r>
              <a:rPr lang="en-US" b="1" dirty="0"/>
              <a:t>Are you buying up the opportunities for spiritual good which the Lord is graciously giving you?</a:t>
            </a:r>
          </a:p>
          <a:p>
            <a:endParaRPr lang="en-US" b="1" dirty="0"/>
          </a:p>
          <a:p>
            <a:r>
              <a:rPr lang="en-US" dirty="0"/>
              <a:t>Because the times in which you live are evil. There are many allurements and temptations that would lead you away from the proper improvement of time, and that would draw you into sin. Such were those that would tempt them to go to places of sinful indulgence and revelry where their time would be wasted, and worse than wasted</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4718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Aphron</a:t>
            </a:r>
            <a:r>
              <a:rPr lang="en-US" dirty="0"/>
              <a:t>: without reason; senseless, foolish, stupid, without reflection or intelligence, acting rashly</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70921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is saying, don’t be foolish. Be wise. Walk wisely. How? By understanding what the will of the Lord is, and doing it.</a:t>
            </a:r>
          </a:p>
          <a:p>
            <a:r>
              <a:rPr lang="en-US" dirty="0"/>
              <a:t>Understanding the will of the Lord requires time and effort—studying scripture, praying, participating in worship</a:t>
            </a:r>
          </a:p>
          <a:p>
            <a:endParaRPr lang="en-US" dirty="0"/>
          </a:p>
          <a:p>
            <a:r>
              <a:rPr lang="en-US" dirty="0"/>
              <a:t>our efforts to understand the Lord’s will need to begin with prayers for guidance and discernment.</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747908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March 11,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Friday, March 11,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Friday, March 11,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March 11,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Friday, March 11,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Friday, March 11,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Friday, March 11,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Friday, March 11,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Friday, March 11,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Friday, March 11,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Friday, March 11,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Friday, March 11,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in Wisdom</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5:15-17</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Walk in Wisdom (Eph 5:15-17)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rPr>
              <a:t>15 </a:t>
            </a:r>
            <a:r>
              <a:rPr lang="en-US" sz="2400" dirty="0">
                <a:solidFill>
                  <a:schemeClr val="tx1"/>
                </a:solidFill>
              </a:rPr>
              <a:t>See then that you </a:t>
            </a:r>
            <a:r>
              <a:rPr lang="en-US" sz="2400" dirty="0">
                <a:solidFill>
                  <a:schemeClr val="tx1"/>
                </a:solidFill>
                <a:highlight>
                  <a:srgbClr val="FF0000"/>
                </a:highlight>
              </a:rPr>
              <a:t>walk circumspectly</a:t>
            </a:r>
            <a:r>
              <a:rPr lang="en-US" sz="2400" dirty="0">
                <a:solidFill>
                  <a:schemeClr val="tx1"/>
                </a:solidFill>
              </a:rPr>
              <a:t>, not as fools but as wise, </a:t>
            </a:r>
          </a:p>
          <a:p>
            <a:r>
              <a:rPr lang="en-US" sz="2400" baseline="30000" dirty="0">
                <a:solidFill>
                  <a:schemeClr val="tx1"/>
                </a:solidFill>
              </a:rPr>
              <a:t>16 </a:t>
            </a:r>
            <a:r>
              <a:rPr lang="en-US" sz="2400" dirty="0">
                <a:solidFill>
                  <a:schemeClr val="tx1"/>
                </a:solidFill>
              </a:rPr>
              <a:t>redeeming the time, because the days are evil.</a:t>
            </a:r>
          </a:p>
          <a:p>
            <a:r>
              <a:rPr lang="en-US" sz="2400" baseline="30000" dirty="0">
                <a:solidFill>
                  <a:schemeClr val="tx1"/>
                </a:solidFill>
              </a:rPr>
              <a:t>17 </a:t>
            </a:r>
            <a:r>
              <a:rPr lang="en-US" sz="2400" dirty="0">
                <a:solidFill>
                  <a:schemeClr val="tx1"/>
                </a:solidFill>
              </a:rPr>
              <a:t>Therefore do not be unwise, but understand what the will of the Lord </a:t>
            </a:r>
            <a:r>
              <a:rPr lang="en-US" sz="2400" i="1" dirty="0">
                <a:solidFill>
                  <a:schemeClr val="tx1"/>
                </a:solidFill>
              </a:rPr>
              <a:t>is.</a:t>
            </a:r>
            <a:r>
              <a:rPr lang="en-US" sz="2400" dirty="0">
                <a:solidFill>
                  <a:schemeClr val="tx1"/>
                </a:solidFill>
              </a:rPr>
              <a:t> </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7" descr="Text&#10;&#10;Description automatically generated with medium confidence">
            <a:extLst>
              <a:ext uri="{FF2B5EF4-FFF2-40B4-BE49-F238E27FC236}">
                <a16:creationId xmlns:a16="http://schemas.microsoft.com/office/drawing/2014/main" id="{E3F09CEA-4C81-4AD3-AFFB-3C13F1C4E0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1" y="2059198"/>
            <a:ext cx="5283518" cy="3891595"/>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Walk in Wisdom (Eph 5:15-17)</a:t>
            </a:r>
          </a:p>
        </p:txBody>
      </p: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rPr>
              <a:t>15 </a:t>
            </a:r>
            <a:r>
              <a:rPr lang="en-US" sz="2400" dirty="0">
                <a:solidFill>
                  <a:schemeClr val="tx1"/>
                </a:solidFill>
              </a:rPr>
              <a:t>See then that you walk circumspectly, </a:t>
            </a:r>
            <a:r>
              <a:rPr lang="en-US" sz="2400" dirty="0">
                <a:solidFill>
                  <a:schemeClr val="tx1"/>
                </a:solidFill>
                <a:highlight>
                  <a:srgbClr val="FF0000"/>
                </a:highlight>
              </a:rPr>
              <a:t>not as fools but as wise</a:t>
            </a:r>
            <a:r>
              <a:rPr lang="en-US" sz="2400" dirty="0">
                <a:solidFill>
                  <a:schemeClr val="tx1"/>
                </a:solidFill>
              </a:rPr>
              <a:t>, </a:t>
            </a:r>
          </a:p>
          <a:p>
            <a:r>
              <a:rPr lang="en-US" sz="2400" baseline="30000" dirty="0">
                <a:solidFill>
                  <a:schemeClr val="tx1"/>
                </a:solidFill>
              </a:rPr>
              <a:t>16 </a:t>
            </a:r>
            <a:r>
              <a:rPr lang="en-US" sz="2400" dirty="0">
                <a:solidFill>
                  <a:schemeClr val="tx1"/>
                </a:solidFill>
              </a:rPr>
              <a:t>redeeming the time, because the days are evil.</a:t>
            </a:r>
          </a:p>
          <a:p>
            <a:r>
              <a:rPr lang="en-US" sz="2400" baseline="30000" dirty="0">
                <a:solidFill>
                  <a:schemeClr val="tx1"/>
                </a:solidFill>
              </a:rPr>
              <a:t>17 </a:t>
            </a:r>
            <a:r>
              <a:rPr lang="en-US" sz="2400" dirty="0">
                <a:solidFill>
                  <a:schemeClr val="tx1"/>
                </a:solidFill>
              </a:rPr>
              <a:t>Therefore do not be unwise, but understand what the will of the Lord </a:t>
            </a:r>
            <a:r>
              <a:rPr lang="en-US" sz="2400" i="1" dirty="0">
                <a:solidFill>
                  <a:schemeClr val="tx1"/>
                </a:solidFill>
              </a:rPr>
              <a:t>is.</a:t>
            </a:r>
            <a:r>
              <a:rPr lang="en-US" sz="2400" dirty="0">
                <a:solidFill>
                  <a:schemeClr val="tx1"/>
                </a:solidFill>
              </a:rPr>
              <a:t> </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7" descr="Text&#10;&#10;Description automatically generated with medium confidence">
            <a:extLst>
              <a:ext uri="{FF2B5EF4-FFF2-40B4-BE49-F238E27FC236}">
                <a16:creationId xmlns:a16="http://schemas.microsoft.com/office/drawing/2014/main" id="{E3F09CEA-4C81-4AD3-AFFB-3C13F1C4E0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1" y="2059198"/>
            <a:ext cx="5283518" cy="3891595"/>
          </a:xfrm>
          <a:prstGeom prst="rect">
            <a:avLst/>
          </a:prstGeom>
        </p:spPr>
      </p:pic>
    </p:spTree>
    <p:extLst>
      <p:ext uri="{BB962C8B-B14F-4D97-AF65-F5344CB8AC3E}">
        <p14:creationId xmlns:p14="http://schemas.microsoft.com/office/powerpoint/2010/main" val="261252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Walk in Wisdom (Eph 5:15-17)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rPr>
              <a:t>15 </a:t>
            </a:r>
            <a:r>
              <a:rPr lang="en-US" sz="2400" dirty="0">
                <a:solidFill>
                  <a:schemeClr val="tx1"/>
                </a:solidFill>
              </a:rPr>
              <a:t>See then that you walk circumspectly, not as fools but as wise,</a:t>
            </a:r>
            <a:r>
              <a:rPr lang="en-US" sz="2400" dirty="0">
                <a:solidFill>
                  <a:schemeClr val="tx1"/>
                </a:solidFill>
                <a:highlight>
                  <a:srgbClr val="FF0000"/>
                </a:highlight>
              </a:rPr>
              <a:t> </a:t>
            </a:r>
          </a:p>
          <a:p>
            <a:r>
              <a:rPr lang="en-US" sz="2400" baseline="30000" dirty="0">
                <a:solidFill>
                  <a:schemeClr val="tx1"/>
                </a:solidFill>
              </a:rPr>
              <a:t>16 </a:t>
            </a:r>
            <a:r>
              <a:rPr lang="en-US" sz="2400" dirty="0">
                <a:solidFill>
                  <a:schemeClr val="tx1"/>
                </a:solidFill>
                <a:highlight>
                  <a:srgbClr val="FF0000"/>
                </a:highlight>
              </a:rPr>
              <a:t>redeeming the time</a:t>
            </a:r>
            <a:r>
              <a:rPr lang="en-US" sz="2400" dirty="0">
                <a:solidFill>
                  <a:schemeClr val="tx1"/>
                </a:solidFill>
              </a:rPr>
              <a:t>, because the days are evil.</a:t>
            </a:r>
          </a:p>
          <a:p>
            <a:r>
              <a:rPr lang="en-US" sz="2400" baseline="30000" dirty="0">
                <a:solidFill>
                  <a:schemeClr val="tx1"/>
                </a:solidFill>
              </a:rPr>
              <a:t>17 </a:t>
            </a:r>
            <a:r>
              <a:rPr lang="en-US" sz="2400" dirty="0">
                <a:solidFill>
                  <a:schemeClr val="tx1"/>
                </a:solidFill>
              </a:rPr>
              <a:t>Therefore do not be unwise, but understand what the will of the Lord </a:t>
            </a:r>
            <a:r>
              <a:rPr lang="en-US" sz="2400" i="1" dirty="0">
                <a:solidFill>
                  <a:schemeClr val="tx1"/>
                </a:solidFill>
              </a:rPr>
              <a:t>is.</a:t>
            </a:r>
            <a:r>
              <a:rPr lang="en-US" sz="2400" dirty="0">
                <a:solidFill>
                  <a:schemeClr val="tx1"/>
                </a:solidFill>
              </a:rPr>
              <a:t> </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 name="Picture 9" descr="Diagram&#10;&#10;Description automatically generated">
            <a:extLst>
              <a:ext uri="{FF2B5EF4-FFF2-40B4-BE49-F238E27FC236}">
                <a16:creationId xmlns:a16="http://schemas.microsoft.com/office/drawing/2014/main" id="{BD0F836B-0B66-4A96-894F-DFE1A2E930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1" y="2092451"/>
            <a:ext cx="5324510" cy="3858343"/>
          </a:xfrm>
          <a:prstGeom prst="rect">
            <a:avLst/>
          </a:prstGeom>
        </p:spPr>
      </p:pic>
    </p:spTree>
    <p:extLst>
      <p:ext uri="{BB962C8B-B14F-4D97-AF65-F5344CB8AC3E}">
        <p14:creationId xmlns:p14="http://schemas.microsoft.com/office/powerpoint/2010/main" val="2119917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Walk in Wisdom (Eph 5:15-17)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rPr>
              <a:t>15 </a:t>
            </a:r>
            <a:r>
              <a:rPr lang="en-US" sz="2400" dirty="0">
                <a:solidFill>
                  <a:schemeClr val="tx1"/>
                </a:solidFill>
              </a:rPr>
              <a:t>See then that you walk circumspectly, not as fools but as wise,</a:t>
            </a:r>
            <a:r>
              <a:rPr lang="en-US" sz="2400" dirty="0">
                <a:solidFill>
                  <a:schemeClr val="tx1"/>
                </a:solidFill>
                <a:highlight>
                  <a:srgbClr val="FF0000"/>
                </a:highlight>
              </a:rPr>
              <a:t> </a:t>
            </a:r>
          </a:p>
          <a:p>
            <a:r>
              <a:rPr lang="en-US" sz="2400" baseline="30000" dirty="0">
                <a:solidFill>
                  <a:schemeClr val="tx1"/>
                </a:solidFill>
              </a:rPr>
              <a:t>16</a:t>
            </a:r>
            <a:r>
              <a:rPr lang="en-US" sz="2400" baseline="30000" dirty="0">
                <a:solidFill>
                  <a:schemeClr val="tx1"/>
                </a:solidFill>
                <a:highlight>
                  <a:srgbClr val="FF0000"/>
                </a:highlight>
              </a:rPr>
              <a:t> </a:t>
            </a:r>
            <a:r>
              <a:rPr lang="en-US" sz="2400" dirty="0">
                <a:solidFill>
                  <a:schemeClr val="tx1"/>
                </a:solidFill>
                <a:highlight>
                  <a:srgbClr val="FF0000"/>
                </a:highlight>
              </a:rPr>
              <a:t>redeeming the time</a:t>
            </a:r>
            <a:r>
              <a:rPr lang="en-US" sz="2400" dirty="0">
                <a:solidFill>
                  <a:schemeClr val="tx1"/>
                </a:solidFill>
              </a:rPr>
              <a:t>, because the days are evil.</a:t>
            </a:r>
          </a:p>
          <a:p>
            <a:r>
              <a:rPr lang="en-US" sz="2400" baseline="30000" dirty="0">
                <a:solidFill>
                  <a:schemeClr val="tx1"/>
                </a:solidFill>
              </a:rPr>
              <a:t>17 </a:t>
            </a:r>
            <a:r>
              <a:rPr lang="en-US" sz="2400" dirty="0">
                <a:solidFill>
                  <a:schemeClr val="tx1"/>
                </a:solidFill>
              </a:rPr>
              <a:t>Therefore do not be unwise, but understand what the will of the Lord </a:t>
            </a:r>
            <a:r>
              <a:rPr lang="en-US" sz="2400" i="1" dirty="0">
                <a:solidFill>
                  <a:schemeClr val="tx1"/>
                </a:solidFill>
              </a:rPr>
              <a:t>is.</a:t>
            </a:r>
            <a:r>
              <a:rPr lang="en-US" sz="2400" dirty="0">
                <a:solidFill>
                  <a:schemeClr val="tx1"/>
                </a:solidFill>
              </a:rPr>
              <a:t> </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 whiteboard&#10;&#10;Description automatically generated">
            <a:extLst>
              <a:ext uri="{FF2B5EF4-FFF2-40B4-BE49-F238E27FC236}">
                <a16:creationId xmlns:a16="http://schemas.microsoft.com/office/drawing/2014/main" id="{013E2A68-BA23-48A8-9D1F-119973B9535A}"/>
              </a:ext>
            </a:extLst>
          </p:cNvPr>
          <p:cNvPicPr>
            <a:picLocks noChangeAspect="1"/>
          </p:cNvPicPr>
          <p:nvPr/>
        </p:nvPicPr>
        <p:blipFill rotWithShape="1">
          <a:blip r:embed="rId3">
            <a:extLst>
              <a:ext uri="{28A0092B-C50C-407E-A947-70E740481C1C}">
                <a14:useLocalDpi xmlns:a14="http://schemas.microsoft.com/office/drawing/2010/main" val="0"/>
              </a:ext>
            </a:extLst>
          </a:blip>
          <a:srcRect l="14139" t="6008" r="11934" b="3981"/>
          <a:stretch/>
        </p:blipFill>
        <p:spPr>
          <a:xfrm>
            <a:off x="400680" y="2059198"/>
            <a:ext cx="5282668" cy="3891598"/>
          </a:xfrm>
          <a:prstGeom prst="rect">
            <a:avLst/>
          </a:prstGeom>
        </p:spPr>
      </p:pic>
    </p:spTree>
    <p:extLst>
      <p:ext uri="{BB962C8B-B14F-4D97-AF65-F5344CB8AC3E}">
        <p14:creationId xmlns:p14="http://schemas.microsoft.com/office/powerpoint/2010/main" val="224495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Walk in Wisdom (Eph 5:15-17)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rPr>
              <a:t>15 </a:t>
            </a:r>
            <a:r>
              <a:rPr lang="en-US" sz="2400" dirty="0">
                <a:solidFill>
                  <a:schemeClr val="tx1"/>
                </a:solidFill>
              </a:rPr>
              <a:t>See then that you walk circumspectly, not as fools but as wise, </a:t>
            </a:r>
          </a:p>
          <a:p>
            <a:r>
              <a:rPr lang="en-US" sz="2400" baseline="30000" dirty="0">
                <a:solidFill>
                  <a:schemeClr val="tx1"/>
                </a:solidFill>
              </a:rPr>
              <a:t>16 </a:t>
            </a:r>
            <a:r>
              <a:rPr lang="en-US" sz="2400" dirty="0">
                <a:solidFill>
                  <a:schemeClr val="tx1"/>
                </a:solidFill>
              </a:rPr>
              <a:t>redeeming the time, </a:t>
            </a:r>
            <a:r>
              <a:rPr lang="en-US" sz="2400" dirty="0">
                <a:solidFill>
                  <a:schemeClr val="tx1"/>
                </a:solidFill>
                <a:highlight>
                  <a:srgbClr val="FF0000"/>
                </a:highlight>
              </a:rPr>
              <a:t>because the days are evil</a:t>
            </a:r>
            <a:r>
              <a:rPr lang="en-US" sz="2400" dirty="0">
                <a:solidFill>
                  <a:schemeClr val="tx1"/>
                </a:solidFill>
              </a:rPr>
              <a:t>.</a:t>
            </a:r>
          </a:p>
          <a:p>
            <a:r>
              <a:rPr lang="en-US" sz="2400" baseline="30000" dirty="0">
                <a:solidFill>
                  <a:schemeClr val="tx1"/>
                </a:solidFill>
              </a:rPr>
              <a:t>17 </a:t>
            </a:r>
            <a:r>
              <a:rPr lang="en-US" sz="2400" dirty="0">
                <a:solidFill>
                  <a:schemeClr val="tx1"/>
                </a:solidFill>
              </a:rPr>
              <a:t>Therefore do not be unwise, but understand what the will of the Lord </a:t>
            </a:r>
            <a:r>
              <a:rPr lang="en-US" sz="2400" i="1" dirty="0">
                <a:solidFill>
                  <a:schemeClr val="tx1"/>
                </a:solidFill>
              </a:rPr>
              <a:t>is.</a:t>
            </a:r>
            <a:r>
              <a:rPr lang="en-US" sz="2400" dirty="0">
                <a:solidFill>
                  <a:schemeClr val="tx1"/>
                </a:solidFill>
              </a:rPr>
              <a:t> </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 letter&#10;&#10;Description automatically generated">
            <a:extLst>
              <a:ext uri="{FF2B5EF4-FFF2-40B4-BE49-F238E27FC236}">
                <a16:creationId xmlns:a16="http://schemas.microsoft.com/office/drawing/2014/main" id="{263AFA36-0B04-4A70-A9C8-A6687A6864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999" y="1999827"/>
            <a:ext cx="5331687" cy="3950970"/>
          </a:xfrm>
          <a:prstGeom prst="rect">
            <a:avLst/>
          </a:prstGeom>
        </p:spPr>
      </p:pic>
    </p:spTree>
    <p:extLst>
      <p:ext uri="{BB962C8B-B14F-4D97-AF65-F5344CB8AC3E}">
        <p14:creationId xmlns:p14="http://schemas.microsoft.com/office/powerpoint/2010/main" val="167518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Walk in Wisdom (Eph 5:15-17)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rPr>
              <a:t>15 </a:t>
            </a:r>
            <a:r>
              <a:rPr lang="en-US" sz="2400" dirty="0">
                <a:solidFill>
                  <a:schemeClr val="tx1"/>
                </a:solidFill>
              </a:rPr>
              <a:t>See then that you walk circumspectly, not as fools but as wise, </a:t>
            </a:r>
          </a:p>
          <a:p>
            <a:r>
              <a:rPr lang="en-US" sz="2400" baseline="30000" dirty="0">
                <a:solidFill>
                  <a:schemeClr val="tx1"/>
                </a:solidFill>
              </a:rPr>
              <a:t>16 </a:t>
            </a:r>
            <a:r>
              <a:rPr lang="en-US" sz="2400" dirty="0">
                <a:solidFill>
                  <a:schemeClr val="tx1"/>
                </a:solidFill>
              </a:rPr>
              <a:t>redeeming the time, because the days are evil.</a:t>
            </a:r>
          </a:p>
          <a:p>
            <a:r>
              <a:rPr lang="en-US" sz="2400" baseline="30000" dirty="0">
                <a:solidFill>
                  <a:schemeClr val="tx1"/>
                </a:solidFill>
              </a:rPr>
              <a:t>17 </a:t>
            </a:r>
            <a:r>
              <a:rPr lang="en-US" sz="2400" dirty="0">
                <a:solidFill>
                  <a:schemeClr val="tx1"/>
                </a:solidFill>
              </a:rPr>
              <a:t>Therefore </a:t>
            </a:r>
            <a:r>
              <a:rPr lang="en-US" sz="2400" dirty="0">
                <a:solidFill>
                  <a:schemeClr val="tx1"/>
                </a:solidFill>
                <a:highlight>
                  <a:srgbClr val="FF0000"/>
                </a:highlight>
              </a:rPr>
              <a:t>do not be unwise</a:t>
            </a:r>
            <a:r>
              <a:rPr lang="en-US" sz="2400" dirty="0">
                <a:solidFill>
                  <a:schemeClr val="tx1"/>
                </a:solidFill>
              </a:rPr>
              <a:t>, but understand what the will of the Lord </a:t>
            </a:r>
            <a:r>
              <a:rPr lang="en-US" sz="2400" i="1" dirty="0">
                <a:solidFill>
                  <a:schemeClr val="tx1"/>
                </a:solidFill>
              </a:rPr>
              <a:t>is.</a:t>
            </a:r>
            <a:r>
              <a:rPr lang="en-US" sz="2400" dirty="0">
                <a:solidFill>
                  <a:schemeClr val="tx1"/>
                </a:solidFill>
              </a:rPr>
              <a:t> </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 name="Picture 9" descr="Text&#10;&#10;Description automatically generated">
            <a:extLst>
              <a:ext uri="{FF2B5EF4-FFF2-40B4-BE49-F238E27FC236}">
                <a16:creationId xmlns:a16="http://schemas.microsoft.com/office/drawing/2014/main" id="{FDA4E2DB-9089-4BC0-878F-2CED433A1523}"/>
              </a:ext>
            </a:extLst>
          </p:cNvPr>
          <p:cNvPicPr>
            <a:picLocks noChangeAspect="1"/>
          </p:cNvPicPr>
          <p:nvPr/>
        </p:nvPicPr>
        <p:blipFill rotWithShape="1">
          <a:blip r:embed="rId3">
            <a:extLst>
              <a:ext uri="{28A0092B-C50C-407E-A947-70E740481C1C}">
                <a14:useLocalDpi xmlns:a14="http://schemas.microsoft.com/office/drawing/2010/main" val="0"/>
              </a:ext>
            </a:extLst>
          </a:blip>
          <a:srcRect l="35539" t="27067" b="13856"/>
          <a:stretch/>
        </p:blipFill>
        <p:spPr>
          <a:xfrm>
            <a:off x="400680" y="2059197"/>
            <a:ext cx="5282668" cy="3891591"/>
          </a:xfrm>
          <a:prstGeom prst="rect">
            <a:avLst/>
          </a:prstGeom>
        </p:spPr>
      </p:pic>
    </p:spTree>
    <p:extLst>
      <p:ext uri="{BB962C8B-B14F-4D97-AF65-F5344CB8AC3E}">
        <p14:creationId xmlns:p14="http://schemas.microsoft.com/office/powerpoint/2010/main" val="30317028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fontScale="90000"/>
          </a:bodyPr>
          <a:lstStyle/>
          <a:p>
            <a:r>
              <a:rPr lang="en-US" sz="6100" dirty="0">
                <a:latin typeface="Arial" panose="020B0604020202020204" pitchFamily="34" charset="0"/>
                <a:cs typeface="Arial" panose="020B0604020202020204" pitchFamily="34" charset="0"/>
              </a:rPr>
              <a:t>Walk in Wisdom (Eph 5:15-17)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10000"/>
          </a:bodyPr>
          <a:lstStyle/>
          <a:p>
            <a:r>
              <a:rPr lang="en-US" sz="2400" dirty="0">
                <a:solidFill>
                  <a:schemeClr val="tx1"/>
                </a:solidFill>
                <a:latin typeface="Arial" panose="020B0604020202020204" pitchFamily="34" charset="0"/>
                <a:cs typeface="Arial" panose="020B0604020202020204" pitchFamily="34" charset="0"/>
              </a:rPr>
              <a:t>“</a:t>
            </a:r>
            <a:r>
              <a:rPr lang="en-US" sz="2400" baseline="30000" dirty="0">
                <a:solidFill>
                  <a:schemeClr val="tx1"/>
                </a:solidFill>
              </a:rPr>
              <a:t>15 </a:t>
            </a:r>
            <a:r>
              <a:rPr lang="en-US" sz="2400" dirty="0">
                <a:solidFill>
                  <a:schemeClr val="tx1"/>
                </a:solidFill>
              </a:rPr>
              <a:t>See then that you walk circumspectly, not as fools but as wise, </a:t>
            </a:r>
          </a:p>
          <a:p>
            <a:r>
              <a:rPr lang="en-US" sz="2400" baseline="30000" dirty="0">
                <a:solidFill>
                  <a:schemeClr val="tx1"/>
                </a:solidFill>
              </a:rPr>
              <a:t>16 </a:t>
            </a:r>
            <a:r>
              <a:rPr lang="en-US" sz="2400" dirty="0">
                <a:solidFill>
                  <a:schemeClr val="tx1"/>
                </a:solidFill>
              </a:rPr>
              <a:t>redeeming the time, because the days are evil.</a:t>
            </a:r>
          </a:p>
          <a:p>
            <a:r>
              <a:rPr lang="en-US" sz="2400" baseline="30000" dirty="0">
                <a:solidFill>
                  <a:schemeClr val="tx1"/>
                </a:solidFill>
              </a:rPr>
              <a:t>17 </a:t>
            </a:r>
            <a:r>
              <a:rPr lang="en-US" sz="2400" dirty="0">
                <a:solidFill>
                  <a:schemeClr val="tx1"/>
                </a:solidFill>
              </a:rPr>
              <a:t>Therefore do not be unwise, but </a:t>
            </a:r>
            <a:r>
              <a:rPr lang="en-US" sz="2400" dirty="0">
                <a:solidFill>
                  <a:schemeClr val="tx1"/>
                </a:solidFill>
                <a:highlight>
                  <a:srgbClr val="FF0000"/>
                </a:highlight>
              </a:rPr>
              <a:t>understand</a:t>
            </a:r>
            <a:r>
              <a:rPr lang="en-US" sz="2400" dirty="0">
                <a:solidFill>
                  <a:schemeClr val="tx1"/>
                </a:solidFill>
              </a:rPr>
              <a:t> what the will of the Lord </a:t>
            </a:r>
            <a:r>
              <a:rPr lang="en-US" sz="2400" i="1" dirty="0">
                <a:solidFill>
                  <a:schemeClr val="tx1"/>
                </a:solidFill>
              </a:rPr>
              <a:t>is.</a:t>
            </a:r>
            <a:r>
              <a:rPr lang="en-US" sz="2400" dirty="0">
                <a:solidFill>
                  <a:schemeClr val="tx1"/>
                </a:solidFill>
              </a:rPr>
              <a:t> </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 name="Picture 9" descr="Text&#10;&#10;Description automatically generated">
            <a:extLst>
              <a:ext uri="{FF2B5EF4-FFF2-40B4-BE49-F238E27FC236}">
                <a16:creationId xmlns:a16="http://schemas.microsoft.com/office/drawing/2014/main" id="{FDA4E2DB-9089-4BC0-878F-2CED433A1523}"/>
              </a:ext>
            </a:extLst>
          </p:cNvPr>
          <p:cNvPicPr>
            <a:picLocks noChangeAspect="1"/>
          </p:cNvPicPr>
          <p:nvPr/>
        </p:nvPicPr>
        <p:blipFill rotWithShape="1">
          <a:blip r:embed="rId3">
            <a:extLst>
              <a:ext uri="{28A0092B-C50C-407E-A947-70E740481C1C}">
                <a14:useLocalDpi xmlns:a14="http://schemas.microsoft.com/office/drawing/2010/main" val="0"/>
              </a:ext>
            </a:extLst>
          </a:blip>
          <a:srcRect l="35539" t="27067" b="13856"/>
          <a:stretch/>
        </p:blipFill>
        <p:spPr>
          <a:xfrm>
            <a:off x="400680" y="2059197"/>
            <a:ext cx="5282668" cy="3891591"/>
          </a:xfrm>
          <a:prstGeom prst="rect">
            <a:avLst/>
          </a:prstGeom>
        </p:spPr>
      </p:pic>
    </p:spTree>
    <p:extLst>
      <p:ext uri="{BB962C8B-B14F-4D97-AF65-F5344CB8AC3E}">
        <p14:creationId xmlns:p14="http://schemas.microsoft.com/office/powerpoint/2010/main" val="1708382891"/>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7645</TotalTime>
  <Words>869</Words>
  <Application>Microsoft Office PowerPoint</Application>
  <PresentationFormat>Custom</PresentationFormat>
  <Paragraphs>76</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Helvetica</vt:lpstr>
      <vt:lpstr>Calibri</vt:lpstr>
      <vt:lpstr>Calibri Light</vt:lpstr>
      <vt:lpstr>Source Sans Pro</vt:lpstr>
      <vt:lpstr>Source Sans Pro Light</vt:lpstr>
      <vt:lpstr>ThinLineVTI</vt:lpstr>
      <vt:lpstr>Walk in Wisdom</vt:lpstr>
      <vt:lpstr>Walk in Wisdom (Eph 5:15-17)</vt:lpstr>
      <vt:lpstr>Walk in Wisdom (Eph 5:15-17)</vt:lpstr>
      <vt:lpstr>Walk in Wisdom (Eph 5:15-17)</vt:lpstr>
      <vt:lpstr>Walk in Wisdom (Eph 5:15-17)</vt:lpstr>
      <vt:lpstr>Walk in Wisdom (Eph 5:15-17)</vt:lpstr>
      <vt:lpstr>Walk in Wisdom (Eph 5:15-17)</vt:lpstr>
      <vt:lpstr>Walk in Wisdom (Eph 5:15-17)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95</cp:revision>
  <dcterms:created xsi:type="dcterms:W3CDTF">2021-10-07T01:39:58Z</dcterms:created>
  <dcterms:modified xsi:type="dcterms:W3CDTF">2022-03-12T04:19:13Z</dcterms:modified>
</cp:coreProperties>
</file>