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3"/>
  </p:notesMasterIdLst>
  <p:handoutMasterIdLst>
    <p:handoutMasterId r:id="rId14"/>
  </p:handoutMasterIdLst>
  <p:sldIdLst>
    <p:sldId id="256" r:id="rId2"/>
    <p:sldId id="261" r:id="rId3"/>
    <p:sldId id="262" r:id="rId4"/>
    <p:sldId id="263" r:id="rId5"/>
    <p:sldId id="264" r:id="rId6"/>
    <p:sldId id="265" r:id="rId7"/>
    <p:sldId id="266" r:id="rId8"/>
    <p:sldId id="267" r:id="rId9"/>
    <p:sldId id="270" r:id="rId10"/>
    <p:sldId id="268" r:id="rId11"/>
    <p:sldId id="269" r:id="rId12"/>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CFF"/>
    <a:srgbClr val="F8F8F8"/>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1080"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44D0C6-9F85-4620-8F62-DD800549D0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DBCC2615-4364-4771-80A7-718EF84CC0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99C67A-0F9E-40B9-AB69-85AD07D62A24}" type="datetimeFigureOut">
              <a:rPr lang="en-US" smtClean="0"/>
              <a:t>6/8/2022</a:t>
            </a:fld>
            <a:endParaRPr lang="en-US"/>
          </a:p>
        </p:txBody>
      </p:sp>
      <p:sp>
        <p:nvSpPr>
          <p:cNvPr id="4" name="Footer Placeholder 3">
            <a:extLst>
              <a:ext uri="{FF2B5EF4-FFF2-40B4-BE49-F238E27FC236}">
                <a16:creationId xmlns:a16="http://schemas.microsoft.com/office/drawing/2014/main" id="{39708C30-8485-4726-93B5-84208998572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40E707-5097-4EA2-B2BE-B1A6F6D17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C4AC9E-7A23-4194-854F-A47ADBDC367B}" type="slidenum">
              <a:rPr lang="en-US" smtClean="0"/>
              <a:t>‹#›</a:t>
            </a:fld>
            <a:endParaRPr lang="en-US"/>
          </a:p>
        </p:txBody>
      </p:sp>
    </p:spTree>
    <p:extLst>
      <p:ext uri="{BB962C8B-B14F-4D97-AF65-F5344CB8AC3E}">
        <p14:creationId xmlns:p14="http://schemas.microsoft.com/office/powerpoint/2010/main" val="24851076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AB980-AA75-42B8-907F-781519120772}" type="datetimeFigureOut">
              <a:rPr lang="en-US" smtClean="0"/>
              <a:t>6/8/2022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E1528-32FD-4733-96CF-A953A0EC428A}" type="slidenum">
              <a:rPr lang="en-US" smtClean="0"/>
              <a:t>‹#›</a:t>
            </a:fld>
            <a:endParaRPr lang="en-US"/>
          </a:p>
        </p:txBody>
      </p:sp>
    </p:spTree>
    <p:extLst>
      <p:ext uri="{BB962C8B-B14F-4D97-AF65-F5344CB8AC3E}">
        <p14:creationId xmlns:p14="http://schemas.microsoft.com/office/powerpoint/2010/main" val="36984779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Tells us when: with each opportunity… we are on a battlefield and we need to speak with our King</a:t>
            </a:r>
          </a:p>
        </p:txBody>
      </p:sp>
      <p:sp>
        <p:nvSpPr>
          <p:cNvPr id="4" name="Slide Number Placeholder 3"/>
          <p:cNvSpPr>
            <a:spLocks noGrp="1"/>
          </p:cNvSpPr>
          <p:nvPr>
            <p:ph type="sldNum" sz="quarter" idx="5"/>
          </p:nvPr>
        </p:nvSpPr>
        <p:spPr/>
        <p:txBody>
          <a:bodyPr/>
          <a:lstStyle/>
          <a:p>
            <a:fld id="{8F6E1528-32FD-4733-96CF-A953A0EC428A}" type="slidenum">
              <a:rPr lang="en-US" smtClean="0"/>
              <a:t>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702272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11</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105157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Reminds that there are multiple ways to pray and we should take advantage of each one of them</a:t>
            </a:r>
          </a:p>
        </p:txBody>
      </p:sp>
      <p:sp>
        <p:nvSpPr>
          <p:cNvPr id="4" name="Slide Number Placeholder 3"/>
          <p:cNvSpPr>
            <a:spLocks noGrp="1"/>
          </p:cNvSpPr>
          <p:nvPr>
            <p:ph type="sldNum" sz="quarter" idx="5"/>
          </p:nvPr>
        </p:nvSpPr>
        <p:spPr/>
        <p:txBody>
          <a:bodyPr/>
          <a:lstStyle/>
          <a:p>
            <a:fld id="{8F6E1528-32FD-4733-96CF-A953A0EC428A}" type="slidenum">
              <a:rPr lang="en-US" smtClean="0"/>
              <a:t>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141847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Tells us how we are to pray…  Constancy in prayer is not talking to God only when we want something, but know God fully and draw close to him. This is what we are to understand about praying in the Spirit. We are praying for God’s direction and God’s way at all times.</a:t>
            </a:r>
          </a:p>
        </p:txBody>
      </p:sp>
      <p:sp>
        <p:nvSpPr>
          <p:cNvPr id="4" name="Slide Number Placeholder 3"/>
          <p:cNvSpPr>
            <a:spLocks noGrp="1"/>
          </p:cNvSpPr>
          <p:nvPr>
            <p:ph type="sldNum" sz="quarter" idx="5"/>
          </p:nvPr>
        </p:nvSpPr>
        <p:spPr/>
        <p:txBody>
          <a:bodyPr/>
          <a:lstStyle/>
          <a:p>
            <a:fld id="{8F6E1528-32FD-4733-96CF-A953A0EC428A}" type="slidenum">
              <a:rPr lang="en-US" smtClean="0"/>
              <a:t>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140913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Keep alert in this spiritual battle with prayer with ALL perseverance. Persist in prayer to overcome discouragement, hardships, and suffering. Stay in prayer. Do not let up. Do not give prayer up. Keep alert with the Lord with a constancy in prayer.</a:t>
            </a:r>
          </a:p>
        </p:txBody>
      </p:sp>
      <p:sp>
        <p:nvSpPr>
          <p:cNvPr id="4" name="Slide Number Placeholder 3"/>
          <p:cNvSpPr>
            <a:spLocks noGrp="1"/>
          </p:cNvSpPr>
          <p:nvPr>
            <p:ph type="sldNum" sz="quarter" idx="5"/>
          </p:nvPr>
        </p:nvSpPr>
        <p:spPr/>
        <p:txBody>
          <a:bodyPr/>
          <a:lstStyle/>
          <a:p>
            <a:fld id="{8F6E1528-32FD-4733-96CF-A953A0EC428A}" type="slidenum">
              <a:rPr lang="en-US" smtClean="0"/>
              <a:t>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579905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not alone in the battle…. We must be praying for one another that we may all attain victory together</a:t>
            </a:r>
          </a:p>
        </p:txBody>
      </p:sp>
      <p:sp>
        <p:nvSpPr>
          <p:cNvPr id="4" name="Slide Number Placeholder 3"/>
          <p:cNvSpPr>
            <a:spLocks noGrp="1"/>
          </p:cNvSpPr>
          <p:nvPr>
            <p:ph type="sldNum" sz="quarter" idx="5"/>
          </p:nvPr>
        </p:nvSpPr>
        <p:spPr/>
        <p:txBody>
          <a:bodyPr/>
          <a:lstStyle/>
          <a:p>
            <a:fld id="{8F6E1528-32FD-4733-96CF-A953A0EC428A}" type="slidenum">
              <a:rPr lang="en-US" smtClean="0"/>
              <a:t>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634600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Paul reminds us that we in order for us to pray for one another we must be willing to tell one another where we need prayer… Paul knew he didn’t have to fight alone and we should recognize we do not have to fight alone either</a:t>
            </a:r>
          </a:p>
        </p:txBody>
      </p:sp>
      <p:sp>
        <p:nvSpPr>
          <p:cNvPr id="4" name="Slide Number Placeholder 3"/>
          <p:cNvSpPr>
            <a:spLocks noGrp="1"/>
          </p:cNvSpPr>
          <p:nvPr>
            <p:ph type="sldNum" sz="quarter" idx="5"/>
          </p:nvPr>
        </p:nvSpPr>
        <p:spPr/>
        <p:txBody>
          <a:bodyPr/>
          <a:lstStyle/>
          <a:p>
            <a:fld id="{8F6E1528-32FD-4733-96CF-A953A0EC428A}" type="slidenum">
              <a:rPr lang="en-US" smtClean="0"/>
              <a:t>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854048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Paul desires to speak the word boldly and without fear… we should desire the same</a:t>
            </a:r>
          </a:p>
        </p:txBody>
      </p:sp>
      <p:sp>
        <p:nvSpPr>
          <p:cNvPr id="4" name="Slide Number Placeholder 3"/>
          <p:cNvSpPr>
            <a:spLocks noGrp="1"/>
          </p:cNvSpPr>
          <p:nvPr>
            <p:ph type="sldNum" sz="quarter" idx="5"/>
          </p:nvPr>
        </p:nvSpPr>
        <p:spPr/>
        <p:txBody>
          <a:bodyPr/>
          <a:lstStyle/>
          <a:p>
            <a:fld id="{8F6E1528-32FD-4733-96CF-A953A0EC428A}" type="slidenum">
              <a:rPr lang="en-US" smtClean="0"/>
              <a:t>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133191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Paul desires to speak the word boldly and without fear… we should desire the same</a:t>
            </a:r>
          </a:p>
        </p:txBody>
      </p:sp>
      <p:sp>
        <p:nvSpPr>
          <p:cNvPr id="4" name="Slide Number Placeholder 3"/>
          <p:cNvSpPr>
            <a:spLocks noGrp="1"/>
          </p:cNvSpPr>
          <p:nvPr>
            <p:ph type="sldNum" sz="quarter" idx="5"/>
          </p:nvPr>
        </p:nvSpPr>
        <p:spPr/>
        <p:txBody>
          <a:bodyPr/>
          <a:lstStyle/>
          <a:p>
            <a:fld id="{8F6E1528-32FD-4733-96CF-A953A0EC428A}" type="slidenum">
              <a:rPr lang="en-US" smtClean="0"/>
              <a:t>9</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4222403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10</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809086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03250" y="448056"/>
            <a:ext cx="10163556" cy="3401568"/>
          </a:xfrm>
        </p:spPr>
        <p:txBody>
          <a:bodyPr anchor="b">
            <a:normAutofit/>
          </a:bodyPr>
          <a:lstStyle>
            <a:lvl1pPr algn="l">
              <a:defRPr sz="576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03250" y="4471416"/>
            <a:ext cx="10163556" cy="1481328"/>
          </a:xfrm>
        </p:spPr>
        <p:txBody>
          <a:bodyPr/>
          <a:lstStyle>
            <a:lvl1pPr marL="0" indent="0" algn="l">
              <a:lnSpc>
                <a:spcPct val="120000"/>
              </a:lnSpc>
              <a:buNone/>
              <a:defRPr sz="2160">
                <a:solidFill>
                  <a:schemeClr val="tx2">
                    <a:alpha val="5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Wednesday, June 8, 2022</a:t>
            </a:fld>
            <a:endParaRPr lang="en-US" dirty="0"/>
          </a:p>
        </p:txBody>
      </p:sp>
    </p:spTree>
    <p:extLst>
      <p:ext uri="{BB962C8B-B14F-4D97-AF65-F5344CB8AC3E}">
        <p14:creationId xmlns:p14="http://schemas.microsoft.com/office/powerpoint/2010/main" val="25277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03250" y="1956816"/>
            <a:ext cx="10171786"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95021" y="6153912"/>
            <a:ext cx="3110789" cy="502920"/>
          </a:xfrm>
          <a:prstGeom prst="rect">
            <a:avLst/>
          </a:prstGeom>
        </p:spPr>
        <p:txBody>
          <a:bodyPr/>
          <a:lstStyle/>
          <a:p>
            <a:fld id="{53CF612A-4CB0-4F57-9A87-F049CECB184D}" type="datetime2">
              <a:rPr lang="en-US" smtClean="0"/>
              <a:t>Wednesday, June 8,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236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9208922" y="448056"/>
            <a:ext cx="1423721"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95021" y="438912"/>
            <a:ext cx="8492947"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95021" y="6153912"/>
            <a:ext cx="3110789" cy="502920"/>
          </a:xfrm>
          <a:prstGeom prst="rect">
            <a:avLst/>
          </a:prstGeom>
        </p:spPr>
        <p:txBody>
          <a:bodyPr/>
          <a:lstStyle/>
          <a:p>
            <a:fld id="{8F397F40-C8F7-4897-A6B8-241042F913A9}" type="datetime2">
              <a:rPr lang="en-US" smtClean="0"/>
              <a:t>Wednesday, June 8,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447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03250" y="1735200"/>
            <a:ext cx="1016388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Wednesday, June 8, 2022</a:t>
            </a:fld>
            <a:endParaRPr lang="en-US" dirty="0"/>
          </a:p>
        </p:txBody>
      </p:sp>
    </p:spTree>
    <p:extLst>
      <p:ext uri="{BB962C8B-B14F-4D97-AF65-F5344CB8AC3E}">
        <p14:creationId xmlns:p14="http://schemas.microsoft.com/office/powerpoint/2010/main" val="203615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03251" y="448056"/>
            <a:ext cx="10180015" cy="3401568"/>
          </a:xfrm>
        </p:spPr>
        <p:txBody>
          <a:bodyPr anchor="b">
            <a:normAutofit/>
          </a:bodyPr>
          <a:lstStyle>
            <a:lvl1pPr>
              <a:defRPr sz="576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03250" y="4471416"/>
            <a:ext cx="10163556" cy="1481328"/>
          </a:xfrm>
        </p:spPr>
        <p:txBody>
          <a:bodyPr/>
          <a:lstStyle>
            <a:lvl1pPr marL="0" indent="0">
              <a:lnSpc>
                <a:spcPct val="120000"/>
              </a:lnSpc>
              <a:buNone/>
              <a:defRPr sz="2160">
                <a:solidFill>
                  <a:schemeClr val="tx2">
                    <a:alpha val="5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95021" y="6153912"/>
            <a:ext cx="3110789" cy="502920"/>
          </a:xfrm>
          <a:prstGeom prst="rect">
            <a:avLst/>
          </a:prstGeom>
        </p:spPr>
        <p:txBody>
          <a:bodyPr/>
          <a:lstStyle/>
          <a:p>
            <a:fld id="{10EDCA73-0A86-4195-A787-75037827079D}" type="datetime2">
              <a:rPr lang="en-US" smtClean="0"/>
              <a:t>Wednesday, June 8,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0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03251" y="1735200"/>
            <a:ext cx="4888382" cy="4214750"/>
          </a:xfrm>
        </p:spPr>
        <p:txBody>
          <a:bodyPr/>
          <a:lstStyle>
            <a:lvl1pPr marL="405000">
              <a:defRPr/>
            </a:lvl1pPr>
            <a:lvl2pPr marL="810000">
              <a:defRPr/>
            </a:lvl2pPr>
            <a:lvl3pPr marL="1215000">
              <a:defRPr/>
            </a:lvl3pPr>
            <a:lvl4pPr marL="1620000">
              <a:defRPr/>
            </a:lvl4pPr>
            <a:lvl5pPr marL="20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5678424" y="1735200"/>
            <a:ext cx="4888382" cy="4214750"/>
          </a:xfrm>
        </p:spPr>
        <p:txBody>
          <a:bodyPr/>
          <a:lstStyle>
            <a:lvl2pPr marL="810000">
              <a:defRPr/>
            </a:lvl2pPr>
            <a:lvl3pPr marL="1215000">
              <a:defRPr/>
            </a:lvl3pPr>
            <a:lvl4pPr marL="1620000">
              <a:defRPr/>
            </a:lvl4pPr>
            <a:lvl5pPr marL="2187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95021" y="6153912"/>
            <a:ext cx="3110789" cy="502920"/>
          </a:xfrm>
          <a:prstGeom prst="rect">
            <a:avLst/>
          </a:prstGeom>
        </p:spPr>
        <p:txBody>
          <a:bodyPr/>
          <a:lstStyle/>
          <a:p>
            <a:fld id="{83C75374-B296-498E-A935-80631EA9020D}" type="datetime2">
              <a:rPr lang="en-US" smtClean="0"/>
              <a:t>Wednesday, June 8,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82748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03251" y="388800"/>
            <a:ext cx="10180015"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03251"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03251"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5678424"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5678424"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95021" y="6153912"/>
            <a:ext cx="3110789" cy="502920"/>
          </a:xfrm>
          <a:prstGeom prst="rect">
            <a:avLst/>
          </a:prstGeom>
        </p:spPr>
        <p:txBody>
          <a:bodyPr/>
          <a:lstStyle/>
          <a:p>
            <a:fld id="{B098B728-214A-4ABC-8432-5B3A5A66A987}" type="datetime2">
              <a:rPr lang="en-US" smtClean="0"/>
              <a:t>Wednesday, June 8,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9297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03251" y="388800"/>
            <a:ext cx="10180015"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95021" y="6153912"/>
            <a:ext cx="3110789" cy="502920"/>
          </a:xfrm>
          <a:prstGeom prst="rect">
            <a:avLst/>
          </a:prstGeom>
        </p:spPr>
        <p:txBody>
          <a:bodyPr/>
          <a:lstStyle/>
          <a:p>
            <a:fld id="{015F02D0-6806-43AF-9888-2359BF40C204}" type="datetime2">
              <a:rPr lang="en-US" smtClean="0"/>
              <a:t>Wednesday, June 8,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3981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95021" y="6153912"/>
            <a:ext cx="3110789" cy="502920"/>
          </a:xfrm>
          <a:prstGeom prst="rect">
            <a:avLst/>
          </a:prstGeom>
        </p:spPr>
        <p:txBody>
          <a:bodyPr/>
          <a:lstStyle/>
          <a:p>
            <a:fld id="{8EE14D2D-B1AF-4197-82D6-FC1F8BD05681}" type="datetime2">
              <a:rPr lang="en-US" smtClean="0"/>
              <a:t>Wednesday, June 8,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531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933749" y="393192"/>
            <a:ext cx="6641287" cy="5559552"/>
          </a:xfrm>
        </p:spPr>
        <p:txBody>
          <a:bodyPr/>
          <a:lstStyle>
            <a:lvl1pPr>
              <a:defRPr sz="1620"/>
            </a:lvl1pPr>
            <a:lvl2pPr>
              <a:defRPr sz="1620"/>
            </a:lvl2pPr>
            <a:lvl3pPr>
              <a:defRPr sz="1620"/>
            </a:lvl3pPr>
            <a:lvl4pPr>
              <a:defRPr sz="1620"/>
            </a:lvl4pPr>
            <a:lvl5pPr>
              <a:defRPr sz="162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03251" y="1733550"/>
            <a:ext cx="3102559" cy="4219194"/>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95021" y="6153912"/>
            <a:ext cx="3110789" cy="502920"/>
          </a:xfrm>
          <a:prstGeom prst="rect">
            <a:avLst/>
          </a:prstGeom>
        </p:spPr>
        <p:txBody>
          <a:bodyPr/>
          <a:lstStyle/>
          <a:p>
            <a:fld id="{98771CEB-9838-4245-91B8-EFBAFE2D8B44}" type="datetime2">
              <a:rPr lang="en-US" smtClean="0"/>
              <a:t>Wednesday, June 8,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463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933749" y="441325"/>
            <a:ext cx="6635801" cy="5511419"/>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03251" y="1735200"/>
            <a:ext cx="3102559" cy="4214750"/>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95021" y="6153912"/>
            <a:ext cx="3110789" cy="502920"/>
          </a:xfrm>
          <a:prstGeom prst="rect">
            <a:avLst/>
          </a:prstGeom>
        </p:spPr>
        <p:txBody>
          <a:bodyPr/>
          <a:lstStyle/>
          <a:p>
            <a:fld id="{51D3F6BF-A585-41F8-88DF-7E5D069F892A}" type="datetime2">
              <a:rPr lang="en-US" smtClean="0"/>
              <a:t>Wednesday, June 8,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07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03250" y="388800"/>
            <a:ext cx="10171786"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03250" y="1733551"/>
            <a:ext cx="1016388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Wednesday, June 8, 2022</a:t>
            </a:fld>
            <a:endParaRPr lang="en-US" dirty="0"/>
          </a:p>
        </p:txBody>
      </p:sp>
    </p:spTree>
    <p:extLst>
      <p:ext uri="{BB962C8B-B14F-4D97-AF65-F5344CB8AC3E}">
        <p14:creationId xmlns:p14="http://schemas.microsoft.com/office/powerpoint/2010/main" val="377251296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822960" rtl="0" eaLnBrk="1" latinLnBrk="0" hangingPunct="1">
        <a:lnSpc>
          <a:spcPct val="90000"/>
        </a:lnSpc>
        <a:spcBef>
          <a:spcPct val="0"/>
        </a:spcBef>
        <a:buNone/>
        <a:defRPr sz="2880" i="1" kern="1200">
          <a:solidFill>
            <a:schemeClr val="tx2"/>
          </a:solidFill>
          <a:latin typeface="+mj-lt"/>
          <a:ea typeface="+mj-ea"/>
          <a:cs typeface="+mj-cs"/>
        </a:defRPr>
      </a:lvl1pPr>
    </p:titleStyle>
    <p:bodyStyle>
      <a:lvl1pPr marL="405000" indent="-403250" algn="l" defTabSz="822960" rtl="0" eaLnBrk="1" latinLnBrk="0" hangingPunct="1">
        <a:lnSpc>
          <a:spcPct val="140000"/>
        </a:lnSpc>
        <a:spcBef>
          <a:spcPts val="900"/>
        </a:spcBef>
        <a:buFont typeface="Calibri Light" panose="020F0302020204030204" pitchFamily="34" charset="0"/>
        <a:buChar char="→"/>
        <a:defRPr sz="1620" kern="1200">
          <a:solidFill>
            <a:schemeClr val="tx2">
              <a:alpha val="55000"/>
            </a:schemeClr>
          </a:solidFill>
          <a:latin typeface="+mn-lt"/>
          <a:ea typeface="+mn-ea"/>
          <a:cs typeface="+mn-cs"/>
        </a:defRPr>
      </a:lvl1pPr>
      <a:lvl2pPr marL="81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2pPr>
      <a:lvl3pPr marL="121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3pPr>
      <a:lvl4pPr marL="162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4pPr>
      <a:lvl5pPr marL="202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BD340643-A7C9-4E2A-AB9E-2A29955E5012}"/>
              </a:ext>
            </a:extLst>
          </p:cNvPr>
          <p:cNvSpPr>
            <a:spLocks noGrp="1"/>
          </p:cNvSpPr>
          <p:nvPr>
            <p:ph type="ctrTitle"/>
          </p:nvPr>
        </p:nvSpPr>
        <p:spPr>
          <a:xfrm>
            <a:off x="5680710" y="746151"/>
            <a:ext cx="4886096" cy="3061411"/>
          </a:xfrm>
        </p:spPr>
        <p:txBody>
          <a:bodyPr>
            <a:normAutofit/>
          </a:bodyPr>
          <a:lstStyle/>
          <a:p>
            <a:r>
              <a:rPr lang="en-US" dirty="0"/>
              <a:t>Walk Worthy of the calling: Walk with Prayer</a:t>
            </a:r>
          </a:p>
        </p:txBody>
      </p:sp>
      <p:sp>
        <p:nvSpPr>
          <p:cNvPr id="3" name="Subtitle 2">
            <a:extLst>
              <a:ext uri="{FF2B5EF4-FFF2-40B4-BE49-F238E27FC236}">
                <a16:creationId xmlns:a16="http://schemas.microsoft.com/office/drawing/2014/main" id="{385E7112-25D8-4FAD-8DA4-BB13AB5FE26A}"/>
              </a:ext>
            </a:extLst>
          </p:cNvPr>
          <p:cNvSpPr>
            <a:spLocks noGrp="1"/>
          </p:cNvSpPr>
          <p:nvPr>
            <p:ph type="subTitle" idx="1"/>
          </p:nvPr>
        </p:nvSpPr>
        <p:spPr>
          <a:xfrm>
            <a:off x="5680710" y="4367175"/>
            <a:ext cx="4886096" cy="1333195"/>
          </a:xfrm>
        </p:spPr>
        <p:txBody>
          <a:bodyPr>
            <a:normAutofit/>
          </a:bodyPr>
          <a:lstStyle/>
          <a:p>
            <a:r>
              <a:rPr lang="en-US" sz="4800" b="1" dirty="0">
                <a:solidFill>
                  <a:srgbClr val="FFFFFF"/>
                </a:solidFill>
                <a:latin typeface="Arial" panose="020B0604020202020204" pitchFamily="34" charset="0"/>
                <a:cs typeface="Arial" panose="020B0604020202020204" pitchFamily="34" charset="0"/>
              </a:rPr>
              <a:t>Eph 6:18-24</a:t>
            </a:r>
          </a:p>
        </p:txBody>
      </p:sp>
      <p:pic>
        <p:nvPicPr>
          <p:cNvPr id="5" name="Picture 4" descr="A close-up of a newspaper&#10;&#10;Description automatically generated with medium confidence">
            <a:extLst>
              <a:ext uri="{FF2B5EF4-FFF2-40B4-BE49-F238E27FC236}">
                <a16:creationId xmlns:a16="http://schemas.microsoft.com/office/drawing/2014/main" id="{3CA29621-81AF-4E55-B297-FAFB999586E2}"/>
              </a:ext>
            </a:extLst>
          </p:cNvPr>
          <p:cNvPicPr>
            <a:picLocks noChangeAspect="1"/>
          </p:cNvPicPr>
          <p:nvPr/>
        </p:nvPicPr>
        <p:blipFill rotWithShape="1">
          <a:blip r:embed="rId2">
            <a:extLst>
              <a:ext uri="{28A0092B-C50C-407E-A947-70E740481C1C}">
                <a14:useLocalDpi xmlns:a14="http://schemas.microsoft.com/office/drawing/2010/main" val="0"/>
              </a:ext>
            </a:extLst>
          </a:blip>
          <a:srcRect l="2228" r="14949" b="2"/>
          <a:stretch/>
        </p:blipFill>
        <p:spPr>
          <a:xfrm>
            <a:off x="405994" y="1870117"/>
            <a:ext cx="4880318" cy="2745167"/>
          </a:xfrm>
          <a:prstGeom prst="rect">
            <a:avLst/>
          </a:prstGeom>
        </p:spPr>
      </p:pic>
      <p:cxnSp>
        <p:nvCxnSpPr>
          <p:cNvPr id="19" name="Straight Connector 18">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86489" y="4052700"/>
            <a:ext cx="490238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1303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Conclusion (21-22)</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00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rPr>
              <a:t>21 </a:t>
            </a:r>
            <a:r>
              <a:rPr lang="en-US" sz="3200" dirty="0">
                <a:solidFill>
                  <a:srgbClr val="FFFFFF"/>
                </a:solidFill>
              </a:rPr>
              <a:t>But </a:t>
            </a:r>
            <a:r>
              <a:rPr lang="en-US" sz="3200" dirty="0">
                <a:solidFill>
                  <a:srgbClr val="FFFFFF"/>
                </a:solidFill>
                <a:highlight>
                  <a:srgbClr val="000080"/>
                </a:highlight>
              </a:rPr>
              <a:t>that you also may know my affairs </a:t>
            </a:r>
            <a:r>
              <a:rPr lang="en-US" sz="3200" i="1" dirty="0">
                <a:solidFill>
                  <a:srgbClr val="FFFFFF"/>
                </a:solidFill>
                <a:highlight>
                  <a:srgbClr val="000080"/>
                </a:highlight>
              </a:rPr>
              <a:t>and</a:t>
            </a:r>
            <a:r>
              <a:rPr lang="en-US" sz="3200" dirty="0">
                <a:solidFill>
                  <a:srgbClr val="FFFFFF"/>
                </a:solidFill>
                <a:highlight>
                  <a:srgbClr val="000080"/>
                </a:highlight>
              </a:rPr>
              <a:t> how I am doing</a:t>
            </a:r>
            <a:r>
              <a:rPr lang="en-US" sz="3200" dirty="0">
                <a:solidFill>
                  <a:srgbClr val="FFFFFF"/>
                </a:solidFill>
              </a:rPr>
              <a:t>, Tychicus, </a:t>
            </a:r>
            <a:r>
              <a:rPr lang="en-US" sz="3200" dirty="0">
                <a:solidFill>
                  <a:srgbClr val="FFFFFF"/>
                </a:solidFill>
                <a:highlight>
                  <a:srgbClr val="000080"/>
                </a:highlight>
              </a:rPr>
              <a:t>a beloved brother and faithful minister in the Lord, will make all things known to you; </a:t>
            </a:r>
            <a:r>
              <a:rPr lang="en-US" sz="3200" baseline="30000" dirty="0">
                <a:solidFill>
                  <a:srgbClr val="FFFFFF"/>
                </a:solidFill>
              </a:rPr>
              <a:t>22 </a:t>
            </a:r>
            <a:r>
              <a:rPr lang="en-US" sz="3200" dirty="0">
                <a:solidFill>
                  <a:srgbClr val="FFFFFF"/>
                </a:solidFill>
              </a:rPr>
              <a:t>whom I have sent to you for this very purpose, </a:t>
            </a:r>
            <a:r>
              <a:rPr lang="en-US" sz="3200" dirty="0">
                <a:solidFill>
                  <a:srgbClr val="FFFFFF"/>
                </a:solidFill>
                <a:highlight>
                  <a:srgbClr val="000080"/>
                </a:highlight>
              </a:rPr>
              <a:t>that you may know our affairs, and </a:t>
            </a:r>
            <a:r>
              <a:rPr lang="en-US" sz="3200" i="1" dirty="0">
                <a:solidFill>
                  <a:srgbClr val="FFFFFF"/>
                </a:solidFill>
                <a:highlight>
                  <a:srgbClr val="000080"/>
                </a:highlight>
              </a:rPr>
              <a:t>that</a:t>
            </a:r>
            <a:r>
              <a:rPr lang="en-US" sz="3200" dirty="0">
                <a:solidFill>
                  <a:srgbClr val="FFFFFF"/>
                </a:solidFill>
                <a:highlight>
                  <a:srgbClr val="000080"/>
                </a:highlight>
              </a:rPr>
              <a:t> he may comfort your hearts.</a:t>
            </a:r>
          </a:p>
          <a:p>
            <a:endParaRPr lang="en-US" b="1" dirty="0">
              <a:solidFill>
                <a:srgbClr val="FFFFFF"/>
              </a:solidFill>
              <a:latin typeface="Arial" panose="020B0604020202020204" pitchFamily="34" charset="0"/>
              <a:cs typeface="Arial" panose="020B0604020202020204" pitchFamily="34" charset="0"/>
            </a:endParaRPr>
          </a:p>
        </p:txBody>
      </p:sp>
      <p:pic>
        <p:nvPicPr>
          <p:cNvPr id="6" name="Picture 5" descr="Graphical user interface, diagram, website&#10;&#10;Description automatically generated">
            <a:extLst>
              <a:ext uri="{FF2B5EF4-FFF2-40B4-BE49-F238E27FC236}">
                <a16:creationId xmlns:a16="http://schemas.microsoft.com/office/drawing/2014/main" id="{815C7568-9094-984D-AD50-164FD8A561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181" y="2029952"/>
            <a:ext cx="5013900" cy="3920843"/>
          </a:xfrm>
          <a:prstGeom prst="rect">
            <a:avLst/>
          </a:prstGeom>
        </p:spPr>
      </p:pic>
    </p:spTree>
    <p:extLst>
      <p:ext uri="{BB962C8B-B14F-4D97-AF65-F5344CB8AC3E}">
        <p14:creationId xmlns:p14="http://schemas.microsoft.com/office/powerpoint/2010/main" val="30696145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Conclusion (23-24)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rPr>
              <a:t>23 </a:t>
            </a:r>
            <a:r>
              <a:rPr lang="en-US" sz="3200" dirty="0">
                <a:solidFill>
                  <a:srgbClr val="FFFFFF"/>
                </a:solidFill>
                <a:highlight>
                  <a:srgbClr val="000080"/>
                </a:highlight>
              </a:rPr>
              <a:t>Peace</a:t>
            </a:r>
            <a:r>
              <a:rPr lang="en-US" sz="3200" dirty="0">
                <a:solidFill>
                  <a:srgbClr val="FFFFFF"/>
                </a:solidFill>
              </a:rPr>
              <a:t> to the brethren, and </a:t>
            </a:r>
            <a:r>
              <a:rPr lang="en-US" sz="3200" dirty="0">
                <a:solidFill>
                  <a:srgbClr val="FFFFFF"/>
                </a:solidFill>
                <a:highlight>
                  <a:srgbClr val="000080"/>
                </a:highlight>
              </a:rPr>
              <a:t>love with faith, from God the Father and the Lord Jesus Christ</a:t>
            </a:r>
            <a:r>
              <a:rPr lang="en-US" sz="3200" dirty="0">
                <a:solidFill>
                  <a:srgbClr val="FFFFFF"/>
                </a:solidFill>
              </a:rPr>
              <a:t>. </a:t>
            </a:r>
            <a:r>
              <a:rPr lang="en-US" sz="3200" baseline="30000" dirty="0">
                <a:solidFill>
                  <a:srgbClr val="FFFFFF"/>
                </a:solidFill>
              </a:rPr>
              <a:t>24 </a:t>
            </a:r>
            <a:r>
              <a:rPr lang="en-US" sz="3200" dirty="0">
                <a:solidFill>
                  <a:srgbClr val="FFFFFF"/>
                </a:solidFill>
                <a:highlight>
                  <a:srgbClr val="000080"/>
                </a:highlight>
              </a:rPr>
              <a:t>Grace</a:t>
            </a:r>
            <a:r>
              <a:rPr lang="en-US" sz="3200" dirty="0">
                <a:solidFill>
                  <a:srgbClr val="FFFFFF"/>
                </a:solidFill>
              </a:rPr>
              <a:t> </a:t>
            </a:r>
            <a:r>
              <a:rPr lang="en-US" sz="3200" i="1" dirty="0">
                <a:solidFill>
                  <a:srgbClr val="FFFFFF"/>
                </a:solidFill>
              </a:rPr>
              <a:t>be</a:t>
            </a:r>
            <a:r>
              <a:rPr lang="en-US" sz="3200" dirty="0">
                <a:solidFill>
                  <a:srgbClr val="FFFFFF"/>
                </a:solidFill>
              </a:rPr>
              <a:t> with </a:t>
            </a:r>
            <a:r>
              <a:rPr lang="en-US" sz="3200" dirty="0">
                <a:solidFill>
                  <a:srgbClr val="FFFFFF"/>
                </a:solidFill>
                <a:highlight>
                  <a:srgbClr val="000080"/>
                </a:highlight>
              </a:rPr>
              <a:t>all those who love our Lord Jesus Christ in sincerity</a:t>
            </a:r>
            <a:r>
              <a:rPr lang="en-US" sz="3200" dirty="0">
                <a:solidFill>
                  <a:srgbClr val="FFFFFF"/>
                </a:solidFill>
              </a:rPr>
              <a:t>. Amen.</a:t>
            </a:r>
          </a:p>
          <a:p>
            <a:endParaRPr lang="en-US" b="1" dirty="0">
              <a:solidFill>
                <a:srgbClr val="FFFFFF"/>
              </a:solidFill>
              <a:latin typeface="Arial" panose="020B0604020202020204" pitchFamily="34" charset="0"/>
              <a:cs typeface="Arial" panose="020B0604020202020204" pitchFamily="34" charset="0"/>
            </a:endParaRPr>
          </a:p>
        </p:txBody>
      </p:sp>
      <p:pic>
        <p:nvPicPr>
          <p:cNvPr id="6" name="Picture 5" descr="Graphical user interface, diagram, website&#10;&#10;Description automatically generated">
            <a:extLst>
              <a:ext uri="{FF2B5EF4-FFF2-40B4-BE49-F238E27FC236}">
                <a16:creationId xmlns:a16="http://schemas.microsoft.com/office/drawing/2014/main" id="{815C7568-9094-984D-AD50-164FD8A561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181" y="2029952"/>
            <a:ext cx="5013900" cy="3920843"/>
          </a:xfrm>
          <a:prstGeom prst="rect">
            <a:avLst/>
          </a:prstGeom>
        </p:spPr>
      </p:pic>
    </p:spTree>
    <p:extLst>
      <p:ext uri="{BB962C8B-B14F-4D97-AF65-F5344CB8AC3E}">
        <p14:creationId xmlns:p14="http://schemas.microsoft.com/office/powerpoint/2010/main" val="70668900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Walking in Prayer (18)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rPr>
              <a:t>18 </a:t>
            </a:r>
            <a:r>
              <a:rPr lang="en-US" sz="3200" dirty="0">
                <a:solidFill>
                  <a:srgbClr val="FFFFFF"/>
                </a:solidFill>
                <a:highlight>
                  <a:srgbClr val="000080"/>
                </a:highlight>
              </a:rPr>
              <a:t>praying always</a:t>
            </a:r>
            <a:r>
              <a:rPr lang="en-US" sz="3200" dirty="0">
                <a:solidFill>
                  <a:srgbClr val="FFFFFF"/>
                </a:solidFill>
              </a:rPr>
              <a:t> with all prayer and supplication in the Spirit, being watchful to this end with all perseverance and supplication for all the saints— </a:t>
            </a:r>
            <a:endParaRPr lang="en-US" baseline="30000" dirty="0">
              <a:solidFill>
                <a:srgbClr val="FFFFFF"/>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Graphical user interface, diagram, website&#10;&#10;Description automatically generated">
            <a:extLst>
              <a:ext uri="{FF2B5EF4-FFF2-40B4-BE49-F238E27FC236}">
                <a16:creationId xmlns:a16="http://schemas.microsoft.com/office/drawing/2014/main" id="{815C7568-9094-984D-AD50-164FD8A561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181" y="2029952"/>
            <a:ext cx="5013900" cy="3920843"/>
          </a:xfrm>
          <a:prstGeom prst="rect">
            <a:avLst/>
          </a:prstGeom>
        </p:spPr>
      </p:pic>
    </p:spTree>
    <p:extLst>
      <p:ext uri="{BB962C8B-B14F-4D97-AF65-F5344CB8AC3E}">
        <p14:creationId xmlns:p14="http://schemas.microsoft.com/office/powerpoint/2010/main" val="424524197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Walking in Prayer (18)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rPr>
              <a:t>18 </a:t>
            </a:r>
            <a:r>
              <a:rPr lang="en-US" sz="3200" dirty="0">
                <a:solidFill>
                  <a:srgbClr val="FFFFFF"/>
                </a:solidFill>
              </a:rPr>
              <a:t>praying always </a:t>
            </a:r>
            <a:r>
              <a:rPr lang="en-US" sz="3200" dirty="0">
                <a:solidFill>
                  <a:srgbClr val="FFFFFF"/>
                </a:solidFill>
                <a:highlight>
                  <a:srgbClr val="000080"/>
                </a:highlight>
              </a:rPr>
              <a:t>with all prayer and supplication </a:t>
            </a:r>
            <a:r>
              <a:rPr lang="en-US" sz="3200" dirty="0">
                <a:solidFill>
                  <a:srgbClr val="FFFFFF"/>
                </a:solidFill>
              </a:rPr>
              <a:t>in the Spirit, being watchful to this end with all perseverance and supplication for all the saints— </a:t>
            </a:r>
            <a:endParaRPr lang="en-US" baseline="30000" dirty="0">
              <a:solidFill>
                <a:srgbClr val="FFFFFF"/>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Graphical user interface, diagram, website&#10;&#10;Description automatically generated">
            <a:extLst>
              <a:ext uri="{FF2B5EF4-FFF2-40B4-BE49-F238E27FC236}">
                <a16:creationId xmlns:a16="http://schemas.microsoft.com/office/drawing/2014/main" id="{815C7568-9094-984D-AD50-164FD8A561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181" y="2029952"/>
            <a:ext cx="5013900" cy="3920843"/>
          </a:xfrm>
          <a:prstGeom prst="rect">
            <a:avLst/>
          </a:prstGeom>
        </p:spPr>
      </p:pic>
    </p:spTree>
    <p:extLst>
      <p:ext uri="{BB962C8B-B14F-4D97-AF65-F5344CB8AC3E}">
        <p14:creationId xmlns:p14="http://schemas.microsoft.com/office/powerpoint/2010/main" val="299200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Walking in Prayer (18)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rPr>
              <a:t>18 </a:t>
            </a:r>
            <a:r>
              <a:rPr lang="en-US" sz="3200" dirty="0">
                <a:solidFill>
                  <a:srgbClr val="FFFFFF"/>
                </a:solidFill>
              </a:rPr>
              <a:t>praying always with all prayer and supplication </a:t>
            </a:r>
            <a:r>
              <a:rPr lang="en-US" sz="3200" dirty="0">
                <a:solidFill>
                  <a:srgbClr val="FFFFFF"/>
                </a:solidFill>
                <a:highlight>
                  <a:srgbClr val="000080"/>
                </a:highlight>
              </a:rPr>
              <a:t>in</a:t>
            </a:r>
            <a:r>
              <a:rPr lang="en-US" sz="3200" dirty="0">
                <a:solidFill>
                  <a:srgbClr val="FFFFFF"/>
                </a:solidFill>
              </a:rPr>
              <a:t> </a:t>
            </a:r>
            <a:r>
              <a:rPr lang="en-US" sz="3200" dirty="0">
                <a:solidFill>
                  <a:srgbClr val="FFFFFF"/>
                </a:solidFill>
                <a:highlight>
                  <a:srgbClr val="000080"/>
                </a:highlight>
              </a:rPr>
              <a:t>the Spirit</a:t>
            </a:r>
            <a:r>
              <a:rPr lang="en-US" sz="3200" dirty="0">
                <a:solidFill>
                  <a:srgbClr val="FFFFFF"/>
                </a:solidFill>
              </a:rPr>
              <a:t>, being watchful to this end with all perseverance and supplication for all the saints— </a:t>
            </a:r>
            <a:endParaRPr lang="en-US" baseline="30000" dirty="0">
              <a:solidFill>
                <a:srgbClr val="FFFFFF"/>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Graphical user interface, diagram, website&#10;&#10;Description automatically generated">
            <a:extLst>
              <a:ext uri="{FF2B5EF4-FFF2-40B4-BE49-F238E27FC236}">
                <a16:creationId xmlns:a16="http://schemas.microsoft.com/office/drawing/2014/main" id="{815C7568-9094-984D-AD50-164FD8A561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181" y="2029952"/>
            <a:ext cx="5013900" cy="3920843"/>
          </a:xfrm>
          <a:prstGeom prst="rect">
            <a:avLst/>
          </a:prstGeom>
        </p:spPr>
      </p:pic>
    </p:spTree>
    <p:extLst>
      <p:ext uri="{BB962C8B-B14F-4D97-AF65-F5344CB8AC3E}">
        <p14:creationId xmlns:p14="http://schemas.microsoft.com/office/powerpoint/2010/main" val="2778282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Walking in Prayer (18)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rPr>
              <a:t>18 </a:t>
            </a:r>
            <a:r>
              <a:rPr lang="en-US" sz="3200" dirty="0">
                <a:solidFill>
                  <a:srgbClr val="FFFFFF"/>
                </a:solidFill>
              </a:rPr>
              <a:t>praying always with all prayer and supplication in the Spirit, </a:t>
            </a:r>
            <a:r>
              <a:rPr lang="en-US" sz="3200" dirty="0">
                <a:solidFill>
                  <a:srgbClr val="FFFFFF"/>
                </a:solidFill>
                <a:highlight>
                  <a:srgbClr val="000080"/>
                </a:highlight>
              </a:rPr>
              <a:t>being watchful to this end with all perseverance and supplication</a:t>
            </a:r>
            <a:r>
              <a:rPr lang="en-US" sz="3200" dirty="0">
                <a:solidFill>
                  <a:srgbClr val="FFFFFF"/>
                </a:solidFill>
              </a:rPr>
              <a:t> for all the saints— </a:t>
            </a:r>
            <a:endParaRPr lang="en-US" baseline="30000" dirty="0">
              <a:solidFill>
                <a:srgbClr val="FFFFFF"/>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Graphical user interface, diagram, website&#10;&#10;Description automatically generated">
            <a:extLst>
              <a:ext uri="{FF2B5EF4-FFF2-40B4-BE49-F238E27FC236}">
                <a16:creationId xmlns:a16="http://schemas.microsoft.com/office/drawing/2014/main" id="{815C7568-9094-984D-AD50-164FD8A561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181" y="2029952"/>
            <a:ext cx="5013900" cy="3920843"/>
          </a:xfrm>
          <a:prstGeom prst="rect">
            <a:avLst/>
          </a:prstGeom>
        </p:spPr>
      </p:pic>
    </p:spTree>
    <p:extLst>
      <p:ext uri="{BB962C8B-B14F-4D97-AF65-F5344CB8AC3E}">
        <p14:creationId xmlns:p14="http://schemas.microsoft.com/office/powerpoint/2010/main" val="884404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Walking in Prayer (18)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rPr>
              <a:t>18 </a:t>
            </a:r>
            <a:r>
              <a:rPr lang="en-US" sz="3200" dirty="0">
                <a:solidFill>
                  <a:srgbClr val="FFFFFF"/>
                </a:solidFill>
              </a:rPr>
              <a:t>praying always with all prayer and supplication in the Spirit, being watchful to this end with all perseverance and supplication </a:t>
            </a:r>
            <a:r>
              <a:rPr lang="en-US" sz="3200" dirty="0">
                <a:solidFill>
                  <a:srgbClr val="FFFFFF"/>
                </a:solidFill>
                <a:highlight>
                  <a:srgbClr val="000080"/>
                </a:highlight>
              </a:rPr>
              <a:t>for all the saints— </a:t>
            </a:r>
            <a:endParaRPr lang="en-US" baseline="30000" dirty="0">
              <a:solidFill>
                <a:srgbClr val="FFFFFF"/>
              </a:solidFill>
              <a:highlight>
                <a:srgbClr val="000080"/>
              </a:highlight>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Graphical user interface, diagram, website&#10;&#10;Description automatically generated">
            <a:extLst>
              <a:ext uri="{FF2B5EF4-FFF2-40B4-BE49-F238E27FC236}">
                <a16:creationId xmlns:a16="http://schemas.microsoft.com/office/drawing/2014/main" id="{815C7568-9094-984D-AD50-164FD8A561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181" y="2029952"/>
            <a:ext cx="5013900" cy="3920843"/>
          </a:xfrm>
          <a:prstGeom prst="rect">
            <a:avLst/>
          </a:prstGeom>
        </p:spPr>
      </p:pic>
    </p:spTree>
    <p:extLst>
      <p:ext uri="{BB962C8B-B14F-4D97-AF65-F5344CB8AC3E}">
        <p14:creationId xmlns:p14="http://schemas.microsoft.com/office/powerpoint/2010/main" val="2300605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Walking in Prayer (19-20)</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rPr>
              <a:t>19 </a:t>
            </a:r>
            <a:r>
              <a:rPr lang="en-US" sz="3200" dirty="0">
                <a:solidFill>
                  <a:srgbClr val="FFFFFF"/>
                </a:solidFill>
                <a:highlight>
                  <a:srgbClr val="000080"/>
                </a:highlight>
              </a:rPr>
              <a:t>and for me, that utterance may be given to me</a:t>
            </a:r>
            <a:r>
              <a:rPr lang="en-US" sz="3200" dirty="0">
                <a:solidFill>
                  <a:srgbClr val="FFFFFF"/>
                </a:solidFill>
              </a:rPr>
              <a:t>, that I may open my mouth boldly to make known the mystery of the gospel, </a:t>
            </a:r>
            <a:r>
              <a:rPr lang="en-US" sz="3200" baseline="30000" dirty="0">
                <a:solidFill>
                  <a:srgbClr val="FFFFFF"/>
                </a:solidFill>
              </a:rPr>
              <a:t>20 </a:t>
            </a:r>
            <a:r>
              <a:rPr lang="en-US" sz="3200" dirty="0">
                <a:solidFill>
                  <a:srgbClr val="FFFFFF"/>
                </a:solidFill>
              </a:rPr>
              <a:t>for which I am an ambassador in chains; that in it I may speak boldly, as I ought to speak.</a:t>
            </a:r>
            <a:endParaRPr lang="en-US" b="1" dirty="0">
              <a:solidFill>
                <a:srgbClr val="FFFFFF"/>
              </a:solidFill>
              <a:latin typeface="Arial" panose="020B0604020202020204" pitchFamily="34" charset="0"/>
              <a:cs typeface="Arial" panose="020B0604020202020204" pitchFamily="34" charset="0"/>
            </a:endParaRPr>
          </a:p>
        </p:txBody>
      </p:sp>
      <p:pic>
        <p:nvPicPr>
          <p:cNvPr id="6" name="Picture 5" descr="Graphical user interface, diagram, website&#10;&#10;Description automatically generated">
            <a:extLst>
              <a:ext uri="{FF2B5EF4-FFF2-40B4-BE49-F238E27FC236}">
                <a16:creationId xmlns:a16="http://schemas.microsoft.com/office/drawing/2014/main" id="{815C7568-9094-984D-AD50-164FD8A561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181" y="2029952"/>
            <a:ext cx="5013900" cy="3920843"/>
          </a:xfrm>
          <a:prstGeom prst="rect">
            <a:avLst/>
          </a:prstGeom>
        </p:spPr>
      </p:pic>
    </p:spTree>
    <p:extLst>
      <p:ext uri="{BB962C8B-B14F-4D97-AF65-F5344CB8AC3E}">
        <p14:creationId xmlns:p14="http://schemas.microsoft.com/office/powerpoint/2010/main" val="283104211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Walking in Prayer (19-20)</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rPr>
              <a:t>19 </a:t>
            </a:r>
            <a:r>
              <a:rPr lang="en-US" sz="3200" dirty="0">
                <a:solidFill>
                  <a:srgbClr val="FFFFFF"/>
                </a:solidFill>
              </a:rPr>
              <a:t>and for me, that utterance may be given to me, </a:t>
            </a:r>
            <a:r>
              <a:rPr lang="en-US" sz="3200" dirty="0">
                <a:solidFill>
                  <a:srgbClr val="FFFFFF"/>
                </a:solidFill>
                <a:highlight>
                  <a:srgbClr val="000080"/>
                </a:highlight>
              </a:rPr>
              <a:t>that I may open my mouth boldly to make known the mystery of the gospel</a:t>
            </a:r>
            <a:r>
              <a:rPr lang="en-US" sz="3200" dirty="0">
                <a:solidFill>
                  <a:srgbClr val="FFFFFF"/>
                </a:solidFill>
              </a:rPr>
              <a:t>, </a:t>
            </a:r>
            <a:r>
              <a:rPr lang="en-US" sz="3200" baseline="30000" dirty="0">
                <a:solidFill>
                  <a:srgbClr val="FFFFFF"/>
                </a:solidFill>
              </a:rPr>
              <a:t>20 </a:t>
            </a:r>
            <a:r>
              <a:rPr lang="en-US" sz="3200" dirty="0">
                <a:solidFill>
                  <a:srgbClr val="FFFFFF"/>
                </a:solidFill>
              </a:rPr>
              <a:t>for which I am an ambassador in chains; </a:t>
            </a:r>
            <a:r>
              <a:rPr lang="en-US" sz="3200" dirty="0">
                <a:solidFill>
                  <a:srgbClr val="FFFFFF"/>
                </a:solidFill>
                <a:highlight>
                  <a:srgbClr val="000080"/>
                </a:highlight>
              </a:rPr>
              <a:t>that in it I may speak boldly, as I ought to speak.</a:t>
            </a:r>
            <a:endParaRPr lang="en-US" b="1" dirty="0">
              <a:solidFill>
                <a:srgbClr val="FFFFFF"/>
              </a:solidFill>
              <a:highlight>
                <a:srgbClr val="000080"/>
              </a:highlight>
              <a:latin typeface="Arial" panose="020B0604020202020204" pitchFamily="34" charset="0"/>
              <a:cs typeface="Arial" panose="020B0604020202020204" pitchFamily="34" charset="0"/>
            </a:endParaRPr>
          </a:p>
        </p:txBody>
      </p:sp>
      <p:pic>
        <p:nvPicPr>
          <p:cNvPr id="6" name="Picture 5" descr="Graphical user interface, diagram, website&#10;&#10;Description automatically generated">
            <a:extLst>
              <a:ext uri="{FF2B5EF4-FFF2-40B4-BE49-F238E27FC236}">
                <a16:creationId xmlns:a16="http://schemas.microsoft.com/office/drawing/2014/main" id="{815C7568-9094-984D-AD50-164FD8A561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181" y="2029952"/>
            <a:ext cx="5013900" cy="3920843"/>
          </a:xfrm>
          <a:prstGeom prst="rect">
            <a:avLst/>
          </a:prstGeom>
        </p:spPr>
      </p:pic>
    </p:spTree>
    <p:extLst>
      <p:ext uri="{BB962C8B-B14F-4D97-AF65-F5344CB8AC3E}">
        <p14:creationId xmlns:p14="http://schemas.microsoft.com/office/powerpoint/2010/main" val="1587456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Walking in Prayer (19-20)</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rPr>
              <a:t>19 </a:t>
            </a:r>
            <a:r>
              <a:rPr lang="en-US" sz="3200" dirty="0">
                <a:solidFill>
                  <a:srgbClr val="FFFFFF"/>
                </a:solidFill>
              </a:rPr>
              <a:t>and for me, that utterance may be given to me, that I may open my mouth boldly to make known the mystery of the gospel, </a:t>
            </a:r>
            <a:r>
              <a:rPr lang="en-US" sz="3200" baseline="30000" dirty="0">
                <a:solidFill>
                  <a:srgbClr val="FFFFFF"/>
                </a:solidFill>
              </a:rPr>
              <a:t>20 </a:t>
            </a:r>
            <a:r>
              <a:rPr lang="en-US" sz="3200" dirty="0">
                <a:solidFill>
                  <a:srgbClr val="FFFFFF"/>
                </a:solidFill>
                <a:highlight>
                  <a:srgbClr val="000080"/>
                </a:highlight>
              </a:rPr>
              <a:t>for which I am an ambassador in chains</a:t>
            </a:r>
            <a:r>
              <a:rPr lang="en-US" sz="3200" dirty="0">
                <a:solidFill>
                  <a:srgbClr val="FFFFFF"/>
                </a:solidFill>
              </a:rPr>
              <a:t>; that in it I may speak boldly, as I ought to speak.</a:t>
            </a:r>
            <a:endParaRPr lang="en-US" b="1" dirty="0">
              <a:solidFill>
                <a:srgbClr val="FFFFFF"/>
              </a:solidFill>
              <a:latin typeface="Arial" panose="020B0604020202020204" pitchFamily="34" charset="0"/>
              <a:cs typeface="Arial" panose="020B0604020202020204" pitchFamily="34" charset="0"/>
            </a:endParaRPr>
          </a:p>
        </p:txBody>
      </p:sp>
      <p:pic>
        <p:nvPicPr>
          <p:cNvPr id="6" name="Picture 5" descr="Graphical user interface, diagram, website&#10;&#10;Description automatically generated">
            <a:extLst>
              <a:ext uri="{FF2B5EF4-FFF2-40B4-BE49-F238E27FC236}">
                <a16:creationId xmlns:a16="http://schemas.microsoft.com/office/drawing/2014/main" id="{815C7568-9094-984D-AD50-164FD8A561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181" y="2029952"/>
            <a:ext cx="5013900" cy="3920843"/>
          </a:xfrm>
          <a:prstGeom prst="rect">
            <a:avLst/>
          </a:prstGeom>
        </p:spPr>
      </p:pic>
    </p:spTree>
    <p:extLst>
      <p:ext uri="{BB962C8B-B14F-4D97-AF65-F5344CB8AC3E}">
        <p14:creationId xmlns:p14="http://schemas.microsoft.com/office/powerpoint/2010/main" val="161420574"/>
      </p:ext>
    </p:extLst>
  </p:cSld>
  <p:clrMapOvr>
    <a:masterClrMapping/>
  </p:clrMapOvr>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9023</TotalTime>
  <Words>749</Words>
  <Application>Microsoft Office PowerPoint</Application>
  <PresentationFormat>Custom</PresentationFormat>
  <Paragraphs>50</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Source Sans Pro</vt:lpstr>
      <vt:lpstr>Source Sans Pro Light</vt:lpstr>
      <vt:lpstr>ThinLineVTI</vt:lpstr>
      <vt:lpstr>Walk Worthy of the calling: Walk with Prayer</vt:lpstr>
      <vt:lpstr>Walking in Prayer (18)</vt:lpstr>
      <vt:lpstr>Walking in Prayer (18)</vt:lpstr>
      <vt:lpstr>Walking in Prayer (18)</vt:lpstr>
      <vt:lpstr>Walking in Prayer (18)</vt:lpstr>
      <vt:lpstr>Walking in Prayer (18)</vt:lpstr>
      <vt:lpstr>Walking in Prayer (19-20)</vt:lpstr>
      <vt:lpstr>Walking in Prayer (19-20)</vt:lpstr>
      <vt:lpstr>Walking in Prayer (19-20)</vt:lpstr>
      <vt:lpstr>Conclusion (21-22)</vt:lpstr>
      <vt:lpstr>Conclusion (23-24)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stage for the letter</dc:title>
  <dc:creator>Rob Miller</dc:creator>
  <cp:lastModifiedBy>Rob Miller</cp:lastModifiedBy>
  <cp:revision>117</cp:revision>
  <dcterms:created xsi:type="dcterms:W3CDTF">2021-10-07T01:39:58Z</dcterms:created>
  <dcterms:modified xsi:type="dcterms:W3CDTF">2022-06-08T20:33:02Z</dcterms:modified>
</cp:coreProperties>
</file>