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99" r:id="rId3"/>
    <p:sldId id="266" r:id="rId4"/>
    <p:sldId id="275" r:id="rId5"/>
    <p:sldId id="276" r:id="rId6"/>
    <p:sldId id="397" r:id="rId7"/>
    <p:sldId id="277" r:id="rId8"/>
    <p:sldId id="396" r:id="rId9"/>
    <p:sldId id="278" r:id="rId10"/>
    <p:sldId id="279" r:id="rId11"/>
    <p:sldId id="280" r:id="rId12"/>
    <p:sldId id="377" r:id="rId13"/>
    <p:sldId id="281" r:id="rId14"/>
    <p:sldId id="400" r:id="rId15"/>
    <p:sldId id="401" r:id="rId16"/>
    <p:sldId id="402" r:id="rId17"/>
    <p:sldId id="403" r:id="rId18"/>
    <p:sldId id="404" r:id="rId19"/>
    <p:sldId id="405" r:id="rId20"/>
    <p:sldId id="406" r:id="rId21"/>
  </p:sldIdLst>
  <p:sldSz cx="109728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A39"/>
    <a:srgbClr val="B6BFCF"/>
    <a:srgbClr val="343F36"/>
    <a:srgbClr val="B66C34"/>
    <a:srgbClr val="A7714D"/>
    <a:srgbClr val="D4D0AF"/>
    <a:srgbClr val="AD9776"/>
    <a:srgbClr val="CFD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A7AE3-2ECB-471B-AF21-314610C6A445}" v="3" dt="2022-07-26T02:11:36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236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4EDFD1-EAAA-D2BC-C55A-1C07C57A4C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AC472-7CA2-01EC-43A1-77D91751E7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Romans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157B7-C0A1-04E7-3642-1D35BF240F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/>
              <a:t>©2015 Bristol Works, Inc. Rose Publishing, Inc. 4733 Torrance Blvd., #259 Torrance, CA 90503 U.S.A. www.rose-publishing.com This page may be reproduced for classroom use only, not for resale.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26D6B-D219-B32F-6C98-2702ED2212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FC79D6-74A3-47EA-AE63-0046A79F0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5F1982-5C84-A967-013F-D6210F8134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05E7B-AE1B-EDC2-AFB2-10D0E7F1A1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A4571F-5F0A-4BD0-9DE0-AB67C2B25DE1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5C867A4-19B3-EED8-B7B9-6DDEE94144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441A10-9724-224F-E320-DD4C15954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C0BBE-C17E-ED1E-F908-B5AEF992C3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F68FB-7732-B469-4389-5B47F9C4D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313294-31B0-48D3-8C5C-AB7F310A66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24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Roads lead to Rome… whole world could mean the Roman Empire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7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Roads lead to Rome… whole world could mean the Roman Empire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8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Roads lead to Rome… whole world could mean the Roman Empire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92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Roads lead to Rome… whole world could mean the Roman Empire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76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00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2130427"/>
            <a:ext cx="9243428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 cap="small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1" y="3813392"/>
            <a:ext cx="9243428" cy="797707"/>
          </a:xfrm>
        </p:spPr>
        <p:txBody>
          <a:bodyPr>
            <a:noAutofit/>
          </a:bodyPr>
          <a:lstStyle>
            <a:lvl1pPr marL="0" indent="0" algn="ctr">
              <a:buNone/>
              <a:defRPr sz="3240">
                <a:solidFill>
                  <a:schemeClr val="tx1"/>
                </a:solidFill>
                <a:latin typeface="Savoye LET Plain CC.:1.0"/>
                <a:cs typeface="Savoye LET Plain CC.:1.0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1E56-3255-B9D0-0ADB-5671553D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A23F3-729E-4517-8E3B-AF056D2F3DD2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0F8A5-1C81-3018-2474-7712D374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EF68D-203E-6AFF-3980-F27F4B9A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568A6-A914-4AC0-8FFF-35B4D63F3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05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A5781-EF43-3AA5-7FFF-42B61BB9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10732-4EF4-40E8-8C9A-BCE6FEC856EC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96061-A9D6-0730-D0CB-8AC87DC2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C131-D5A9-CB89-7BC7-212E7FD2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67573-6EB8-4BBA-813F-9D464EDF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34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70773-1FD8-54EE-1F5E-BC66CED5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DDD66-4AD4-4736-8A46-312BFC3B0573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7C3A8-8888-1BBE-147D-26A92194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39254-9057-BB37-853D-928EE536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C06A4-2F34-47FF-BE07-14C459648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12838"/>
            <a:ext cx="9875520" cy="579170"/>
          </a:xfrm>
        </p:spPr>
        <p:txBody>
          <a:bodyPr>
            <a:noAutofit/>
          </a:bodyPr>
          <a:lstStyle>
            <a:lvl1pPr>
              <a:defRPr sz="288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29629"/>
            <a:ext cx="9875520" cy="5126723"/>
          </a:xfrm>
        </p:spPr>
        <p:txBody>
          <a:bodyPr/>
          <a:lstStyle>
            <a:lvl1pPr marL="0" indent="0">
              <a:buNone/>
              <a:defRPr sz="2520" b="1">
                <a:latin typeface="Times New Roman"/>
                <a:cs typeface="Times New Roman"/>
              </a:defRPr>
            </a:lvl1pPr>
            <a:lvl2pPr marL="257175" indent="-257175">
              <a:buFont typeface="Arial"/>
              <a:buChar char="•"/>
              <a:defRPr sz="2520">
                <a:latin typeface="Times New Roman"/>
                <a:cs typeface="Times New Roman"/>
              </a:defRPr>
            </a:lvl2pPr>
            <a:lvl3pPr marL="518637" indent="-205740">
              <a:buFont typeface="Wingdings" charset="2"/>
              <a:buChar char="§"/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FF995-FCA7-8F93-A6C0-0F8FEBBB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1BF44-80AB-4A3C-AC85-789390C5DD32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4183-F3FF-D725-B0CB-C2E3DD15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33FEB-EE95-3FB3-C5AE-AD1CD937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D09BF-3CE0-4547-86D8-FB34FC6F3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73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CB09-5486-8E7A-6E67-BB590C460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EE46A-BD94-43C5-B2E9-B0E253903530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C5C67-2C32-49EC-50A3-4CB3F656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D1AA5-36A3-261C-DDC9-954043EC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6F509-A1A4-41B9-9E4D-158871A9C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3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DC0895-7B4E-001F-7504-FD76ADCD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9E522-127C-48DB-A722-D73C444A0991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B6D2A3-7EC1-9409-11B9-AC7C77C9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8B4D4B-634B-496F-C35A-F2602459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F1556-7F65-4007-A10C-D965EFEAF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7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535113"/>
            <a:ext cx="4848225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174875"/>
            <a:ext cx="4848225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62162C-D5DB-5AF0-5AD2-BEF5A15D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180E6E-EBEE-4CF0-A9EC-9394727AB0D3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60E478-BAF3-0201-485A-06A58AD8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3600AF-4903-8DBE-D75C-B85F202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2DE27-6EAD-4816-B60C-D7F5A6AFA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55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51" y="72804"/>
            <a:ext cx="10230393" cy="663349"/>
          </a:xfrm>
        </p:spPr>
        <p:txBody>
          <a:bodyPr>
            <a:normAutofit/>
          </a:bodyPr>
          <a:lstStyle>
            <a:lvl1pPr>
              <a:defRPr sz="288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3EAA6AB-A905-5C07-7D20-0CBF330E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151C4-DC08-43DF-AC1A-C960C2B54B4E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1A5EE6-64EE-E04A-CD56-6EA55AAD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251A72-91B8-6AB1-CEE6-4CBCE3E7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9CCC0-5AAE-4200-AD46-649492330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9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0B7DDD-AB82-DCB0-FE2F-07A8F520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3D6FD-43E8-4BD4-9CC8-D2657EC45777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2314F0-5908-59ED-3627-6A6CCBEB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7AA51B-F488-5D18-117B-63587390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8933-0CEE-4A2D-8B74-362984DAD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11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03455E-C691-FF17-9379-7AA4AE3D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EA665-F1A2-435C-89BD-D6620035B3EF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5864E3-05F5-0BE6-8657-23FD1408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FFD582-EF21-6FFB-89CE-6201D783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C6C6-C781-4B1A-94CE-047A465BB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96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20604B-3926-C2D7-36DC-8BD88198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D3454-AB99-45FF-9E15-02C5EE719C9F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12B3F6-B561-B15F-34B1-C9460C90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A1B36-C6E6-5D96-E3A1-D51186D7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E2FF-86C4-4134-A212-A55263B98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06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08F9AFA-8B50-CFB2-7A96-8306AD3D9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33AE01-025E-0ED4-3728-3EB12DB2D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8640" y="1600202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762FC-55A0-7410-6236-07116E3B6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80">
                <a:solidFill>
                  <a:srgbClr val="898989"/>
                </a:solidFill>
              </a:defRPr>
            </a:lvl1pPr>
          </a:lstStyle>
          <a:p>
            <a:fld id="{AF8ADB38-761A-419C-AA9B-364EF82B3ADA}" type="datetime1">
              <a:rPr lang="en-US" altLang="en-US"/>
              <a:pPr/>
              <a:t>7/30/2022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9EE6D-D2EC-F039-84D2-3312257B5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8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000D-629F-A871-1F90-DD76C75B6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80">
                <a:solidFill>
                  <a:srgbClr val="898989"/>
                </a:solidFill>
              </a:defRPr>
            </a:lvl1pPr>
          </a:lstStyle>
          <a:p>
            <a:fld id="{0D76D48D-D21B-453B-B840-BD425CB61D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" rtl="0" eaLnBrk="0" fontAlgn="base" hangingPunct="0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11480" algn="ctr" defTabSz="411480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822960" algn="ctr" defTabSz="411480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234440" algn="ctr" defTabSz="411480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645920" algn="ctr" defTabSz="411480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08610" indent="-308610" algn="l" defTabSz="41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668655" indent="-257175" algn="l" defTabSz="41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028700" indent="-205740" algn="l" defTabSz="41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440180" indent="-205740" algn="l" defTabSz="41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1851660" indent="-205740" algn="l" defTabSz="41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3F6170B4-7243-90C6-C45A-B0C51A75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2" y="0"/>
            <a:ext cx="7406640" cy="7050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Preached the Gospel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5D7B66B7-E00C-B5A0-2BAE-DA2681EB1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1" y="1450183"/>
            <a:ext cx="4809173" cy="38147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Promised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life and ministry of Jesus were anticipated in the Old Testament.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“…the gospel he promised beforehand through his prophets in the Holy Scriptures” (1:2).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Jesus is the fulfillment of God’s promises in the Old Testament.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979D0-31F3-5A69-E4E8-F455DB30F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58" y="5184936"/>
            <a:ext cx="494633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52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good news began in Genesis! </a:t>
            </a:r>
          </a:p>
        </p:txBody>
      </p:sp>
      <p:pic>
        <p:nvPicPr>
          <p:cNvPr id="62472" name="Picture 8" descr="2. Jesus in the Old Testament | Spotlight on the Word: Old Testament | WVBS  Online Video">
            <a:extLst>
              <a:ext uri="{FF2B5EF4-FFF2-40B4-BE49-F238E27FC236}">
                <a16:creationId xmlns:a16="http://schemas.microsoft.com/office/drawing/2014/main" id="{AB1289C5-0597-6F9B-43C2-008C67E7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4" y="1856020"/>
            <a:ext cx="3089835" cy="35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F889191-DCF1-D9B6-94E2-4D896081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1" y="0"/>
            <a:ext cx="7406640" cy="7050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Preached the Gospel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176E6561-F572-DF26-862B-518B866F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1" y="1450183"/>
            <a:ext cx="4307682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About Jesus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Jesus is the heart of the gospel. All of salvation history centers on his: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10253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Divinity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10253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Humanity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10253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Ministry on earth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10253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Death and resurrection 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 descr="Lords_Prayer_Tissot_1886_96.jpg">
            <a:extLst>
              <a:ext uri="{FF2B5EF4-FFF2-40B4-BE49-F238E27FC236}">
                <a16:creationId xmlns:a16="http://schemas.microsoft.com/office/drawing/2014/main" id="{69A6F493-0F5E-A22C-D705-66D12AA2B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12" y="1794510"/>
            <a:ext cx="2903220" cy="384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4">
            <a:extLst>
              <a:ext uri="{FF2B5EF4-FFF2-40B4-BE49-F238E27FC236}">
                <a16:creationId xmlns:a16="http://schemas.microsoft.com/office/drawing/2014/main" id="{5D9EA5D8-7E14-E388-AD03-AEB54E287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213" y="5636420"/>
            <a:ext cx="292750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20"/>
              <a:t>Jesus and His Disciples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676AE31C-2DC2-FBAA-A0DA-BFFFF8EE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235" y="85728"/>
            <a:ext cx="7406640" cy="52149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Preached the Gospel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F199110D-4942-11A3-87C5-4435058C7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3"/>
            <a:ext cx="7406640" cy="237315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About Jesus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All of it testifies to Jesus’ lordship: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Jesus is God’s Son.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Jesus was a human, descendant of David.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Jesus was resurrected from the dead.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5" descr="Scroll_ss149369024.png">
            <a:extLst>
              <a:ext uri="{FF2B5EF4-FFF2-40B4-BE49-F238E27FC236}">
                <a16:creationId xmlns:a16="http://schemas.microsoft.com/office/drawing/2014/main" id="{173FA757-19D6-1D9D-D319-F07040410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2"/>
          <a:stretch>
            <a:fillRect/>
          </a:stretch>
        </p:blipFill>
        <p:spPr bwMode="auto">
          <a:xfrm>
            <a:off x="1371600" y="3657600"/>
            <a:ext cx="7915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Box 3">
            <a:extLst>
              <a:ext uri="{FF2B5EF4-FFF2-40B4-BE49-F238E27FC236}">
                <a16:creationId xmlns:a16="http://schemas.microsoft.com/office/drawing/2014/main" id="{0B1A6641-93B8-03FB-17C9-E1F2EDD9B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080" y="4041934"/>
            <a:ext cx="644652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eaLnBrk="1" hangingPunct="1"/>
            <a:r>
              <a:rPr lang="en-US" altLang="en-US" sz="252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“…regarding his Son, who as to his earthly life was a descendant of David, and who through the Spirit of holiness was appointed the Son of God in power by his resurrection from the dead: Jesus Christ our Lord.”</a:t>
            </a:r>
            <a:r>
              <a:rPr lang="en-US" altLang="ja-JP" sz="2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—Romans 3:3–4</a:t>
            </a:r>
            <a:endParaRPr lang="en-US" altLang="en-US" sz="216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BEC301E6-B619-AB24-5B40-4A398469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29" y="104299"/>
            <a:ext cx="7406640" cy="52149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Preached the Gospel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1DF16F58-3BCE-4328-806D-B582AC0A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2"/>
            <a:ext cx="7406640" cy="414766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Effects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 explained that through the gospel we receive God’s grace, which makes all the difference in the world!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effects of the gospel are central to Paul’s letter.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We, as Christians, also receive a calling: Paul was called to apostleship, but all Christians are called to belong to Jesus Christ.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Action Button: Custom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879AEF4-C506-C8ED-E33F-70C55E66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1" y="5597843"/>
            <a:ext cx="1111568" cy="634365"/>
          </a:xfrm>
          <a:prstGeom prst="actionButtonBlank">
            <a:avLst/>
          </a:prstGeom>
          <a:solidFill>
            <a:srgbClr val="CFD6C8">
              <a:alpha val="45097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2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45039-36F0-D1E3-C32A-ADF735AF3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820" y="2260284"/>
            <a:ext cx="6932295" cy="1323023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sz="3600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Introduction:</a:t>
            </a:r>
            <a:br>
              <a:rPr lang="en-US" altLang="en-US" sz="3600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3600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Paul’s Concerns</a:t>
            </a:r>
          </a:p>
        </p:txBody>
      </p:sp>
      <p:sp>
        <p:nvSpPr>
          <p:cNvPr id="66563" name="Subtitle 4">
            <a:extLst>
              <a:ext uri="{FF2B5EF4-FFF2-40B4-BE49-F238E27FC236}">
                <a16:creationId xmlns:a16="http://schemas.microsoft.com/office/drawing/2014/main" id="{868AE7A0-7DAE-F033-F3F9-8764E9725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8820" y="3774759"/>
            <a:ext cx="6932295" cy="71866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Savoye LET Plain CC.:1.0" pitchFamily="4" charset="0"/>
                <a:ea typeface="ＭＳ Ｐゴシック" panose="020B0600070205080204" pitchFamily="34" charset="-128"/>
                <a:cs typeface="Savoye LET Plain CC.:1.0" pitchFamily="4" charset="0"/>
              </a:rPr>
              <a:t>Romans 1:8-15</a:t>
            </a:r>
          </a:p>
        </p:txBody>
      </p:sp>
    </p:spTree>
    <p:extLst>
      <p:ext uri="{BB962C8B-B14F-4D97-AF65-F5344CB8AC3E}">
        <p14:creationId xmlns:p14="http://schemas.microsoft.com/office/powerpoint/2010/main" val="31530675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BEC301E6-B619-AB24-5B40-4A398469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29" y="104299"/>
            <a:ext cx="7406640" cy="52149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Paul’s Thankfulness (Vs 8)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1DF16F58-3BCE-4328-806D-B582AC0A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2"/>
            <a:ext cx="7406640" cy="4147661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Thankful to God through Jesus Christ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Your faithfulness is spoken of throughout the whole world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/>
              <a:t>“Is spoken of - Is celebrated, or known. They were in the capital of the Roman Empire; in a city remarkable for its wickedness; and in a city whose influence extended everywhere. It was natural, therefore, that their remarkable conversion to God should be celebrated everywhere” (Barnes Notes)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Action Button: Custom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879AEF4-C506-C8ED-E33F-70C55E66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1" y="5597843"/>
            <a:ext cx="1111568" cy="634365"/>
          </a:xfrm>
          <a:prstGeom prst="actionButtonBlank">
            <a:avLst/>
          </a:prstGeom>
          <a:solidFill>
            <a:srgbClr val="CFD6C8">
              <a:alpha val="45097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2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3509742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BEC301E6-B619-AB24-5B40-4A398469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29" y="104299"/>
            <a:ext cx="7406640" cy="52149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Prayed for Them (Vs 9-10)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1DF16F58-3BCE-4328-806D-B582AC0A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2"/>
            <a:ext cx="7406640" cy="4147661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“Without ceasing I make mention of you always in my prayers”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“At last I may find a way in the will of God to come to you”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Action Button: Custom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879AEF4-C506-C8ED-E33F-70C55E66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1" y="5597843"/>
            <a:ext cx="1111568" cy="634365"/>
          </a:xfrm>
          <a:prstGeom prst="actionButtonBlank">
            <a:avLst/>
          </a:prstGeom>
          <a:solidFill>
            <a:srgbClr val="CFD6C8">
              <a:alpha val="45097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2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</a:p>
        </p:txBody>
      </p:sp>
      <p:pic>
        <p:nvPicPr>
          <p:cNvPr id="7" name="Picture 6" descr="Prayer of Paul - Sermons">
            <a:extLst>
              <a:ext uri="{FF2B5EF4-FFF2-40B4-BE49-F238E27FC236}">
                <a16:creationId xmlns:a16="http://schemas.microsoft.com/office/drawing/2014/main" id="{8AFCE428-5399-4DF6-A967-AE0842BBA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30" y="3295284"/>
            <a:ext cx="7255190" cy="2302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259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BEC301E6-B619-AB24-5B40-4A398469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29" y="104299"/>
            <a:ext cx="7406640" cy="52149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Paul’s Love for Them (Vs 11-12)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1DF16F58-3BCE-4328-806D-B582AC0A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2"/>
            <a:ext cx="7406640" cy="4782026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b="1" baseline="30000" dirty="0"/>
              <a:t>11 </a:t>
            </a:r>
            <a:r>
              <a:rPr lang="en-US" dirty="0"/>
              <a:t>For I long to see you, that I may impart to you some spiritual gift, so that you may be established—”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We see in this verse Paul’s desire to share with them “Some spiritual gift” to help establish (strengthen) them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dirty="0"/>
              <a:t>that I with you may be encouraged in you”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 is not only going there just to encourage them… he is going that he also may be encouraged by their faith and the time spent with them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Action Button: Custom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879AEF4-C506-C8ED-E33F-70C55E66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1" y="5597843"/>
            <a:ext cx="1111568" cy="634365"/>
          </a:xfrm>
          <a:prstGeom prst="actionButtonBlank">
            <a:avLst/>
          </a:prstGeom>
          <a:solidFill>
            <a:srgbClr val="CFD6C8">
              <a:alpha val="45097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2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</a:p>
        </p:txBody>
      </p:sp>
      <p:pic>
        <p:nvPicPr>
          <p:cNvPr id="8" name="Picture 7" descr="Silhouette of two happy men with raised arms standing on the word mutual benefit. the concept of mutual benefit">
            <a:extLst>
              <a:ext uri="{FF2B5EF4-FFF2-40B4-BE49-F238E27FC236}">
                <a16:creationId xmlns:a16="http://schemas.microsoft.com/office/drawing/2014/main" id="{79B43FFE-7F68-B3A8-88BE-7D34D5A5D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4302125"/>
            <a:ext cx="4251960" cy="174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145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BEC301E6-B619-AB24-5B40-4A398469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29" y="104299"/>
            <a:ext cx="7406640" cy="52149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Paul’s Debt to Them (Vs 14)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1DF16F58-3BCE-4328-806D-B582AC0A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2"/>
            <a:ext cx="7406640" cy="4782026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b="1" baseline="30000" dirty="0"/>
              <a:t>14 </a:t>
            </a:r>
            <a:r>
              <a:rPr lang="en-US" dirty="0"/>
              <a:t>I am a debtor both to Greeks and to barbarians, both to wise and to unwise”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dirty="0"/>
              <a:t>Debtor is an unfortunate translation of the Greek word </a:t>
            </a:r>
            <a:r>
              <a:rPr lang="en-US" i="1" dirty="0" err="1"/>
              <a:t>opheiletes</a:t>
            </a:r>
            <a:r>
              <a:rPr lang="en-US" dirty="0"/>
              <a:t> in this verse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dirty="0"/>
              <a:t>When Paul says that he is </a:t>
            </a:r>
            <a:r>
              <a:rPr lang="en-US" i="1" dirty="0" err="1"/>
              <a:t>opheiletes</a:t>
            </a:r>
            <a:r>
              <a:rPr lang="en-US" dirty="0"/>
              <a:t> to Greeks, barbarians, wise, and foolish, he is saying that he is obligated to them––morally bound to perform some sort of service in their behalf.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/>
              <a:t>CHRIST has laid the obligation on Paul TO PREACH THE GOSPEL to Greeks and non-Greeks (</a:t>
            </a:r>
            <a:r>
              <a:rPr lang="en-US" i="1" dirty="0"/>
              <a:t>barbarous</a:t>
            </a:r>
            <a:r>
              <a:rPr lang="en-US" dirty="0"/>
              <a:t>) alike––to wise and foolish alike––to all people and every sort of person alike. (Sermonwriter.com)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Action Button: Custom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879AEF4-C506-C8ED-E33F-70C55E66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1" y="5597843"/>
            <a:ext cx="1111568" cy="634365"/>
          </a:xfrm>
          <a:prstGeom prst="actionButtonBlank">
            <a:avLst/>
          </a:prstGeom>
          <a:solidFill>
            <a:srgbClr val="CFD6C8">
              <a:alpha val="45097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2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926833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45039-36F0-D1E3-C32A-ADF735AF3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820" y="2260284"/>
            <a:ext cx="6932295" cy="1323023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sz="3600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Introduction:</a:t>
            </a:r>
            <a:br>
              <a:rPr lang="en-US" altLang="en-US" sz="3600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3600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Paul’s Confidence in the Gospel</a:t>
            </a:r>
          </a:p>
        </p:txBody>
      </p:sp>
      <p:sp>
        <p:nvSpPr>
          <p:cNvPr id="66563" name="Subtitle 4">
            <a:extLst>
              <a:ext uri="{FF2B5EF4-FFF2-40B4-BE49-F238E27FC236}">
                <a16:creationId xmlns:a16="http://schemas.microsoft.com/office/drawing/2014/main" id="{868AE7A0-7DAE-F033-F3F9-8764E9725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8820" y="3774759"/>
            <a:ext cx="6932295" cy="71866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Savoye LET Plain CC.:1.0" pitchFamily="4" charset="0"/>
                <a:ea typeface="ＭＳ Ｐゴシック" panose="020B0600070205080204" pitchFamily="34" charset="-128"/>
                <a:cs typeface="Savoye LET Plain CC.:1.0" pitchFamily="4" charset="0"/>
              </a:rPr>
              <a:t>Romans 1:16-17</a:t>
            </a:r>
          </a:p>
        </p:txBody>
      </p:sp>
    </p:spTree>
    <p:extLst>
      <p:ext uri="{BB962C8B-B14F-4D97-AF65-F5344CB8AC3E}">
        <p14:creationId xmlns:p14="http://schemas.microsoft.com/office/powerpoint/2010/main" val="100078724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45039-36F0-D1E3-C32A-ADF735AF3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820" y="2260284"/>
            <a:ext cx="6932295" cy="1323023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sz="3600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Introduction:</a:t>
            </a:r>
            <a:br>
              <a:rPr lang="en-US" altLang="en-US" sz="3600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3600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Paul’s Credentials and Preaching</a:t>
            </a:r>
          </a:p>
        </p:txBody>
      </p:sp>
      <p:sp>
        <p:nvSpPr>
          <p:cNvPr id="66563" name="Subtitle 4">
            <a:extLst>
              <a:ext uri="{FF2B5EF4-FFF2-40B4-BE49-F238E27FC236}">
                <a16:creationId xmlns:a16="http://schemas.microsoft.com/office/drawing/2014/main" id="{868AE7A0-7DAE-F033-F3F9-8764E9725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8820" y="3774759"/>
            <a:ext cx="6932295" cy="71866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Savoye LET Plain CC.:1.0" pitchFamily="4" charset="0"/>
                <a:ea typeface="ＭＳ Ｐゴシック" panose="020B0600070205080204" pitchFamily="34" charset="-128"/>
                <a:cs typeface="Savoye LET Plain CC.:1.0" pitchFamily="4" charset="0"/>
              </a:rPr>
              <a:t>Romans 1:1-7</a:t>
            </a:r>
          </a:p>
        </p:txBody>
      </p:sp>
    </p:spTree>
    <p:extLst>
      <p:ext uri="{BB962C8B-B14F-4D97-AF65-F5344CB8AC3E}">
        <p14:creationId xmlns:p14="http://schemas.microsoft.com/office/powerpoint/2010/main" val="156184287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BEC301E6-B619-AB24-5B40-4A398469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972800" cy="759654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Origin, Operation, Outcome , &amp; Outreach of the Gospel (Vs 16-17)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1DF16F58-3BCE-4328-806D-B582AC0A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2"/>
            <a:ext cx="7406640" cy="4782026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dirty="0"/>
              <a:t>gospel of Christ”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dirty="0"/>
              <a:t>power of God”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“Salvation”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dirty="0"/>
              <a:t>everyone who believes…The just shall live by faith.”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Action Button: Custom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879AEF4-C506-C8ED-E33F-70C55E66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1" y="5597843"/>
            <a:ext cx="1111568" cy="634365"/>
          </a:xfrm>
          <a:prstGeom prst="actionButtonBlank">
            <a:avLst/>
          </a:prstGeom>
          <a:solidFill>
            <a:srgbClr val="CFD6C8">
              <a:alpha val="45097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2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</a:p>
        </p:txBody>
      </p:sp>
      <p:pic>
        <p:nvPicPr>
          <p:cNvPr id="7" name="Picture 6" descr="The Power of God: The Gospel of Christ! - Full Manifestation of Eternal Life">
            <a:extLst>
              <a:ext uri="{FF2B5EF4-FFF2-40B4-BE49-F238E27FC236}">
                <a16:creationId xmlns:a16="http://schemas.microsoft.com/office/drawing/2014/main" id="{34987FBA-FBB9-9262-6179-6E2707C3A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841195"/>
            <a:ext cx="7406640" cy="2391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245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0D7111FA-BED0-E904-3D00-5CFACD52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1"/>
            <a:ext cx="7406640" cy="67767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gives His Credentials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61D7AC16-2853-6EF2-6994-F453A5376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3"/>
            <a:ext cx="7406640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 started the churches in Corinth, Galatia, and Philippi, but not the church in Rome.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He had to introduce himself because they did not personally know him.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Notice the descriptions he used: “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Paul, a </a:t>
            </a:r>
            <a:r>
              <a:rPr lang="en-US" altLang="ja-JP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servant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 Christ Jesus, </a:t>
            </a:r>
            <a:r>
              <a:rPr lang="en-US" altLang="ja-JP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called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to be an </a:t>
            </a:r>
            <a:r>
              <a:rPr lang="en-US" altLang="ja-JP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apostle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</a:t>
            </a:r>
            <a:r>
              <a:rPr lang="en-US" altLang="ja-JP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set apart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 the gospel of God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(1:1). </a:t>
            </a:r>
            <a:endParaRPr lang="en-US" altLang="en-US" sz="216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F3FD9CDE-BB92-09DE-633D-B9C6CEE7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1"/>
            <a:ext cx="7406640" cy="647884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gives His Credentials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20A765D0-A311-AC8B-5E25-1C5166F26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3"/>
            <a:ext cx="7406640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Servant of Christ Jesus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 drew from the Old Testament concept of servanthood: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Moses was the Lord’s servant;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kings of Israel and Judah were God’s servants;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prophets and priests were God’s servants.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B9EFB4AD-A0DB-1267-EE06-74B0D4D4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1"/>
            <a:ext cx="7406640" cy="695964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gives His Credentials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7BBCC991-6ADD-6FFC-32FD-AC3A518E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1" y="1450182"/>
            <a:ext cx="7272338" cy="299323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Called to be an Apostle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 was “called to be an apostle” (1:1)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 apostle is a messenger, one who brings his master’s will to others.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One of the requirements for an apostle of Christ was having seen the risen Christ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 saw Christ on the road to Damascus where he was called to be an apostle to the gentiles                               (Acts 9:1-9)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 descr="Pen_scroll.png">
            <a:extLst>
              <a:ext uri="{FF2B5EF4-FFF2-40B4-BE49-F238E27FC236}">
                <a16:creationId xmlns:a16="http://schemas.microsoft.com/office/drawing/2014/main" id="{15136742-F478-8F88-C97C-3C6657D15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01" y="4735429"/>
            <a:ext cx="4386263" cy="16873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B9EFB4AD-A0DB-1267-EE06-74B0D4D4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1"/>
            <a:ext cx="7406640" cy="695964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gives His Credentials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7BBCC991-6ADD-6FFC-32FD-AC3A518E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1" y="1450181"/>
            <a:ext cx="7272338" cy="400808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Called to be an Apostle</a:t>
            </a:r>
          </a:p>
          <a:p>
            <a:pPr marL="0" lvl="1" indent="0" eaLnBrk="1" hangingPunct="1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“Having established his humble status as a 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doulos</a:t>
            </a:r>
            <a:r>
              <a:rPr lang="en-US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, Paul now tells the other side of the story. God has called him, just as God called Abraham (Genesis 12:1), Moses (Exodus 3), Isaiah (Isaiah 6), and other prophets—thus allying Paul with the great icons of Jewish history. God called Paul to be an apostle—a message-bearer—one of a select group privileged to see Jesus and chosen by Jesus to carry on his work.”  </a:t>
            </a:r>
            <a:r>
              <a:rPr lang="en-US" altLang="en-US" dirty="0">
                <a:solidFill>
                  <a:srgbClr val="000000"/>
                </a:solidFill>
                <a:latin typeface="PT Sans" panose="020B0503020203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(Sermonwriter.com)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lvl="1" indent="0" eaLnBrk="1" hangingPunct="1">
              <a:buNone/>
            </a:pPr>
            <a:endParaRPr lang="en-US" b="0" i="0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</p:txBody>
      </p:sp>
      <p:pic>
        <p:nvPicPr>
          <p:cNvPr id="5" name="Picture 4" descr="Pen_scroll.png">
            <a:extLst>
              <a:ext uri="{FF2B5EF4-FFF2-40B4-BE49-F238E27FC236}">
                <a16:creationId xmlns:a16="http://schemas.microsoft.com/office/drawing/2014/main" id="{15136742-F478-8F88-C97C-3C6657D15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01" y="4735429"/>
            <a:ext cx="4386263" cy="16873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2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1BE746E4-8955-B496-C4EA-78D4A7C8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0"/>
            <a:ext cx="7406640" cy="7050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gives His Credentials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FE8D15F8-7EB0-7B74-3E3F-B23D7177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1" y="1450183"/>
            <a:ext cx="4753452" cy="506491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Set Apart for the Gospel of God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 was “set apart” (1:1)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Pharisees were known as separated people…separate and holy…Paul was once separated to the law but now to the Gospel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Paul, called to be an apostle, has been set apart, not because of his own choosing, but by the will of God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 speaks of God setting him apart before he was born                  (Gal 1:15)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9396" name="Picture 4" descr="Paul_ss72368119.png">
            <a:extLst>
              <a:ext uri="{FF2B5EF4-FFF2-40B4-BE49-F238E27FC236}">
                <a16:creationId xmlns:a16="http://schemas.microsoft.com/office/drawing/2014/main" id="{797F251C-11F7-4A38-3AFF-F0C3A61C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83" y="967264"/>
            <a:ext cx="2893218" cy="554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84656EB0-431E-CD28-DCC9-1CE0F207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0"/>
            <a:ext cx="7406640" cy="57194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gives His Credentials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4B2E88EA-61F5-6C68-C739-56690AAA3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3"/>
            <a:ext cx="4727734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Set Apart for the Gospel of God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His main calling as a servant of Christ Jesus and as an apostle was to be a witness to the gospel.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Paul’s missionary heart comes through from the beginning of the letter. </a:t>
            </a:r>
          </a:p>
        </p:txBody>
      </p:sp>
      <p:pic>
        <p:nvPicPr>
          <p:cNvPr id="60420" name="Picture 4" descr="Paul_ss72368119.png">
            <a:extLst>
              <a:ext uri="{FF2B5EF4-FFF2-40B4-BE49-F238E27FC236}">
                <a16:creationId xmlns:a16="http://schemas.microsoft.com/office/drawing/2014/main" id="{7C6359D4-807E-1D42-CD08-34730C87E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83" y="967264"/>
            <a:ext cx="2893218" cy="554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838B1800-BC1B-9558-7865-69716789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810" y="44293"/>
            <a:ext cx="7406640" cy="52149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Paul Preached the Gospel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48C6B515-AC54-7A88-AD08-0260A950F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2"/>
            <a:ext cx="7406640" cy="164592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Set Apart for the Gospel of God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 offers an explanation of “the gospel of God.” The gospel: 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761DB2B9-350E-2AC5-0A73-D415B63916DF}"/>
              </a:ext>
            </a:extLst>
          </p:cNvPr>
          <p:cNvGrpSpPr>
            <a:grpSpLocks/>
          </p:cNvGrpSpPr>
          <p:nvPr/>
        </p:nvGrpSpPr>
        <p:grpSpPr bwMode="auto">
          <a:xfrm>
            <a:off x="4511994" y="3096103"/>
            <a:ext cx="2170272" cy="3418998"/>
            <a:chOff x="3489325" y="3059113"/>
            <a:chExt cx="2411413" cy="379888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DE9A7B7-BAC5-1EE5-4C77-756704CC5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5" y="3059113"/>
              <a:ext cx="2411413" cy="463550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54901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34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about Jesus</a:t>
              </a:r>
            </a:p>
          </p:txBody>
        </p:sp>
        <p:pic>
          <p:nvPicPr>
            <p:cNvPr id="61452" name="Picture 10" descr="Pillar_ss207582163.png">
              <a:extLst>
                <a:ext uri="{FF2B5EF4-FFF2-40B4-BE49-F238E27FC236}">
                  <a16:creationId xmlns:a16="http://schemas.microsoft.com/office/drawing/2014/main" id="{F9107C48-4F12-10B4-F922-7CE0E1570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9280"/>
            <a:stretch>
              <a:fillRect/>
            </a:stretch>
          </p:blipFill>
          <p:spPr bwMode="auto">
            <a:xfrm>
              <a:off x="3836988" y="3463925"/>
              <a:ext cx="1828800" cy="339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7F5BB598-71FE-F3C8-B3E8-D7BD0C3E0EA7}"/>
              </a:ext>
            </a:extLst>
          </p:cNvPr>
          <p:cNvGrpSpPr>
            <a:grpSpLocks/>
          </p:cNvGrpSpPr>
          <p:nvPr/>
        </p:nvGrpSpPr>
        <p:grpSpPr bwMode="auto">
          <a:xfrm>
            <a:off x="2010253" y="3653314"/>
            <a:ext cx="2277428" cy="2861786"/>
            <a:chOff x="709613" y="3678238"/>
            <a:chExt cx="2530475" cy="3179762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01AA401-CCCD-9CC4-B584-F108E20B3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3" y="3678238"/>
              <a:ext cx="2530475" cy="550862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54901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34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Was Promised</a:t>
              </a:r>
            </a:p>
          </p:txBody>
        </p:sp>
        <p:pic>
          <p:nvPicPr>
            <p:cNvPr id="61450" name="Picture 11" descr="Pillar_ss207582163.png">
              <a:extLst>
                <a:ext uri="{FF2B5EF4-FFF2-40B4-BE49-F238E27FC236}">
                  <a16:creationId xmlns:a16="http://schemas.microsoft.com/office/drawing/2014/main" id="{85EB4F74-C0F0-50B4-9E53-67E8B460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28"/>
            <a:stretch>
              <a:fillRect/>
            </a:stretch>
          </p:blipFill>
          <p:spPr bwMode="auto">
            <a:xfrm>
              <a:off x="1006475" y="4143375"/>
              <a:ext cx="1828800" cy="2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08B2ED1D-7C2E-79B7-3368-9B4501DF2517}"/>
              </a:ext>
            </a:extLst>
          </p:cNvPr>
          <p:cNvGrpSpPr>
            <a:grpSpLocks/>
          </p:cNvGrpSpPr>
          <p:nvPr/>
        </p:nvGrpSpPr>
        <p:grpSpPr bwMode="auto">
          <a:xfrm>
            <a:off x="6998018" y="3569019"/>
            <a:ext cx="1977390" cy="2947512"/>
            <a:chOff x="6251575" y="3584575"/>
            <a:chExt cx="2197100" cy="3275013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5225544-D45A-0F66-D137-36F16902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1575" y="3584575"/>
              <a:ext cx="2197100" cy="463550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54901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34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Has Effects</a:t>
              </a:r>
            </a:p>
          </p:txBody>
        </p:sp>
        <p:pic>
          <p:nvPicPr>
            <p:cNvPr id="61448" name="Picture 12" descr="Pillar_ss207582163.png">
              <a:extLst>
                <a:ext uri="{FF2B5EF4-FFF2-40B4-BE49-F238E27FC236}">
                  <a16:creationId xmlns:a16="http://schemas.microsoft.com/office/drawing/2014/main" id="{B635E958-E7E1-1194-8517-53E87328A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3108"/>
            <a:stretch>
              <a:fillRect/>
            </a:stretch>
          </p:blipFill>
          <p:spPr bwMode="auto">
            <a:xfrm>
              <a:off x="6464300" y="3983038"/>
              <a:ext cx="1828800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1151</Words>
  <Application>Microsoft Office PowerPoint</Application>
  <PresentationFormat>Custom</PresentationFormat>
  <Paragraphs>110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PT Sans</vt:lpstr>
      <vt:lpstr>Savoye LET Plain CC.:1.0</vt:lpstr>
      <vt:lpstr>Times New Roman</vt:lpstr>
      <vt:lpstr>Wingdings</vt:lpstr>
      <vt:lpstr>Office Theme</vt:lpstr>
      <vt:lpstr>PowerPoint Presentation</vt:lpstr>
      <vt:lpstr>Introduction: Paul’s Credentials and Preaching</vt:lpstr>
      <vt:lpstr>Paul gives His Credentials</vt:lpstr>
      <vt:lpstr>Paul gives His Credentials</vt:lpstr>
      <vt:lpstr>Paul gives His Credentials</vt:lpstr>
      <vt:lpstr>Paul gives His Credentials</vt:lpstr>
      <vt:lpstr>Paul gives His Credentials</vt:lpstr>
      <vt:lpstr>Paul gives His Credentials</vt:lpstr>
      <vt:lpstr>Paul Preached the Gospel</vt:lpstr>
      <vt:lpstr>Paul Preached the Gospel</vt:lpstr>
      <vt:lpstr>Paul Preached the Gospel</vt:lpstr>
      <vt:lpstr>Paul Preached the Gospel</vt:lpstr>
      <vt:lpstr>Paul Preached the Gospel</vt:lpstr>
      <vt:lpstr>Introduction: Paul’s Concerns</vt:lpstr>
      <vt:lpstr>Paul’s Thankfulness (Vs 8)</vt:lpstr>
      <vt:lpstr>Paul Prayed for Them (Vs 9-10)</vt:lpstr>
      <vt:lpstr>Paul’s Love for Them (Vs 11-12)</vt:lpstr>
      <vt:lpstr>Paul’s Debt to Them (Vs 14)</vt:lpstr>
      <vt:lpstr>Introduction: Paul’s Confidence in the Gospel</vt:lpstr>
      <vt:lpstr>The Origin, Operation, Outcome , &amp; Outreach of the Gospel (Vs 16-17)</vt:lpstr>
    </vt:vector>
  </TitlesOfParts>
  <Company>Rose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 Publishing</dc:title>
  <dc:creator>Jessica Curiel</dc:creator>
  <cp:lastModifiedBy>West End</cp:lastModifiedBy>
  <cp:revision>260</cp:revision>
  <dcterms:created xsi:type="dcterms:W3CDTF">2015-06-15T16:23:32Z</dcterms:created>
  <dcterms:modified xsi:type="dcterms:W3CDTF">2022-07-30T22:58:18Z</dcterms:modified>
</cp:coreProperties>
</file>