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handoutMasterIdLst>
    <p:handoutMasterId r:id="rId27"/>
  </p:handoutMasterIdLst>
  <p:sldIdLst>
    <p:sldId id="282" r:id="rId2"/>
    <p:sldId id="288" r:id="rId3"/>
    <p:sldId id="404" r:id="rId4"/>
    <p:sldId id="405" r:id="rId5"/>
    <p:sldId id="408" r:id="rId6"/>
    <p:sldId id="407" r:id="rId7"/>
    <p:sldId id="409" r:id="rId8"/>
    <p:sldId id="410" r:id="rId9"/>
    <p:sldId id="411" r:id="rId10"/>
    <p:sldId id="412" r:id="rId11"/>
    <p:sldId id="413" r:id="rId12"/>
    <p:sldId id="414" r:id="rId13"/>
    <p:sldId id="415" r:id="rId14"/>
    <p:sldId id="416" r:id="rId15"/>
    <p:sldId id="418" r:id="rId16"/>
    <p:sldId id="417" r:id="rId17"/>
    <p:sldId id="419" r:id="rId18"/>
    <p:sldId id="420" r:id="rId19"/>
    <p:sldId id="421" r:id="rId20"/>
    <p:sldId id="422" r:id="rId21"/>
    <p:sldId id="423" r:id="rId22"/>
    <p:sldId id="424" r:id="rId23"/>
    <p:sldId id="426" r:id="rId24"/>
    <p:sldId id="403" r:id="rId25"/>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A39"/>
    <a:srgbClr val="B6BFCF"/>
    <a:srgbClr val="343F36"/>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8/13/2022</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A0002"/>
                </a:solidFill>
                <a:effectLst/>
                <a:latin typeface="Arial" panose="020B0604020202020204" pitchFamily="34" charset="0"/>
              </a:rPr>
              <a:t>The “therefore” indicates a transition from blatant sinful people to those who are </a:t>
            </a:r>
            <a:r>
              <a:rPr lang="en-US" b="1" i="0" dirty="0">
                <a:solidFill>
                  <a:srgbClr val="0A0002"/>
                </a:solidFill>
                <a:effectLst/>
                <a:latin typeface="Arial" panose="020B0604020202020204" pitchFamily="34" charset="0"/>
              </a:rPr>
              <a:t>self-righteous</a:t>
            </a:r>
            <a:r>
              <a:rPr lang="en-US" b="0" i="0" dirty="0">
                <a:solidFill>
                  <a:srgbClr val="0A0002"/>
                </a:solidFill>
                <a:effectLst/>
                <a:latin typeface="Arial" panose="020B0604020202020204" pitchFamily="34" charset="0"/>
              </a:rPr>
              <a:t>.</a:t>
            </a:r>
          </a:p>
          <a:p>
            <a:endParaRPr lang="en-US" b="0" i="0" dirty="0">
              <a:solidFill>
                <a:srgbClr val="0A0002"/>
              </a:solidFill>
              <a:effectLst/>
              <a:latin typeface="Arial" panose="020B0604020202020204" pitchFamily="34" charset="0"/>
            </a:endParaRPr>
          </a:p>
          <a:p>
            <a:r>
              <a:rPr lang="en-US" b="0" i="0" dirty="0">
                <a:solidFill>
                  <a:srgbClr val="0A0002"/>
                </a:solidFill>
                <a:effectLst/>
                <a:latin typeface="Arial" panose="020B0604020202020204" pitchFamily="34" charset="0"/>
              </a:rPr>
              <a:t>Paul is addressing anyone who passes judgment (Jew or Greek)</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773742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14</a:t>
            </a:fld>
            <a:endParaRPr lang="en-US" altLang="en-US"/>
          </a:p>
        </p:txBody>
      </p:sp>
    </p:spTree>
    <p:extLst>
      <p:ext uri="{BB962C8B-B14F-4D97-AF65-F5344CB8AC3E}">
        <p14:creationId xmlns:p14="http://schemas.microsoft.com/office/powerpoint/2010/main" val="445655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15</a:t>
            </a:fld>
            <a:endParaRPr lang="en-US" altLang="en-US"/>
          </a:p>
        </p:txBody>
      </p:sp>
    </p:spTree>
    <p:extLst>
      <p:ext uri="{BB962C8B-B14F-4D97-AF65-F5344CB8AC3E}">
        <p14:creationId xmlns:p14="http://schemas.microsoft.com/office/powerpoint/2010/main" val="38577330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16</a:t>
            </a:fld>
            <a:endParaRPr lang="en-US" altLang="en-US"/>
          </a:p>
        </p:txBody>
      </p:sp>
    </p:spTree>
    <p:extLst>
      <p:ext uri="{BB962C8B-B14F-4D97-AF65-F5344CB8AC3E}">
        <p14:creationId xmlns:p14="http://schemas.microsoft.com/office/powerpoint/2010/main" val="35891947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17</a:t>
            </a:fld>
            <a:endParaRPr lang="en-US" altLang="en-US"/>
          </a:p>
        </p:txBody>
      </p:sp>
    </p:spTree>
    <p:extLst>
      <p:ext uri="{BB962C8B-B14F-4D97-AF65-F5344CB8AC3E}">
        <p14:creationId xmlns:p14="http://schemas.microsoft.com/office/powerpoint/2010/main" val="758040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18</a:t>
            </a:fld>
            <a:endParaRPr lang="en-US" altLang="en-US"/>
          </a:p>
        </p:txBody>
      </p:sp>
    </p:spTree>
    <p:extLst>
      <p:ext uri="{BB962C8B-B14F-4D97-AF65-F5344CB8AC3E}">
        <p14:creationId xmlns:p14="http://schemas.microsoft.com/office/powerpoint/2010/main" val="7937578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19</a:t>
            </a:fld>
            <a:endParaRPr lang="en-US" altLang="en-US"/>
          </a:p>
        </p:txBody>
      </p:sp>
    </p:spTree>
    <p:extLst>
      <p:ext uri="{BB962C8B-B14F-4D97-AF65-F5344CB8AC3E}">
        <p14:creationId xmlns:p14="http://schemas.microsoft.com/office/powerpoint/2010/main" val="1004521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20</a:t>
            </a:fld>
            <a:endParaRPr lang="en-US" altLang="en-US"/>
          </a:p>
        </p:txBody>
      </p:sp>
    </p:spTree>
    <p:extLst>
      <p:ext uri="{BB962C8B-B14F-4D97-AF65-F5344CB8AC3E}">
        <p14:creationId xmlns:p14="http://schemas.microsoft.com/office/powerpoint/2010/main" val="16891287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21</a:t>
            </a:fld>
            <a:endParaRPr lang="en-US" altLang="en-US"/>
          </a:p>
        </p:txBody>
      </p:sp>
    </p:spTree>
    <p:extLst>
      <p:ext uri="{BB962C8B-B14F-4D97-AF65-F5344CB8AC3E}">
        <p14:creationId xmlns:p14="http://schemas.microsoft.com/office/powerpoint/2010/main" val="4822996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22</a:t>
            </a:fld>
            <a:endParaRPr lang="en-US" altLang="en-US"/>
          </a:p>
        </p:txBody>
      </p:sp>
    </p:spTree>
    <p:extLst>
      <p:ext uri="{BB962C8B-B14F-4D97-AF65-F5344CB8AC3E}">
        <p14:creationId xmlns:p14="http://schemas.microsoft.com/office/powerpoint/2010/main" val="4020454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23</a:t>
            </a:fld>
            <a:endParaRPr lang="en-US" altLang="en-US"/>
          </a:p>
        </p:txBody>
      </p:sp>
    </p:spTree>
    <p:extLst>
      <p:ext uri="{BB962C8B-B14F-4D97-AF65-F5344CB8AC3E}">
        <p14:creationId xmlns:p14="http://schemas.microsoft.com/office/powerpoint/2010/main" val="2342275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A0002"/>
                </a:solidFill>
                <a:effectLst/>
                <a:latin typeface="Arial" panose="020B0604020202020204" pitchFamily="34" charset="0"/>
              </a:rPr>
              <a:t>It is inconsistent for the moralist to judge others because he does not measure up to God’s absolute righteousness.</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3154751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Make not of vs 32 that not only those who practice but also those who approve are them are worthy of death</a:t>
            </a:r>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24</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1320"/>
                </a:solidFill>
                <a:effectLst/>
                <a:latin typeface="Roboto" panose="02000000000000000000" pitchFamily="2" charset="0"/>
              </a:rPr>
              <a:t>This meaning comports with the design of the apostle, which is to show that the Jew, who secretly and hypocritically did the very things which he condemned in the Gentile, could not escape the righteous judgment of God.</a:t>
            </a:r>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718728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Enduring Word Bible Commentary</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23697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Bibleref.com</a:t>
            </a:r>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851060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3292492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4040626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4205401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b="0" dirty="0">
                <a:solidFill>
                  <a:srgbClr val="0A0002"/>
                </a:solidFill>
                <a:latin typeface="Arial" panose="020B0604020202020204" pitchFamily="34" charset="0"/>
              </a:rPr>
              <a:t>Note that both who have not and have the law have sinned and both will be judged</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b="0" dirty="0">
              <a:solidFill>
                <a:srgbClr val="0A0002"/>
              </a:solidFill>
              <a:latin typeface="Arial" panose="020B0604020202020204" pitchFamily="34"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b="0" dirty="0">
                <a:solidFill>
                  <a:srgbClr val="0A0002"/>
                </a:solidFill>
                <a:latin typeface="Arial" panose="020B0604020202020204" pitchFamily="34" charset="0"/>
              </a:rPr>
              <a:t>This creates no partiality as each group is judged according to what they have</a:t>
            </a:r>
          </a:p>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13</a:t>
            </a:fld>
            <a:endParaRPr lang="en-US" altLang="en-US"/>
          </a:p>
        </p:txBody>
      </p:sp>
    </p:spTree>
    <p:extLst>
      <p:ext uri="{BB962C8B-B14F-4D97-AF65-F5344CB8AC3E}">
        <p14:creationId xmlns:p14="http://schemas.microsoft.com/office/powerpoint/2010/main" val="3125582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8/13/2022</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8/13/2022</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8/13/2022</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8/13/2022</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8/13/2022</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8/13/2022</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8/13/2022</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8/13/2022</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8/13/2022</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8/13/2022</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8/13/2022</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8/13/2022</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blueletterbible.org/search/preSearch.cfm?Criteria=Romans+2.13&amp;t=NKJV" TargetMode="External"/><Relationship Id="rId3" Type="http://schemas.openxmlformats.org/officeDocument/2006/relationships/image" Target="../media/image2.jpeg"/><Relationship Id="rId7" Type="http://schemas.openxmlformats.org/officeDocument/2006/relationships/hyperlink" Target="https://www.blueletterbible.org/search/preSearch.cfm?Criteria=Romans+2.11&amp;t=NKJV" TargetMode="External"/><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hyperlink" Target="https://www.blueletterbible.org/search/preSearch.cfm?Criteria=Romans+2.6&amp;t=NKJV" TargetMode="External"/><Relationship Id="rId5" Type="http://schemas.openxmlformats.org/officeDocument/2006/relationships/hyperlink" Target="https://www.blueletterbible.org/search/preSearch.cfm?Criteria=Romans+2.5&amp;t=NKJV" TargetMode="External"/><Relationship Id="rId10" Type="http://schemas.openxmlformats.org/officeDocument/2006/relationships/hyperlink" Target="https://www.blueletterbible.org/search/preSearch.cfm?Criteria=Romans+2.17-29&amp;t=NKJV" TargetMode="External"/><Relationship Id="rId4" Type="http://schemas.openxmlformats.org/officeDocument/2006/relationships/hyperlink" Target="https://www.blueletterbible.org/search/preSearch.cfm?Criteria=Romans+2.2&amp;t=NKJV" TargetMode="External"/><Relationship Id="rId9" Type="http://schemas.openxmlformats.org/officeDocument/2006/relationships/hyperlink" Target="https://www.blueletterbible.org/search/preSearch.cfm?Criteria=Romans+2.16&amp;t=NKJV"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F45039-36F0-D1E3-C32A-ADF735AF3D94}"/>
              </a:ext>
            </a:extLst>
          </p:cNvPr>
          <p:cNvSpPr>
            <a:spLocks noGrp="1"/>
          </p:cNvSpPr>
          <p:nvPr>
            <p:ph type="ctrTitle"/>
          </p:nvPr>
        </p:nvSpPr>
        <p:spPr>
          <a:xfrm>
            <a:off x="1988820" y="2260284"/>
            <a:ext cx="6932295"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God is Right to Judge </a:t>
            </a:r>
            <a:b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br>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the Jews</a:t>
            </a:r>
          </a:p>
        </p:txBody>
      </p:sp>
      <p:sp>
        <p:nvSpPr>
          <p:cNvPr id="66563" name="Subtitle 4">
            <a:extLst>
              <a:ext uri="{FF2B5EF4-FFF2-40B4-BE49-F238E27FC236}">
                <a16:creationId xmlns:a16="http://schemas.microsoft.com/office/drawing/2014/main" id="{868AE7A0-7DAE-F033-F3F9-8764E9725A26}"/>
              </a:ext>
            </a:extLst>
          </p:cNvPr>
          <p:cNvSpPr>
            <a:spLocks noGrp="1"/>
          </p:cNvSpPr>
          <p:nvPr>
            <p:ph type="subTitle" idx="1"/>
          </p:nvPr>
        </p:nvSpPr>
        <p:spPr>
          <a:xfrm>
            <a:off x="1988820" y="3774759"/>
            <a:ext cx="6932295" cy="718662"/>
          </a:xfrm>
        </p:spPr>
        <p:txBody>
          <a:bodyPr/>
          <a:lstStyle/>
          <a:p>
            <a:pPr eaLnBrk="1" hangingPunct="1"/>
            <a:r>
              <a:rPr lang="en-US" altLang="en-US" b="1" dirty="0">
                <a:solidFill>
                  <a:schemeClr val="bg1"/>
                </a:solidFill>
                <a:latin typeface="Savoye LET Plain CC.:1.0" pitchFamily="4" charset="0"/>
                <a:ea typeface="ＭＳ Ｐゴシック" panose="020B0600070205080204" pitchFamily="34" charset="-128"/>
                <a:cs typeface="Savoye LET Plain CC.:1.0" pitchFamily="4" charset="0"/>
              </a:rPr>
              <a:t>Romans 2:1–3:9</a:t>
            </a: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 Judges According to Deeds as Well as Truth       (2:6-10)</a:t>
            </a:r>
          </a:p>
          <a:p>
            <a:pPr marL="457200" indent="-457200" eaLnBrk="1" hangingPunct="1">
              <a:buFont typeface="Arial" panose="020B0604020202020204" pitchFamily="34" charset="0"/>
              <a:buChar char="•"/>
            </a:pPr>
            <a:endParaRPr lang="en-US" sz="2200" b="1" i="0" baseline="30000" dirty="0">
              <a:solidFill>
                <a:srgbClr val="000000"/>
              </a:solidFill>
              <a:effectLst/>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200" b="1" i="0" baseline="30000" dirty="0">
                <a:solidFill>
                  <a:srgbClr val="000000"/>
                </a:solidFill>
                <a:effectLst/>
                <a:latin typeface="Arial" panose="020B0604020202020204" pitchFamily="34" charset="0"/>
                <a:cs typeface="Arial" panose="020B0604020202020204" pitchFamily="34" charset="0"/>
              </a:rPr>
              <a:t>7 </a:t>
            </a:r>
            <a:r>
              <a:rPr lang="en-US" sz="2200" b="0" i="0" dirty="0">
                <a:solidFill>
                  <a:srgbClr val="000000"/>
                </a:solidFill>
                <a:effectLst/>
                <a:latin typeface="Arial" panose="020B0604020202020204" pitchFamily="34" charset="0"/>
                <a:cs typeface="Arial" panose="020B0604020202020204" pitchFamily="34" charset="0"/>
              </a:rPr>
              <a:t>eternal life to those who by patient continuance in doing good seek for glory, honor, and immortality; </a:t>
            </a:r>
            <a:r>
              <a:rPr lang="en-US" sz="2200" b="1" i="0" baseline="30000" dirty="0">
                <a:solidFill>
                  <a:srgbClr val="000000"/>
                </a:solidFill>
                <a:effectLst/>
                <a:latin typeface="Arial" panose="020B0604020202020204" pitchFamily="34" charset="0"/>
                <a:cs typeface="Arial" panose="020B0604020202020204" pitchFamily="34" charset="0"/>
              </a:rPr>
              <a:t>8 </a:t>
            </a:r>
            <a:r>
              <a:rPr lang="en-US" sz="2200" b="0" i="0" dirty="0">
                <a:solidFill>
                  <a:srgbClr val="000000"/>
                </a:solidFill>
                <a:effectLst/>
                <a:latin typeface="Arial" panose="020B0604020202020204" pitchFamily="34" charset="0"/>
                <a:cs typeface="Arial" panose="020B0604020202020204" pitchFamily="34" charset="0"/>
              </a:rPr>
              <a:t>but to those who are self-seeking and do not obey the truth, but obey unrighteousness—indignation and wrath,</a:t>
            </a:r>
            <a:endParaRPr lang="en-US" sz="2200" b="0" i="0" dirty="0">
              <a:solidFill>
                <a:srgbClr val="333333"/>
              </a:solidFill>
              <a:effectLst/>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endParaRPr lang="en-US" sz="2200" b="0" i="0" dirty="0">
              <a:solidFill>
                <a:srgbClr val="333333"/>
              </a:solidFill>
              <a:effectLst/>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r>
              <a:rPr lang="en-US" sz="2200" b="0" i="0" dirty="0">
                <a:solidFill>
                  <a:srgbClr val="333333"/>
                </a:solidFill>
                <a:effectLst/>
                <a:latin typeface="Arial" panose="020B0604020202020204" pitchFamily="34" charset="0"/>
                <a:cs typeface="Arial" panose="020B0604020202020204" pitchFamily="34" charset="0"/>
              </a:rPr>
              <a:t>Those who do good</a:t>
            </a:r>
            <a:r>
              <a:rPr lang="en-US" sz="2200" b="0" dirty="0">
                <a:solidFill>
                  <a:srgbClr val="333333"/>
                </a:solidFill>
                <a:latin typeface="Arial" panose="020B0604020202020204" pitchFamily="34" charset="0"/>
                <a:cs typeface="Arial" panose="020B0604020202020204" pitchFamily="34" charset="0"/>
              </a:rPr>
              <a:t>… Eternal life</a:t>
            </a:r>
            <a:r>
              <a:rPr lang="en-US" sz="2200" b="0" i="0" dirty="0">
                <a:solidFill>
                  <a:srgbClr val="0A0002"/>
                </a:solidFill>
                <a:effectLst/>
                <a:latin typeface="Arial" panose="020B0604020202020204" pitchFamily="34" charset="0"/>
              </a:rPr>
              <a:t>. (vs 7)</a:t>
            </a:r>
          </a:p>
          <a:p>
            <a:pPr marL="342900" indent="-342900" eaLnBrk="1" hangingPunct="1">
              <a:buFont typeface="Arial" panose="020B0604020202020204" pitchFamily="34" charset="0"/>
              <a:buChar char="•"/>
            </a:pPr>
            <a:endParaRPr lang="en-US" sz="2200" b="0" dirty="0">
              <a:solidFill>
                <a:srgbClr val="0A0002"/>
              </a:solidFill>
              <a:latin typeface="Arial" panose="020B0604020202020204" pitchFamily="34" charset="0"/>
            </a:endParaRPr>
          </a:p>
          <a:p>
            <a:pPr marL="342900" indent="-342900" eaLnBrk="1" hangingPunct="1">
              <a:buFont typeface="Arial" panose="020B0604020202020204" pitchFamily="34" charset="0"/>
              <a:buChar char="•"/>
            </a:pPr>
            <a:r>
              <a:rPr lang="en-US" sz="2200" b="0" dirty="0">
                <a:solidFill>
                  <a:srgbClr val="0A0002"/>
                </a:solidFill>
                <a:latin typeface="Arial" panose="020B0604020202020204" pitchFamily="34" charset="0"/>
              </a:rPr>
              <a:t>Those who do not obey… Wrath and indignation (vs 8)</a:t>
            </a:r>
            <a:endParaRPr lang="en-US" sz="2200" b="0" i="0" dirty="0">
              <a:solidFill>
                <a:srgbClr val="0A0002"/>
              </a:solidFill>
              <a:effectLst/>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61726990"/>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 Judges According to Deeds as Well as Truth       (2:6-10)</a:t>
            </a:r>
          </a:p>
          <a:p>
            <a:pPr marL="457200" indent="-457200" eaLnBrk="1" hangingPunct="1">
              <a:buFont typeface="Arial" panose="020B0604020202020204" pitchFamily="34" charset="0"/>
              <a:buChar char="•"/>
            </a:pPr>
            <a:endParaRPr lang="en-US" sz="2200" b="1" i="0" baseline="30000" dirty="0">
              <a:solidFill>
                <a:srgbClr val="000000"/>
              </a:solidFill>
              <a:effectLst/>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200" b="0" i="0" dirty="0">
                <a:solidFill>
                  <a:srgbClr val="000000"/>
                </a:solidFill>
                <a:effectLst/>
                <a:latin typeface="Arial" panose="020B0604020202020204" pitchFamily="34" charset="0"/>
                <a:cs typeface="Arial" panose="020B0604020202020204" pitchFamily="34" charset="0"/>
              </a:rPr>
              <a:t> </a:t>
            </a:r>
            <a:r>
              <a:rPr lang="en-US" sz="2200" b="1" i="0" baseline="30000" dirty="0">
                <a:solidFill>
                  <a:srgbClr val="000000"/>
                </a:solidFill>
                <a:effectLst/>
                <a:latin typeface="Arial" panose="020B0604020202020204" pitchFamily="34" charset="0"/>
                <a:cs typeface="Arial" panose="020B0604020202020204" pitchFamily="34" charset="0"/>
              </a:rPr>
              <a:t>9 </a:t>
            </a:r>
            <a:r>
              <a:rPr lang="en-US" sz="2200" b="0" i="0" dirty="0">
                <a:solidFill>
                  <a:srgbClr val="000000"/>
                </a:solidFill>
                <a:effectLst/>
                <a:latin typeface="Arial" panose="020B0604020202020204" pitchFamily="34" charset="0"/>
                <a:cs typeface="Arial" panose="020B0604020202020204" pitchFamily="34" charset="0"/>
              </a:rPr>
              <a:t>tribulation and anguish, on every soul of man who does evil, of the Jew first and also of the Greek; </a:t>
            </a:r>
            <a:r>
              <a:rPr lang="en-US" sz="2200" b="1" i="0" baseline="30000" dirty="0">
                <a:solidFill>
                  <a:srgbClr val="000000"/>
                </a:solidFill>
                <a:effectLst/>
                <a:latin typeface="Arial" panose="020B0604020202020204" pitchFamily="34" charset="0"/>
                <a:cs typeface="Arial" panose="020B0604020202020204" pitchFamily="34" charset="0"/>
              </a:rPr>
              <a:t>10 </a:t>
            </a:r>
            <a:r>
              <a:rPr lang="en-US" sz="2200" b="0" i="0" dirty="0">
                <a:solidFill>
                  <a:srgbClr val="000000"/>
                </a:solidFill>
                <a:effectLst/>
                <a:latin typeface="Arial" panose="020B0604020202020204" pitchFamily="34" charset="0"/>
                <a:cs typeface="Arial" panose="020B0604020202020204" pitchFamily="34" charset="0"/>
              </a:rPr>
              <a:t>but glory, honor, and peace to everyone who works what is good, to the Jew first and also to the Greek.</a:t>
            </a:r>
            <a:endParaRPr lang="en-US" sz="2200" b="0" dirty="0">
              <a:solidFill>
                <a:srgbClr val="333333"/>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endParaRPr lang="en-US" sz="2200" b="0" i="0" dirty="0">
              <a:solidFill>
                <a:srgbClr val="333333"/>
              </a:solidFill>
              <a:effectLst/>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r>
              <a:rPr lang="en-US" sz="2200" b="0" i="0" dirty="0">
                <a:solidFill>
                  <a:srgbClr val="333333"/>
                </a:solidFill>
                <a:effectLst/>
                <a:latin typeface="Arial" panose="020B0604020202020204" pitchFamily="34" charset="0"/>
                <a:cs typeface="Arial" panose="020B0604020202020204" pitchFamily="34" charset="0"/>
              </a:rPr>
              <a:t>It does not matter if one is Jew or Gentile</a:t>
            </a:r>
            <a:r>
              <a:rPr lang="en-US" sz="2200" b="0" i="0" dirty="0">
                <a:solidFill>
                  <a:srgbClr val="0A0002"/>
                </a:solidFill>
                <a:effectLst/>
                <a:latin typeface="Arial" panose="020B0604020202020204" pitchFamily="34" charset="0"/>
              </a:rPr>
              <a:t> (vs 9)</a:t>
            </a:r>
          </a:p>
          <a:p>
            <a:pPr marL="342900" indent="-342900" eaLnBrk="1" hangingPunct="1">
              <a:buFont typeface="Arial" panose="020B0604020202020204" pitchFamily="34" charset="0"/>
              <a:buChar char="•"/>
            </a:pPr>
            <a:endParaRPr lang="en-US" sz="2200" b="0" dirty="0">
              <a:solidFill>
                <a:srgbClr val="0A0002"/>
              </a:solidFill>
              <a:latin typeface="Arial" panose="020B0604020202020204" pitchFamily="34" charset="0"/>
            </a:endParaRPr>
          </a:p>
          <a:p>
            <a:pPr marL="342900" indent="-342900" eaLnBrk="1" hangingPunct="1">
              <a:buFont typeface="Arial" panose="020B0604020202020204" pitchFamily="34" charset="0"/>
              <a:buChar char="•"/>
            </a:pPr>
            <a:r>
              <a:rPr lang="en-US" sz="2200" b="0" dirty="0">
                <a:solidFill>
                  <a:srgbClr val="0A0002"/>
                </a:solidFill>
                <a:latin typeface="Arial" panose="020B0604020202020204" pitchFamily="34" charset="0"/>
              </a:rPr>
              <a:t>The one who does evil… tribulation and distress (vs 9)</a:t>
            </a:r>
          </a:p>
          <a:p>
            <a:pPr marL="342900" indent="-342900" eaLnBrk="1" hangingPunct="1">
              <a:buFont typeface="Arial" panose="020B0604020202020204" pitchFamily="34" charset="0"/>
              <a:buChar char="•"/>
            </a:pPr>
            <a:endParaRPr lang="en-US" sz="2200" b="0" dirty="0">
              <a:solidFill>
                <a:srgbClr val="0A0002"/>
              </a:solidFill>
              <a:latin typeface="Arial" panose="020B0604020202020204" pitchFamily="34" charset="0"/>
            </a:endParaRPr>
          </a:p>
          <a:p>
            <a:pPr marL="342900" indent="-342900" eaLnBrk="1" hangingPunct="1">
              <a:buFont typeface="Arial" panose="020B0604020202020204" pitchFamily="34" charset="0"/>
              <a:buChar char="•"/>
            </a:pPr>
            <a:r>
              <a:rPr lang="en-US" sz="2200" b="0" dirty="0">
                <a:solidFill>
                  <a:srgbClr val="0A0002"/>
                </a:solidFill>
                <a:latin typeface="Arial" panose="020B0604020202020204" pitchFamily="34" charset="0"/>
              </a:rPr>
              <a:t>Those who work good… glory, honor, and peace (vs 10)</a:t>
            </a:r>
          </a:p>
          <a:p>
            <a:pPr marL="342900" indent="-342900" eaLnBrk="1" hangingPunct="1">
              <a:buFont typeface="Arial" panose="020B0604020202020204" pitchFamily="34" charset="0"/>
              <a:buChar char="•"/>
            </a:pPr>
            <a:endParaRPr lang="en-US" sz="2200" b="0" i="0" dirty="0">
              <a:solidFill>
                <a:srgbClr val="0A0002"/>
              </a:solidFill>
              <a:effectLst/>
              <a:latin typeface="Arial" panose="020B0604020202020204" pitchFamily="34" charset="0"/>
            </a:endParaRPr>
          </a:p>
          <a:p>
            <a:pPr marL="342900" indent="-342900" eaLnBrk="1" hangingPunct="1">
              <a:buFont typeface="Arial" panose="020B0604020202020204" pitchFamily="34" charset="0"/>
              <a:buChar char="•"/>
            </a:pPr>
            <a:endParaRPr lang="en-US" sz="2200" b="0" i="0" dirty="0">
              <a:solidFill>
                <a:srgbClr val="0A0002"/>
              </a:solidFill>
              <a:effectLst/>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51375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 Judges According to Deeds as Well as Truth       (2:6-10)</a:t>
            </a:r>
          </a:p>
          <a:p>
            <a:pPr marL="457200" indent="-457200" eaLnBrk="1" hangingPunct="1">
              <a:buFont typeface="Arial" panose="020B0604020202020204" pitchFamily="34" charset="0"/>
              <a:buChar char="•"/>
            </a:pPr>
            <a:endParaRPr lang="en-US" sz="2200" b="1" i="0" baseline="30000" dirty="0">
              <a:solidFill>
                <a:srgbClr val="000000"/>
              </a:solidFill>
              <a:effectLst/>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200" b="0" i="0" dirty="0">
                <a:solidFill>
                  <a:srgbClr val="000000"/>
                </a:solidFill>
                <a:effectLst/>
                <a:latin typeface="Arial" panose="020B0604020202020204" pitchFamily="34" charset="0"/>
                <a:cs typeface="Arial" panose="020B0604020202020204" pitchFamily="34" charset="0"/>
              </a:rPr>
              <a:t>Paul is laying th</a:t>
            </a:r>
            <a:r>
              <a:rPr lang="en-US" sz="2200" b="0" dirty="0">
                <a:solidFill>
                  <a:srgbClr val="000000"/>
                </a:solidFill>
                <a:latin typeface="Arial" panose="020B0604020202020204" pitchFamily="34" charset="0"/>
                <a:cs typeface="Arial" panose="020B0604020202020204" pitchFamily="34" charset="0"/>
              </a:rPr>
              <a:t>e groundwork for a case that none (Jew or Greek) can hope to stand before God on our own merits and receive anything but the judgment rightfully due because of our sinfulness  </a:t>
            </a:r>
            <a:endParaRPr lang="en-US" sz="2200" b="0" dirty="0">
              <a:solidFill>
                <a:srgbClr val="0A0002"/>
              </a:solidFill>
              <a:latin typeface="Arial" panose="020B0604020202020204" pitchFamily="34" charset="0"/>
            </a:endParaRPr>
          </a:p>
          <a:p>
            <a:pPr marL="342900" indent="-342900" eaLnBrk="1" hangingPunct="1">
              <a:buFont typeface="Arial" panose="020B0604020202020204" pitchFamily="34" charset="0"/>
              <a:buChar char="•"/>
            </a:pPr>
            <a:endParaRPr lang="en-US" sz="2200" b="0" i="0" dirty="0">
              <a:solidFill>
                <a:srgbClr val="0A0002"/>
              </a:solidFill>
              <a:effectLst/>
              <a:latin typeface="Arial" panose="020B0604020202020204" pitchFamily="34" charset="0"/>
            </a:endParaRPr>
          </a:p>
          <a:p>
            <a:pPr marL="342900" indent="-342900" eaLnBrk="1" hangingPunct="1">
              <a:buFont typeface="Arial" panose="020B0604020202020204" pitchFamily="34" charset="0"/>
              <a:buChar char="•"/>
            </a:pPr>
            <a:r>
              <a:rPr lang="en-US" sz="2200" b="0" dirty="0">
                <a:solidFill>
                  <a:srgbClr val="0A0002"/>
                </a:solidFill>
                <a:latin typeface="Arial" panose="020B0604020202020204" pitchFamily="34" charset="0"/>
              </a:rPr>
              <a:t>Salvation will need to be obtained through some other way…</a:t>
            </a:r>
          </a:p>
          <a:p>
            <a:pPr marL="600075" lvl="1" indent="-342900" eaLnBrk="1" hangingPunct="1">
              <a:buFont typeface="Arial" panose="020B0604020202020204" pitchFamily="34" charset="0"/>
              <a:buChar char="•"/>
            </a:pPr>
            <a:r>
              <a:rPr lang="en-US" sz="2200" i="0" dirty="0">
                <a:solidFill>
                  <a:srgbClr val="0A0002"/>
                </a:solidFill>
                <a:effectLst/>
                <a:latin typeface="Arial" panose="020B0604020202020204" pitchFamily="34" charset="0"/>
              </a:rPr>
              <a:t>Rom 3:10 “There is none righteous…”</a:t>
            </a:r>
          </a:p>
          <a:p>
            <a:pPr marL="600075" lvl="1" indent="-342900" eaLnBrk="1" hangingPunct="1">
              <a:buFont typeface="Arial" panose="020B0604020202020204" pitchFamily="34" charset="0"/>
              <a:buChar char="•"/>
            </a:pPr>
            <a:r>
              <a:rPr lang="en-US" sz="2200" b="0" dirty="0">
                <a:solidFill>
                  <a:srgbClr val="0A0002"/>
                </a:solidFill>
                <a:latin typeface="Arial" panose="020B0604020202020204" pitchFamily="34" charset="0"/>
              </a:rPr>
              <a:t>Rom 3:23-25</a:t>
            </a:r>
            <a:endParaRPr lang="en-US" sz="2200" b="0" i="0" dirty="0">
              <a:solidFill>
                <a:srgbClr val="0A0002"/>
              </a:solidFill>
              <a:effectLst/>
              <a:latin typeface="Arial" panose="020B0604020202020204" pitchFamily="34" charset="0"/>
            </a:endParaRPr>
          </a:p>
          <a:p>
            <a:pPr marL="342900" indent="-342900" eaLnBrk="1" hangingPunct="1">
              <a:buFont typeface="Arial" panose="020B0604020202020204" pitchFamily="34" charset="0"/>
              <a:buChar char="•"/>
            </a:pPr>
            <a:endParaRPr lang="en-US" sz="2200" b="0" i="0" dirty="0">
              <a:solidFill>
                <a:srgbClr val="0A0002"/>
              </a:solidFill>
              <a:effectLst/>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893327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Not having a “Written” law is not an Exemption           (vs 12-16)</a:t>
            </a:r>
          </a:p>
          <a:p>
            <a:pPr marL="457200" indent="-457200" eaLnBrk="1" hangingPunct="1">
              <a:buFont typeface="Arial" panose="020B0604020202020204" pitchFamily="34" charset="0"/>
              <a:buChar char="•"/>
            </a:pPr>
            <a:endParaRPr lang="en-US" sz="2200" b="1" i="0" baseline="30000" dirty="0">
              <a:solidFill>
                <a:srgbClr val="000000"/>
              </a:solidFill>
              <a:effectLst/>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000" b="1" i="0" baseline="30000" dirty="0">
                <a:solidFill>
                  <a:srgbClr val="000000"/>
                </a:solidFill>
                <a:effectLst/>
                <a:latin typeface="Arial" panose="020B0604020202020204" pitchFamily="34" charset="0"/>
                <a:cs typeface="Arial" panose="020B0604020202020204" pitchFamily="34" charset="0"/>
              </a:rPr>
              <a:t>12 </a:t>
            </a:r>
            <a:r>
              <a:rPr lang="en-US" sz="2000" b="0" i="0" dirty="0">
                <a:solidFill>
                  <a:srgbClr val="000000"/>
                </a:solidFill>
                <a:effectLst/>
                <a:latin typeface="Arial" panose="020B0604020202020204" pitchFamily="34" charset="0"/>
                <a:cs typeface="Arial" panose="020B0604020202020204" pitchFamily="34" charset="0"/>
              </a:rPr>
              <a:t>For as many as have sinned without law will also perish without law, and as many as have sinned in the law will be judged by the law</a:t>
            </a:r>
            <a:endParaRPr lang="en-US" sz="2000" b="0" i="0" dirty="0">
              <a:solidFill>
                <a:srgbClr val="0A0002"/>
              </a:solidFill>
              <a:effectLst/>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endParaRPr lang="en-US" sz="2000" b="0" dirty="0">
              <a:solidFill>
                <a:srgbClr val="0A0002"/>
              </a:solidFill>
              <a:latin typeface="Arial" panose="020B0604020202020204" pitchFamily="34" charset="0"/>
            </a:endParaRPr>
          </a:p>
          <a:p>
            <a:pPr marL="342900" indent="-342900" eaLnBrk="1" hangingPunct="1">
              <a:buFont typeface="Arial" panose="020B0604020202020204" pitchFamily="34" charset="0"/>
              <a:buChar char="•"/>
            </a:pPr>
            <a:r>
              <a:rPr lang="en-US" sz="2000" b="0" dirty="0">
                <a:solidFill>
                  <a:srgbClr val="0A0002"/>
                </a:solidFill>
                <a:latin typeface="Arial" panose="020B0604020202020204" pitchFamily="34" charset="0"/>
              </a:rPr>
              <a:t>Without Law implies they will not be judged by a law they do not have… not tried and condemned by the revelation of the Jews but according to knowledge and the law they actually possess</a:t>
            </a:r>
            <a:endParaRPr lang="en-US" sz="2000" b="0" i="0" dirty="0">
              <a:solidFill>
                <a:srgbClr val="0A0002"/>
              </a:solidFill>
              <a:effectLst/>
              <a:latin typeface="Arial" panose="020B0604020202020204" pitchFamily="34" charset="0"/>
            </a:endParaRPr>
          </a:p>
          <a:p>
            <a:pPr marL="342900" indent="-342900" eaLnBrk="1" hangingPunct="1">
              <a:buFont typeface="Arial" panose="020B0604020202020204" pitchFamily="34" charset="0"/>
              <a:buChar char="•"/>
            </a:pPr>
            <a:endParaRPr lang="en-US" sz="2000" b="0" i="0" dirty="0">
              <a:solidFill>
                <a:srgbClr val="0A0002"/>
              </a:solidFill>
              <a:effectLst/>
              <a:latin typeface="Arial" panose="020B0604020202020204" pitchFamily="34" charset="0"/>
            </a:endParaRPr>
          </a:p>
          <a:p>
            <a:pPr marL="342900" indent="-342900" eaLnBrk="1" hangingPunct="1">
              <a:buFont typeface="Arial" panose="020B0604020202020204" pitchFamily="34" charset="0"/>
              <a:buChar char="•"/>
            </a:pPr>
            <a:r>
              <a:rPr lang="en-US" sz="2000" b="0" dirty="0">
                <a:solidFill>
                  <a:srgbClr val="0A0002"/>
                </a:solidFill>
                <a:latin typeface="Arial" panose="020B0604020202020204" pitchFamily="34" charset="0"/>
              </a:rPr>
              <a:t>In the law implies those having the revealed will of God (Jews) shall be judge by the law (judged by what they have</a:t>
            </a:r>
            <a:endParaRPr lang="en-US" sz="2000" b="0" i="0" dirty="0">
              <a:solidFill>
                <a:srgbClr val="0A0002"/>
              </a:solidFill>
              <a:effectLst/>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322744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Not having a “Written” law is not an Exemption           (vs 12-16)</a:t>
            </a:r>
          </a:p>
          <a:p>
            <a:pPr marL="457200" indent="-457200" eaLnBrk="1" hangingPunct="1">
              <a:buFont typeface="Arial" panose="020B0604020202020204" pitchFamily="34" charset="0"/>
              <a:buChar char="•"/>
            </a:pPr>
            <a:endParaRPr lang="en-US" sz="2200" b="1" i="0" baseline="30000" dirty="0">
              <a:solidFill>
                <a:srgbClr val="000000"/>
              </a:solidFill>
              <a:effectLst/>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000" b="1" i="0" baseline="30000" dirty="0">
                <a:solidFill>
                  <a:srgbClr val="000000"/>
                </a:solidFill>
                <a:effectLst/>
                <a:latin typeface="Arial" panose="020B0604020202020204" pitchFamily="34" charset="0"/>
                <a:cs typeface="Arial" panose="020B0604020202020204" pitchFamily="34" charset="0"/>
              </a:rPr>
              <a:t>13 </a:t>
            </a:r>
            <a:r>
              <a:rPr lang="en-US" sz="2000" b="0" i="0" dirty="0">
                <a:solidFill>
                  <a:srgbClr val="000000"/>
                </a:solidFill>
                <a:effectLst/>
                <a:latin typeface="Arial" panose="020B0604020202020204" pitchFamily="34" charset="0"/>
                <a:cs typeface="Arial" panose="020B0604020202020204" pitchFamily="34" charset="0"/>
              </a:rPr>
              <a:t>(for not the hearers of the law </a:t>
            </a:r>
            <a:r>
              <a:rPr lang="en-US" sz="2000" b="0" i="1" dirty="0">
                <a:solidFill>
                  <a:srgbClr val="000000"/>
                </a:solidFill>
                <a:effectLst/>
                <a:latin typeface="Arial" panose="020B0604020202020204" pitchFamily="34" charset="0"/>
                <a:cs typeface="Arial" panose="020B0604020202020204" pitchFamily="34" charset="0"/>
              </a:rPr>
              <a:t>are</a:t>
            </a:r>
            <a:r>
              <a:rPr lang="en-US" sz="2000" b="0" i="0" dirty="0">
                <a:solidFill>
                  <a:srgbClr val="000000"/>
                </a:solidFill>
                <a:effectLst/>
                <a:latin typeface="Arial" panose="020B0604020202020204" pitchFamily="34" charset="0"/>
                <a:cs typeface="Arial" panose="020B0604020202020204" pitchFamily="34" charset="0"/>
              </a:rPr>
              <a:t> just in the sight of God, but the doers of the law will be justified;</a:t>
            </a:r>
            <a:endParaRPr lang="en-US" sz="2000" b="0" dirty="0">
              <a:solidFill>
                <a:srgbClr val="0A0002"/>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endParaRPr lang="en-US" sz="2000" b="0" dirty="0">
              <a:solidFill>
                <a:srgbClr val="0A0002"/>
              </a:solidFill>
              <a:latin typeface="Arial" panose="020B0604020202020204" pitchFamily="34" charset="0"/>
            </a:endParaRPr>
          </a:p>
          <a:p>
            <a:pPr marL="342900" indent="-342900" eaLnBrk="1" hangingPunct="1">
              <a:buFont typeface="Arial" panose="020B0604020202020204" pitchFamily="34" charset="0"/>
              <a:buChar char="•"/>
            </a:pPr>
            <a:r>
              <a:rPr lang="en-US" sz="2000" b="0" dirty="0">
                <a:solidFill>
                  <a:srgbClr val="0A0002"/>
                </a:solidFill>
                <a:latin typeface="Arial" panose="020B0604020202020204" pitchFamily="34" charset="0"/>
              </a:rPr>
              <a:t>Hearers… Most Jews grew up listening to the law read from the time they were infants… the Law has been heard, memorized and understand</a:t>
            </a:r>
          </a:p>
          <a:p>
            <a:pPr marL="342900" indent="-342900" eaLnBrk="1" hangingPunct="1">
              <a:buFont typeface="Arial" panose="020B0604020202020204" pitchFamily="34" charset="0"/>
              <a:buChar char="•"/>
            </a:pPr>
            <a:endParaRPr lang="en-US" sz="2000" b="0" i="0" dirty="0">
              <a:solidFill>
                <a:srgbClr val="0A0002"/>
              </a:solidFill>
              <a:effectLst/>
              <a:latin typeface="Arial" panose="020B0604020202020204" pitchFamily="34" charset="0"/>
            </a:endParaRPr>
          </a:p>
          <a:p>
            <a:pPr marL="342900" indent="-342900" eaLnBrk="1" hangingPunct="1">
              <a:buFont typeface="Arial" panose="020B0604020202020204" pitchFamily="34" charset="0"/>
              <a:buChar char="•"/>
            </a:pPr>
            <a:r>
              <a:rPr lang="en-US" sz="2000" b="0" dirty="0">
                <a:solidFill>
                  <a:srgbClr val="0A0002"/>
                </a:solidFill>
                <a:latin typeface="Arial" panose="020B0604020202020204" pitchFamily="34" charset="0"/>
              </a:rPr>
              <a:t>Doers of the Law… Hearing the word of the law could not make anyone righteous… in order to be righteous in God’s eyes one must obey the law in deed </a:t>
            </a:r>
            <a:endParaRPr lang="en-US" sz="2000" b="0" i="0" dirty="0">
              <a:solidFill>
                <a:srgbClr val="0A0002"/>
              </a:solidFill>
              <a:effectLst/>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37387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Not having a “Written” law is not an Exemption           (vs 12-16)</a:t>
            </a:r>
          </a:p>
          <a:p>
            <a:pPr marL="457200" indent="-457200" eaLnBrk="1" hangingPunct="1">
              <a:buFont typeface="Arial" panose="020B0604020202020204" pitchFamily="34" charset="0"/>
              <a:buChar char="•"/>
            </a:pPr>
            <a:endParaRPr lang="en-US" sz="2200" b="1" i="0" baseline="30000" dirty="0">
              <a:solidFill>
                <a:srgbClr val="000000"/>
              </a:solidFill>
              <a:effectLst/>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000" b="1" i="0" baseline="30000" dirty="0">
                <a:solidFill>
                  <a:srgbClr val="000000"/>
                </a:solidFill>
                <a:effectLst/>
                <a:latin typeface="Arial" panose="020B0604020202020204" pitchFamily="34" charset="0"/>
                <a:cs typeface="Arial" panose="020B0604020202020204" pitchFamily="34" charset="0"/>
              </a:rPr>
              <a:t>14 </a:t>
            </a:r>
            <a:r>
              <a:rPr lang="en-US" sz="2000" b="0" i="0" dirty="0">
                <a:solidFill>
                  <a:srgbClr val="000000"/>
                </a:solidFill>
                <a:effectLst/>
                <a:latin typeface="Arial" panose="020B0604020202020204" pitchFamily="34" charset="0"/>
                <a:cs typeface="Arial" panose="020B0604020202020204" pitchFamily="34" charset="0"/>
              </a:rPr>
              <a:t>for when Gentiles, who do not have the law, by nature do the things in the law, these, although not having the law, are a law to themselves, </a:t>
            </a:r>
            <a:r>
              <a:rPr lang="en-US" sz="2000" b="1" i="0" baseline="30000" dirty="0">
                <a:solidFill>
                  <a:srgbClr val="000000"/>
                </a:solidFill>
                <a:effectLst/>
                <a:latin typeface="Arial" panose="020B0604020202020204" pitchFamily="34" charset="0"/>
                <a:cs typeface="Arial" panose="020B0604020202020204" pitchFamily="34" charset="0"/>
              </a:rPr>
              <a:t>15 </a:t>
            </a:r>
            <a:r>
              <a:rPr lang="en-US" sz="2000" b="0" i="0" dirty="0">
                <a:solidFill>
                  <a:srgbClr val="000000"/>
                </a:solidFill>
                <a:effectLst/>
                <a:latin typeface="Arial" panose="020B0604020202020204" pitchFamily="34" charset="0"/>
                <a:cs typeface="Arial" panose="020B0604020202020204" pitchFamily="34" charset="0"/>
              </a:rPr>
              <a:t>who show the work of the law written in their hearts, their conscience also bearing witness, and between themselves </a:t>
            </a:r>
            <a:r>
              <a:rPr lang="en-US" sz="2000" b="0" i="1" dirty="0">
                <a:solidFill>
                  <a:srgbClr val="000000"/>
                </a:solidFill>
                <a:effectLst/>
                <a:latin typeface="Arial" panose="020B0604020202020204" pitchFamily="34" charset="0"/>
                <a:cs typeface="Arial" panose="020B0604020202020204" pitchFamily="34" charset="0"/>
              </a:rPr>
              <a:t>their</a:t>
            </a:r>
            <a:r>
              <a:rPr lang="en-US" sz="2000" b="0" i="0" dirty="0">
                <a:solidFill>
                  <a:srgbClr val="000000"/>
                </a:solidFill>
                <a:effectLst/>
                <a:latin typeface="Arial" panose="020B0604020202020204" pitchFamily="34" charset="0"/>
                <a:cs typeface="Arial" panose="020B0604020202020204" pitchFamily="34" charset="0"/>
              </a:rPr>
              <a:t> thoughts accusing or else excusing </a:t>
            </a:r>
            <a:r>
              <a:rPr lang="en-US" sz="2000" b="0" i="1" dirty="0">
                <a:solidFill>
                  <a:srgbClr val="000000"/>
                </a:solidFill>
                <a:effectLst/>
                <a:latin typeface="Arial" panose="020B0604020202020204" pitchFamily="34" charset="0"/>
                <a:cs typeface="Arial" panose="020B0604020202020204" pitchFamily="34" charset="0"/>
              </a:rPr>
              <a:t>them</a:t>
            </a:r>
            <a:r>
              <a:rPr lang="en-US" sz="2000" b="0" i="0" dirty="0">
                <a:solidFill>
                  <a:srgbClr val="000000"/>
                </a:solidFill>
                <a:effectLst/>
                <a:latin typeface="Arial" panose="020B0604020202020204" pitchFamily="34" charset="0"/>
                <a:cs typeface="Arial" panose="020B0604020202020204" pitchFamily="34" charset="0"/>
              </a:rPr>
              <a:t>) </a:t>
            </a:r>
            <a:r>
              <a:rPr lang="en-US" sz="2000" b="1" i="0" baseline="30000" dirty="0">
                <a:solidFill>
                  <a:srgbClr val="000000"/>
                </a:solidFill>
                <a:effectLst/>
                <a:latin typeface="Arial" panose="020B0604020202020204" pitchFamily="34" charset="0"/>
                <a:cs typeface="Arial" panose="020B0604020202020204" pitchFamily="34" charset="0"/>
              </a:rPr>
              <a:t>16 </a:t>
            </a:r>
            <a:r>
              <a:rPr lang="en-US" sz="2000" b="0" i="0" dirty="0">
                <a:solidFill>
                  <a:srgbClr val="000000"/>
                </a:solidFill>
                <a:effectLst/>
                <a:latin typeface="Arial" panose="020B0604020202020204" pitchFamily="34" charset="0"/>
                <a:cs typeface="Arial" panose="020B0604020202020204" pitchFamily="34" charset="0"/>
              </a:rPr>
              <a:t>in the day when God will judge the secrets of men by Jesus Christ, according to my gospel.</a:t>
            </a:r>
            <a:endParaRPr lang="en-US" sz="2000" b="0" i="0" dirty="0">
              <a:solidFill>
                <a:srgbClr val="0A0002"/>
              </a:solidFill>
              <a:effectLst/>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endParaRPr lang="en-US" sz="2000" b="0" dirty="0">
              <a:solidFill>
                <a:srgbClr val="0A0002"/>
              </a:solidFill>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000" b="0" dirty="0">
                <a:solidFill>
                  <a:srgbClr val="0A0002"/>
                </a:solidFill>
                <a:latin typeface="Arial" panose="020B0604020202020204" pitchFamily="34" charset="0"/>
                <a:cs typeface="Arial" panose="020B0604020202020204" pitchFamily="34" charset="0"/>
              </a:rPr>
              <a:t>The Gentiles do have a law (vs 14-15)</a:t>
            </a:r>
          </a:p>
          <a:p>
            <a:pPr marL="457200" indent="-457200" eaLnBrk="1" hangingPunct="1">
              <a:buFont typeface="Arial" panose="020B0604020202020204" pitchFamily="34" charset="0"/>
              <a:buChar char="•"/>
            </a:pPr>
            <a:endParaRPr lang="en-US" sz="2000" b="0" dirty="0">
              <a:solidFill>
                <a:srgbClr val="0A0002"/>
              </a:solidFill>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000" b="0" dirty="0">
                <a:solidFill>
                  <a:srgbClr val="0A0002"/>
                </a:solidFill>
                <a:latin typeface="Arial" panose="020B0604020202020204" pitchFamily="34" charset="0"/>
                <a:cs typeface="Arial" panose="020B0604020202020204" pitchFamily="34" charset="0"/>
              </a:rPr>
              <a:t>Jesus will judge accordingly (vs 16)</a:t>
            </a: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41059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An if then question to the Jews (vs 17-21a)</a:t>
            </a:r>
          </a:p>
          <a:p>
            <a:pPr marL="457200" indent="-457200" eaLnBrk="1" hangingPunct="1">
              <a:buFont typeface="Arial" panose="020B0604020202020204" pitchFamily="34" charset="0"/>
              <a:buChar char="•"/>
            </a:pPr>
            <a:endParaRPr lang="en-US" sz="2000" b="1" i="0" baseline="30000" dirty="0">
              <a:solidFill>
                <a:srgbClr val="000000"/>
              </a:solidFill>
              <a:effectLst/>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r>
              <a:rPr lang="en-US" sz="2000" b="1" i="0" baseline="30000" dirty="0">
                <a:solidFill>
                  <a:srgbClr val="000000"/>
                </a:solidFill>
                <a:effectLst/>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If You are a called a Jew:</a:t>
            </a:r>
          </a:p>
          <a:p>
            <a:pPr marL="600075" lvl="1" indent="-342900"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Resting on the law and boasting in God (vs 17)</a:t>
            </a:r>
          </a:p>
          <a:p>
            <a:pPr marL="600075" lvl="1" indent="-342900"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Know His will and approve the things that are excellent</a:t>
            </a:r>
          </a:p>
          <a:p>
            <a:pPr marL="600075" lvl="1" indent="-342900"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Instructed in the law (vs 18)</a:t>
            </a:r>
          </a:p>
          <a:p>
            <a:pPr marL="600075" lvl="1" indent="-342900"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Confident you are a guide to the blind (vs 19)</a:t>
            </a:r>
          </a:p>
          <a:p>
            <a:pPr marL="600075" lvl="1" indent="-342900"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Instructor of the foolish, teacher of babes, having in the law the embodiment of knowledge and truth</a:t>
            </a:r>
          </a:p>
          <a:p>
            <a:pPr marL="600075" lvl="1" indent="-342900"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r>
              <a:rPr lang="en-US" sz="2000" b="0" dirty="0">
                <a:solidFill>
                  <a:srgbClr val="000000"/>
                </a:solidFill>
                <a:latin typeface="Arial" panose="020B0604020202020204" pitchFamily="34" charset="0"/>
                <a:cs typeface="Arial" panose="020B0604020202020204" pitchFamily="34" charset="0"/>
              </a:rPr>
              <a:t>then</a:t>
            </a:r>
          </a:p>
          <a:p>
            <a:pPr marL="600075" lvl="1" indent="-342900"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Why aren’t you teaching yourself (vs 21a)</a:t>
            </a:r>
          </a:p>
          <a:p>
            <a:pPr marL="600075" lvl="1" indent="-342900" eaLnBrk="1" hangingPunct="1">
              <a:buFont typeface="Arial" panose="020B0604020202020204" pitchFamily="34" charset="0"/>
              <a:buChar char="•"/>
            </a:pPr>
            <a:endParaRPr lang="en-US" sz="2000" b="0" dirty="0">
              <a:solidFill>
                <a:srgbClr val="000000"/>
              </a:solidFill>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endParaRPr lang="en-US" sz="2000" b="0" dirty="0">
              <a:solidFill>
                <a:srgbClr val="000000"/>
              </a:solidFill>
              <a:latin typeface="Arial" panose="020B0604020202020204" pitchFamily="34" charset="0"/>
              <a:cs typeface="Arial" panose="020B0604020202020204" pitchFamily="34" charset="0"/>
            </a:endParaRPr>
          </a:p>
          <a:p>
            <a:pPr eaLnBrk="1" hangingPunct="1"/>
            <a:endParaRPr lang="en-US" sz="2000" b="0" dirty="0">
              <a:solidFill>
                <a:srgbClr val="0A0002"/>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endParaRPr lang="en-US" sz="2000" b="0" dirty="0">
              <a:solidFill>
                <a:srgbClr val="0A0002"/>
              </a:solidFill>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0360445"/>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You (Jew) are guilty (vs 21b-29)</a:t>
            </a:r>
          </a:p>
          <a:p>
            <a:pPr marL="457200" indent="-457200" eaLnBrk="1" hangingPunct="1">
              <a:buFont typeface="Arial" panose="020B0604020202020204" pitchFamily="34" charset="0"/>
              <a:buChar char="•"/>
            </a:pPr>
            <a:endParaRPr lang="en-US" sz="2000" b="1" i="0" baseline="30000" dirty="0">
              <a:solidFill>
                <a:srgbClr val="000000"/>
              </a:solidFill>
              <a:effectLst/>
              <a:latin typeface="Arial" panose="020B0604020202020204" pitchFamily="34" charset="0"/>
              <a:cs typeface="Arial" panose="020B0604020202020204" pitchFamily="34" charset="0"/>
            </a:endParaRPr>
          </a:p>
          <a:p>
            <a:pPr marL="600075" lvl="1" indent="-342900" eaLnBrk="1" hangingPunct="1"/>
            <a:r>
              <a:rPr lang="en-US" sz="2000" b="0" dirty="0">
                <a:solidFill>
                  <a:srgbClr val="000000"/>
                </a:solidFill>
                <a:latin typeface="Arial" panose="020B0604020202020204" pitchFamily="34" charset="0"/>
                <a:cs typeface="Arial" panose="020B0604020202020204" pitchFamily="34" charset="0"/>
              </a:rPr>
              <a:t>Do you practice what you preach? (21b-24)</a:t>
            </a:r>
          </a:p>
          <a:p>
            <a:pPr marL="861537" lvl="2" indent="-342900" eaLnBrk="1" hangingPunct="1"/>
            <a:r>
              <a:rPr lang="en-US" sz="2000" b="0" i="0" dirty="0">
                <a:solidFill>
                  <a:srgbClr val="000000"/>
                </a:solidFill>
                <a:effectLst/>
                <a:latin typeface="Arial" panose="020B0604020202020204" pitchFamily="34" charset="0"/>
                <a:cs typeface="Arial" panose="020B0604020202020204" pitchFamily="34" charset="0"/>
              </a:rPr>
              <a:t>You who preach that a man should not steal, do you steal?</a:t>
            </a:r>
          </a:p>
          <a:p>
            <a:pPr marL="861537" lvl="2" indent="-342900" eaLnBrk="1" hangingPunct="1"/>
            <a:r>
              <a:rPr lang="en-US" sz="2000" b="0" i="0" dirty="0">
                <a:solidFill>
                  <a:srgbClr val="000000"/>
                </a:solidFill>
                <a:effectLst/>
                <a:latin typeface="Arial" panose="020B0604020202020204" pitchFamily="34" charset="0"/>
                <a:cs typeface="Arial" panose="020B0604020202020204" pitchFamily="34" charset="0"/>
              </a:rPr>
              <a:t>You who say, “Do not commit adultery,” do you commit adultery?</a:t>
            </a:r>
          </a:p>
          <a:p>
            <a:pPr marL="861537" lvl="2" indent="-342900" eaLnBrk="1" hangingPunct="1"/>
            <a:r>
              <a:rPr lang="en-US" sz="2000" b="0" i="0" dirty="0">
                <a:solidFill>
                  <a:srgbClr val="000000"/>
                </a:solidFill>
                <a:effectLst/>
                <a:latin typeface="Arial" panose="020B0604020202020204" pitchFamily="34" charset="0"/>
                <a:cs typeface="Arial" panose="020B0604020202020204" pitchFamily="34" charset="0"/>
              </a:rPr>
              <a:t>You who abhor idols, do you rob temples?</a:t>
            </a:r>
          </a:p>
          <a:p>
            <a:pPr marL="861537" lvl="2" indent="-342900" eaLnBrk="1" hangingPunct="1"/>
            <a:r>
              <a:rPr lang="en-US" sz="2000" b="1" i="0" baseline="30000" dirty="0">
                <a:solidFill>
                  <a:srgbClr val="000000"/>
                </a:solidFill>
                <a:effectLst/>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You who make your boast in the law, do you dishonor God through breaking the law?</a:t>
            </a:r>
            <a:endParaRPr lang="en-US" sz="2000" dirty="0">
              <a:solidFill>
                <a:srgbClr val="000000"/>
              </a:solidFill>
              <a:latin typeface="Arial" panose="020B0604020202020204" pitchFamily="34" charset="0"/>
              <a:cs typeface="Arial" panose="020B0604020202020204" pitchFamily="34" charset="0"/>
            </a:endParaRPr>
          </a:p>
          <a:p>
            <a:pPr marL="861537" lvl="2" indent="-342900" eaLnBrk="1" hangingPunct="1"/>
            <a:r>
              <a:rPr lang="en-US" sz="2000" b="0" i="0" dirty="0">
                <a:solidFill>
                  <a:srgbClr val="000000"/>
                </a:solidFill>
                <a:effectLst/>
                <a:latin typeface="Arial" panose="020B0604020202020204" pitchFamily="34" charset="0"/>
                <a:cs typeface="Arial" panose="020B0604020202020204" pitchFamily="34" charset="0"/>
              </a:rPr>
              <a:t>For “the name of God is blasphemed among the Gentiles because of you,” as it is written.</a:t>
            </a:r>
            <a:endParaRPr lang="en-US" sz="2000" i="0" dirty="0">
              <a:solidFill>
                <a:srgbClr val="000000"/>
              </a:solidFill>
              <a:effectLst/>
              <a:latin typeface="Arial" panose="020B0604020202020204" pitchFamily="34" charset="0"/>
              <a:cs typeface="Arial" panose="020B0604020202020204" pitchFamily="34" charset="0"/>
            </a:endParaRPr>
          </a:p>
          <a:p>
            <a:pPr marL="861537" lvl="2" indent="-342900" eaLnBrk="1" hangingPunct="1"/>
            <a:endParaRPr lang="en-US" sz="2000" b="0" dirty="0">
              <a:solidFill>
                <a:srgbClr val="000000"/>
              </a:solidFill>
              <a:latin typeface="Arial" panose="020B0604020202020204" pitchFamily="34" charset="0"/>
              <a:cs typeface="Arial" panose="020B0604020202020204" pitchFamily="34" charset="0"/>
            </a:endParaRPr>
          </a:p>
          <a:p>
            <a:pPr eaLnBrk="1" hangingPunct="1"/>
            <a:endParaRPr lang="en-US" sz="2000" b="0" dirty="0">
              <a:solidFill>
                <a:srgbClr val="0A0002"/>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endParaRPr lang="en-US" sz="2000" b="0" dirty="0">
              <a:solidFill>
                <a:srgbClr val="0A0002"/>
              </a:solidFill>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3227485"/>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You (Jew) are guilty (vs 21b-29)</a:t>
            </a:r>
          </a:p>
          <a:p>
            <a:pPr marL="457200" indent="-457200" eaLnBrk="1" hangingPunct="1">
              <a:buFont typeface="Arial" panose="020B0604020202020204" pitchFamily="34" charset="0"/>
              <a:buChar char="•"/>
            </a:pPr>
            <a:endParaRPr lang="en-US" sz="2000" b="1" i="0" baseline="30000" dirty="0">
              <a:solidFill>
                <a:srgbClr val="000000"/>
              </a:solidFill>
              <a:effectLst/>
              <a:latin typeface="Arial" panose="020B0604020202020204" pitchFamily="34" charset="0"/>
              <a:cs typeface="Arial" panose="020B0604020202020204" pitchFamily="34" charset="0"/>
            </a:endParaRPr>
          </a:p>
          <a:p>
            <a:pPr marL="600075" lvl="1" indent="-342900" eaLnBrk="1" hangingPunct="1"/>
            <a:r>
              <a:rPr lang="en-US" sz="2000" b="0" dirty="0">
                <a:solidFill>
                  <a:srgbClr val="000000"/>
                </a:solidFill>
                <a:latin typeface="Arial" panose="020B0604020202020204" pitchFamily="34" charset="0"/>
                <a:cs typeface="Arial" panose="020B0604020202020204" pitchFamily="34" charset="0"/>
              </a:rPr>
              <a:t>Circumcision is of no avail (vs 25-27)</a:t>
            </a:r>
          </a:p>
          <a:p>
            <a:pPr marL="861537" lvl="2" indent="-342900" eaLnBrk="1" hangingPunct="1"/>
            <a:r>
              <a:rPr lang="en-US" sz="1800" b="1" i="0" baseline="30000" dirty="0">
                <a:solidFill>
                  <a:srgbClr val="000000"/>
                </a:solidFill>
                <a:effectLst/>
                <a:latin typeface="Arial" panose="020B0604020202020204" pitchFamily="34" charset="0"/>
                <a:cs typeface="Arial" panose="020B0604020202020204" pitchFamily="34" charset="0"/>
              </a:rPr>
              <a:t>25 </a:t>
            </a:r>
            <a:r>
              <a:rPr lang="en-US" sz="1800" b="0" i="0" dirty="0">
                <a:solidFill>
                  <a:srgbClr val="000000"/>
                </a:solidFill>
                <a:effectLst/>
                <a:latin typeface="Arial" panose="020B0604020202020204" pitchFamily="34" charset="0"/>
                <a:cs typeface="Arial" panose="020B0604020202020204" pitchFamily="34" charset="0"/>
              </a:rPr>
              <a:t>For circumcision is indeed profitable if you keep the law; but if you are a breaker of the law, your circumcision has become uncircumcision.</a:t>
            </a:r>
          </a:p>
          <a:p>
            <a:pPr marL="861537" lvl="2" indent="-342900" eaLnBrk="1" hangingPunct="1"/>
            <a:r>
              <a:rPr lang="en-US" sz="1800" b="0" i="0" dirty="0">
                <a:solidFill>
                  <a:srgbClr val="000000"/>
                </a:solidFill>
                <a:effectLst/>
                <a:latin typeface="Arial" panose="020B0604020202020204" pitchFamily="34" charset="0"/>
                <a:cs typeface="Arial" panose="020B0604020202020204" pitchFamily="34" charset="0"/>
              </a:rPr>
              <a:t> </a:t>
            </a:r>
            <a:r>
              <a:rPr lang="en-US" sz="1800" b="1" i="0" baseline="30000" dirty="0">
                <a:solidFill>
                  <a:srgbClr val="000000"/>
                </a:solidFill>
                <a:effectLst/>
                <a:latin typeface="Arial" panose="020B0604020202020204" pitchFamily="34" charset="0"/>
                <a:cs typeface="Arial" panose="020B0604020202020204" pitchFamily="34" charset="0"/>
              </a:rPr>
              <a:t>26 </a:t>
            </a:r>
            <a:r>
              <a:rPr lang="en-US" sz="1800" b="0" i="0" dirty="0">
                <a:solidFill>
                  <a:srgbClr val="000000"/>
                </a:solidFill>
                <a:effectLst/>
                <a:latin typeface="Arial" panose="020B0604020202020204" pitchFamily="34" charset="0"/>
                <a:cs typeface="Arial" panose="020B0604020202020204" pitchFamily="34" charset="0"/>
              </a:rPr>
              <a:t>Therefore, if an uncircumcised man keeps the righteous requirements of the law, will not his uncircumcision be counted as circumcision?</a:t>
            </a:r>
          </a:p>
          <a:p>
            <a:pPr marL="861537" lvl="2" indent="-342900" eaLnBrk="1" hangingPunct="1"/>
            <a:r>
              <a:rPr lang="en-US" sz="1800" b="0" i="0" dirty="0">
                <a:solidFill>
                  <a:srgbClr val="000000"/>
                </a:solidFill>
                <a:effectLst/>
                <a:latin typeface="Arial" panose="020B0604020202020204" pitchFamily="34" charset="0"/>
                <a:cs typeface="Arial" panose="020B0604020202020204" pitchFamily="34" charset="0"/>
              </a:rPr>
              <a:t> </a:t>
            </a:r>
            <a:r>
              <a:rPr lang="en-US" sz="1800" b="1" i="0" baseline="30000" dirty="0">
                <a:solidFill>
                  <a:srgbClr val="000000"/>
                </a:solidFill>
                <a:effectLst/>
                <a:latin typeface="Arial" panose="020B0604020202020204" pitchFamily="34" charset="0"/>
                <a:cs typeface="Arial" panose="020B0604020202020204" pitchFamily="34" charset="0"/>
              </a:rPr>
              <a:t>27 </a:t>
            </a:r>
            <a:r>
              <a:rPr lang="en-US" sz="1800" b="0" i="0" dirty="0">
                <a:solidFill>
                  <a:srgbClr val="000000"/>
                </a:solidFill>
                <a:effectLst/>
                <a:latin typeface="Arial" panose="020B0604020202020204" pitchFamily="34" charset="0"/>
                <a:cs typeface="Arial" panose="020B0604020202020204" pitchFamily="34" charset="0"/>
              </a:rPr>
              <a:t>And will not the physically uncircumcised, if he fulfills the law, judge you who, </a:t>
            </a:r>
            <a:r>
              <a:rPr lang="en-US" sz="1800" b="0" i="1" dirty="0">
                <a:solidFill>
                  <a:srgbClr val="000000"/>
                </a:solidFill>
                <a:effectLst/>
                <a:latin typeface="Arial" panose="020B0604020202020204" pitchFamily="34" charset="0"/>
                <a:cs typeface="Arial" panose="020B0604020202020204" pitchFamily="34" charset="0"/>
              </a:rPr>
              <a:t>even</a:t>
            </a:r>
            <a:r>
              <a:rPr lang="en-US" sz="1800" b="0" i="0" dirty="0">
                <a:solidFill>
                  <a:srgbClr val="000000"/>
                </a:solidFill>
                <a:effectLst/>
                <a:latin typeface="Arial" panose="020B0604020202020204" pitchFamily="34" charset="0"/>
                <a:cs typeface="Arial" panose="020B0604020202020204" pitchFamily="34" charset="0"/>
              </a:rPr>
              <a:t> with </a:t>
            </a:r>
            <a:r>
              <a:rPr lang="en-US" sz="1800" b="0" i="1" dirty="0">
                <a:solidFill>
                  <a:srgbClr val="000000"/>
                </a:solidFill>
                <a:effectLst/>
                <a:latin typeface="Arial" panose="020B0604020202020204" pitchFamily="34" charset="0"/>
                <a:cs typeface="Arial" panose="020B0604020202020204" pitchFamily="34" charset="0"/>
              </a:rPr>
              <a:t>your</a:t>
            </a:r>
            <a:r>
              <a:rPr lang="en-US" sz="1800" b="0" i="0" dirty="0">
                <a:solidFill>
                  <a:srgbClr val="000000"/>
                </a:solidFill>
                <a:effectLst/>
                <a:latin typeface="Arial" panose="020B0604020202020204" pitchFamily="34" charset="0"/>
                <a:cs typeface="Arial" panose="020B0604020202020204" pitchFamily="34" charset="0"/>
              </a:rPr>
              <a:t> written </a:t>
            </a:r>
            <a:r>
              <a:rPr lang="en-US" sz="1800" b="0" i="1" dirty="0">
                <a:solidFill>
                  <a:srgbClr val="000000"/>
                </a:solidFill>
                <a:effectLst/>
                <a:latin typeface="Arial" panose="020B0604020202020204" pitchFamily="34" charset="0"/>
                <a:cs typeface="Arial" panose="020B0604020202020204" pitchFamily="34" charset="0"/>
              </a:rPr>
              <a:t>code</a:t>
            </a:r>
            <a:r>
              <a:rPr lang="en-US" sz="1800" b="0" i="0" dirty="0">
                <a:solidFill>
                  <a:srgbClr val="000000"/>
                </a:solidFill>
                <a:effectLst/>
                <a:latin typeface="Arial" panose="020B0604020202020204" pitchFamily="34" charset="0"/>
                <a:cs typeface="Arial" panose="020B0604020202020204" pitchFamily="34" charset="0"/>
              </a:rPr>
              <a:t> and circumcision, </a:t>
            </a:r>
            <a:r>
              <a:rPr lang="en-US" sz="1800" b="0" i="1" dirty="0">
                <a:solidFill>
                  <a:srgbClr val="000000"/>
                </a:solidFill>
                <a:effectLst/>
                <a:latin typeface="Arial" panose="020B0604020202020204" pitchFamily="34" charset="0"/>
                <a:cs typeface="Arial" panose="020B0604020202020204" pitchFamily="34" charset="0"/>
              </a:rPr>
              <a:t>are</a:t>
            </a:r>
            <a:r>
              <a:rPr lang="en-US" sz="1800" b="0" i="0" dirty="0">
                <a:solidFill>
                  <a:srgbClr val="000000"/>
                </a:solidFill>
                <a:effectLst/>
                <a:latin typeface="Arial" panose="020B0604020202020204" pitchFamily="34" charset="0"/>
                <a:cs typeface="Arial" panose="020B0604020202020204" pitchFamily="34" charset="0"/>
              </a:rPr>
              <a:t> a transgressor of the law?</a:t>
            </a:r>
            <a:endParaRPr lang="en-US" sz="1800" b="0" dirty="0">
              <a:solidFill>
                <a:srgbClr val="000000"/>
              </a:solidFill>
              <a:latin typeface="Arial" panose="020B0604020202020204" pitchFamily="34" charset="0"/>
              <a:cs typeface="Arial" panose="020B0604020202020204" pitchFamily="34" charset="0"/>
            </a:endParaRPr>
          </a:p>
          <a:p>
            <a:pPr eaLnBrk="1" hangingPunct="1"/>
            <a:endParaRPr lang="en-US" sz="2000" b="0" dirty="0">
              <a:solidFill>
                <a:srgbClr val="0A0002"/>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endParaRPr lang="en-US" sz="2000" b="0" dirty="0">
              <a:solidFill>
                <a:srgbClr val="0A0002"/>
              </a:solidFill>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624691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You (Jew) are guilty (vs 21b-29)</a:t>
            </a:r>
          </a:p>
          <a:p>
            <a:pPr marL="457200" indent="-457200" eaLnBrk="1" hangingPunct="1">
              <a:buFont typeface="Arial" panose="020B0604020202020204" pitchFamily="34" charset="0"/>
              <a:buChar char="•"/>
            </a:pPr>
            <a:endParaRPr lang="en-US" sz="2000" b="1" i="0" baseline="30000" dirty="0">
              <a:solidFill>
                <a:srgbClr val="000000"/>
              </a:solidFill>
              <a:effectLst/>
              <a:latin typeface="Arial" panose="020B0604020202020204" pitchFamily="34" charset="0"/>
              <a:cs typeface="Arial" panose="020B0604020202020204" pitchFamily="34" charset="0"/>
            </a:endParaRPr>
          </a:p>
          <a:p>
            <a:pPr marL="600075" lvl="1" indent="-342900" eaLnBrk="1" hangingPunct="1"/>
            <a:r>
              <a:rPr lang="en-US" sz="2200" b="0" dirty="0">
                <a:solidFill>
                  <a:srgbClr val="000000"/>
                </a:solidFill>
                <a:latin typeface="Arial" panose="020B0604020202020204" pitchFamily="34" charset="0"/>
                <a:cs typeface="Arial" panose="020B0604020202020204" pitchFamily="34" charset="0"/>
              </a:rPr>
              <a:t>Inward circumcision of the heart is the only one that counts with God</a:t>
            </a:r>
          </a:p>
          <a:p>
            <a:pPr marL="861537" lvl="2" indent="-342900" eaLnBrk="1" hangingPunct="1"/>
            <a:r>
              <a:rPr lang="en-US" sz="2200" b="1" i="0" baseline="30000" dirty="0">
                <a:solidFill>
                  <a:srgbClr val="000000"/>
                </a:solidFill>
                <a:effectLst/>
                <a:latin typeface="Arial" panose="020B0604020202020204" pitchFamily="34" charset="0"/>
                <a:cs typeface="Arial" panose="020B0604020202020204" pitchFamily="34" charset="0"/>
              </a:rPr>
              <a:t>28 </a:t>
            </a:r>
            <a:r>
              <a:rPr lang="en-US" sz="2200" b="0" i="0" dirty="0">
                <a:solidFill>
                  <a:srgbClr val="000000"/>
                </a:solidFill>
                <a:effectLst/>
                <a:latin typeface="Arial" panose="020B0604020202020204" pitchFamily="34" charset="0"/>
                <a:cs typeface="Arial" panose="020B0604020202020204" pitchFamily="34" charset="0"/>
              </a:rPr>
              <a:t>For he is not a Jew who </a:t>
            </a:r>
            <a:r>
              <a:rPr lang="en-US" sz="2200" b="0" i="1" dirty="0">
                <a:solidFill>
                  <a:srgbClr val="000000"/>
                </a:solidFill>
                <a:effectLst/>
                <a:latin typeface="Arial" panose="020B0604020202020204" pitchFamily="34" charset="0"/>
                <a:cs typeface="Arial" panose="020B0604020202020204" pitchFamily="34" charset="0"/>
              </a:rPr>
              <a:t>is one</a:t>
            </a:r>
            <a:r>
              <a:rPr lang="en-US" sz="2200" b="0" i="0" dirty="0">
                <a:solidFill>
                  <a:srgbClr val="000000"/>
                </a:solidFill>
                <a:effectLst/>
                <a:latin typeface="Arial" panose="020B0604020202020204" pitchFamily="34" charset="0"/>
                <a:cs typeface="Arial" panose="020B0604020202020204" pitchFamily="34" charset="0"/>
              </a:rPr>
              <a:t> outwardly, nor </a:t>
            </a:r>
            <a:r>
              <a:rPr lang="en-US" sz="2200" b="0" i="1" dirty="0">
                <a:solidFill>
                  <a:srgbClr val="000000"/>
                </a:solidFill>
                <a:effectLst/>
                <a:latin typeface="Arial" panose="020B0604020202020204" pitchFamily="34" charset="0"/>
                <a:cs typeface="Arial" panose="020B0604020202020204" pitchFamily="34" charset="0"/>
              </a:rPr>
              <a:t>is</a:t>
            </a:r>
            <a:r>
              <a:rPr lang="en-US" sz="2200" b="0" i="0" dirty="0">
                <a:solidFill>
                  <a:srgbClr val="000000"/>
                </a:solidFill>
                <a:effectLst/>
                <a:latin typeface="Arial" panose="020B0604020202020204" pitchFamily="34" charset="0"/>
                <a:cs typeface="Arial" panose="020B0604020202020204" pitchFamily="34" charset="0"/>
              </a:rPr>
              <a:t> circumcision that which </a:t>
            </a:r>
            <a:r>
              <a:rPr lang="en-US" sz="2200" b="0" i="1" dirty="0">
                <a:solidFill>
                  <a:srgbClr val="000000"/>
                </a:solidFill>
                <a:effectLst/>
                <a:latin typeface="Arial" panose="020B0604020202020204" pitchFamily="34" charset="0"/>
                <a:cs typeface="Arial" panose="020B0604020202020204" pitchFamily="34" charset="0"/>
              </a:rPr>
              <a:t>is</a:t>
            </a:r>
            <a:r>
              <a:rPr lang="en-US" sz="2200" b="0" i="0" dirty="0">
                <a:solidFill>
                  <a:srgbClr val="000000"/>
                </a:solidFill>
                <a:effectLst/>
                <a:latin typeface="Arial" panose="020B0604020202020204" pitchFamily="34" charset="0"/>
                <a:cs typeface="Arial" panose="020B0604020202020204" pitchFamily="34" charset="0"/>
              </a:rPr>
              <a:t> outward in the flesh;</a:t>
            </a:r>
          </a:p>
          <a:p>
            <a:pPr marL="861537" lvl="2" indent="-342900" eaLnBrk="1" hangingPunct="1"/>
            <a:r>
              <a:rPr lang="en-US" sz="2200" b="1" i="0" baseline="30000" dirty="0">
                <a:solidFill>
                  <a:srgbClr val="000000"/>
                </a:solidFill>
                <a:effectLst/>
                <a:latin typeface="Arial" panose="020B0604020202020204" pitchFamily="34" charset="0"/>
                <a:cs typeface="Arial" panose="020B0604020202020204" pitchFamily="34" charset="0"/>
              </a:rPr>
              <a:t>29 </a:t>
            </a:r>
            <a:r>
              <a:rPr lang="en-US" sz="2200" b="0" i="0" dirty="0">
                <a:solidFill>
                  <a:srgbClr val="000000"/>
                </a:solidFill>
                <a:effectLst/>
                <a:latin typeface="Arial" panose="020B0604020202020204" pitchFamily="34" charset="0"/>
                <a:cs typeface="Arial" panose="020B0604020202020204" pitchFamily="34" charset="0"/>
              </a:rPr>
              <a:t>but </a:t>
            </a:r>
            <a:r>
              <a:rPr lang="en-US" sz="2200" b="0" i="1" dirty="0">
                <a:solidFill>
                  <a:srgbClr val="000000"/>
                </a:solidFill>
                <a:effectLst/>
                <a:latin typeface="Arial" panose="020B0604020202020204" pitchFamily="34" charset="0"/>
                <a:cs typeface="Arial" panose="020B0604020202020204" pitchFamily="34" charset="0"/>
              </a:rPr>
              <a:t>he is</a:t>
            </a:r>
            <a:r>
              <a:rPr lang="en-US" sz="2200" b="0" i="0" dirty="0">
                <a:solidFill>
                  <a:srgbClr val="000000"/>
                </a:solidFill>
                <a:effectLst/>
                <a:latin typeface="Arial" panose="020B0604020202020204" pitchFamily="34" charset="0"/>
                <a:cs typeface="Arial" panose="020B0604020202020204" pitchFamily="34" charset="0"/>
              </a:rPr>
              <a:t> a Jew who </a:t>
            </a:r>
            <a:r>
              <a:rPr lang="en-US" sz="2200" b="0" i="1" dirty="0">
                <a:solidFill>
                  <a:srgbClr val="000000"/>
                </a:solidFill>
                <a:effectLst/>
                <a:latin typeface="Arial" panose="020B0604020202020204" pitchFamily="34" charset="0"/>
                <a:cs typeface="Arial" panose="020B0604020202020204" pitchFamily="34" charset="0"/>
              </a:rPr>
              <a:t>is one</a:t>
            </a:r>
            <a:r>
              <a:rPr lang="en-US" sz="2200" b="0" i="0" dirty="0">
                <a:solidFill>
                  <a:srgbClr val="000000"/>
                </a:solidFill>
                <a:effectLst/>
                <a:latin typeface="Arial" panose="020B0604020202020204" pitchFamily="34" charset="0"/>
                <a:cs typeface="Arial" panose="020B0604020202020204" pitchFamily="34" charset="0"/>
              </a:rPr>
              <a:t> inwardly; and circumcision </a:t>
            </a:r>
            <a:r>
              <a:rPr lang="en-US" sz="2200" b="0" i="1" dirty="0">
                <a:solidFill>
                  <a:srgbClr val="000000"/>
                </a:solidFill>
                <a:effectLst/>
                <a:latin typeface="Arial" panose="020B0604020202020204" pitchFamily="34" charset="0"/>
                <a:cs typeface="Arial" panose="020B0604020202020204" pitchFamily="34" charset="0"/>
              </a:rPr>
              <a:t>is that</a:t>
            </a:r>
            <a:r>
              <a:rPr lang="en-US" sz="2200" b="0" i="0" dirty="0">
                <a:solidFill>
                  <a:srgbClr val="000000"/>
                </a:solidFill>
                <a:effectLst/>
                <a:latin typeface="Arial" panose="020B0604020202020204" pitchFamily="34" charset="0"/>
                <a:cs typeface="Arial" panose="020B0604020202020204" pitchFamily="34" charset="0"/>
              </a:rPr>
              <a:t> of the heart, in the Spirit, not in the letter; whose praise </a:t>
            </a:r>
            <a:r>
              <a:rPr lang="en-US" sz="2200" b="0" i="1" dirty="0">
                <a:solidFill>
                  <a:srgbClr val="000000"/>
                </a:solidFill>
                <a:effectLst/>
                <a:latin typeface="Arial" panose="020B0604020202020204" pitchFamily="34" charset="0"/>
                <a:cs typeface="Arial" panose="020B0604020202020204" pitchFamily="34" charset="0"/>
              </a:rPr>
              <a:t>is</a:t>
            </a:r>
            <a:r>
              <a:rPr lang="en-US" sz="2200" b="0" i="0" dirty="0">
                <a:solidFill>
                  <a:srgbClr val="000000"/>
                </a:solidFill>
                <a:effectLst/>
                <a:latin typeface="Arial" panose="020B0604020202020204" pitchFamily="34" charset="0"/>
                <a:cs typeface="Arial" panose="020B0604020202020204" pitchFamily="34" charset="0"/>
              </a:rPr>
              <a:t> not from men but from God.</a:t>
            </a:r>
            <a:endParaRPr lang="en-US" sz="2200" b="0" dirty="0">
              <a:solidFill>
                <a:srgbClr val="0A0002"/>
              </a:solidFill>
              <a:latin typeface="Arial" panose="020B0604020202020204" pitchFamily="34" charset="0"/>
              <a:cs typeface="Arial" panose="020B0604020202020204" pitchFamily="34" charset="0"/>
            </a:endParaRPr>
          </a:p>
          <a:p>
            <a:pPr marL="342900" indent="-342900" eaLnBrk="1" hangingPunct="1">
              <a:buFont typeface="Arial" panose="020B0604020202020204" pitchFamily="34" charset="0"/>
              <a:buChar char="•"/>
            </a:pPr>
            <a:endParaRPr lang="en-US" sz="2000" b="0" dirty="0">
              <a:solidFill>
                <a:srgbClr val="0A0002"/>
              </a:solidFill>
              <a:latin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78075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074603"/>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God’s Judgement upon the Moralist (2:1-3)</a:t>
            </a:r>
          </a:p>
          <a:p>
            <a:pPr marL="457200" indent="-457200" eaLnBrk="1" hangingPunct="1">
              <a:buFont typeface="Arial" panose="020B0604020202020204" pitchFamily="34" charset="0"/>
              <a:buChar char="•"/>
            </a:pPr>
            <a:r>
              <a:rPr lang="en-US" b="0" i="0" dirty="0">
                <a:solidFill>
                  <a:srgbClr val="333333"/>
                </a:solidFill>
                <a:effectLst/>
                <a:latin typeface="Helvetica" panose="020B0604020202020204" pitchFamily="34" charset="0"/>
              </a:rPr>
              <a:t>Paul has just finished describing the "ungodliness and unrighteousness" of humanity in our rejection of Him</a:t>
            </a:r>
            <a:endParaRPr lang="en-US" b="0" i="0" dirty="0">
              <a:solidFill>
                <a:srgbClr val="333333"/>
              </a:solidFill>
              <a:effectLst/>
              <a:latin typeface="Times New Roman" panose="02020603050405020304" pitchFamily="18" charset="0"/>
              <a:ea typeface="ＭＳ Ｐゴシック" panose="020B0600070205080204" pitchFamily="34" charset="-128"/>
              <a:cs typeface="Times New Roman" panose="02020603050405020304" pitchFamily="18" charset="0"/>
            </a:endParaRPr>
          </a:p>
          <a:p>
            <a:pPr marL="457200" indent="-457200" eaLnBrk="1" hangingPunct="1">
              <a:buFont typeface="Arial" panose="020B0604020202020204" pitchFamily="34" charset="0"/>
              <a:buChar char="•"/>
            </a:pPr>
            <a:endParaRPr lang="en-US" b="0" i="0" dirty="0">
              <a:solidFill>
                <a:srgbClr val="333333"/>
              </a:solidFill>
              <a:effectLst/>
              <a:latin typeface="Helvetica" panose="020B0604020202020204" pitchFamily="34" charset="0"/>
            </a:endParaRPr>
          </a:p>
          <a:p>
            <a:pPr marL="457200" indent="-457200" eaLnBrk="1" hangingPunct="1">
              <a:buFont typeface="Arial" panose="020B0604020202020204" pitchFamily="34" charset="0"/>
              <a:buChar char="•"/>
            </a:pPr>
            <a:r>
              <a:rPr lang="en-US" b="0" i="0" dirty="0">
                <a:solidFill>
                  <a:srgbClr val="333333"/>
                </a:solidFill>
                <a:effectLst/>
                <a:latin typeface="Helvetica" panose="020B0604020202020204" pitchFamily="34" charset="0"/>
              </a:rPr>
              <a:t>He concluded that section with a long list of the human sins that result when God gives us over to our debased minds in response to our rejection of God (Romans 1:18–32)</a:t>
            </a:r>
          </a:p>
          <a:p>
            <a:pPr marL="457200" indent="-457200"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Did the Jews Have a True Advantage (3:1-9)</a:t>
            </a:r>
          </a:p>
          <a:p>
            <a:pPr marL="457200" indent="-457200" eaLnBrk="1" hangingPunct="1">
              <a:buFont typeface="Arial" panose="020B0604020202020204" pitchFamily="34" charset="0"/>
              <a:buChar char="•"/>
            </a:pPr>
            <a:endParaRPr lang="en-US" sz="2000" b="1" i="0" baseline="30000" dirty="0">
              <a:solidFill>
                <a:srgbClr val="000000"/>
              </a:solidFill>
              <a:effectLst/>
              <a:latin typeface="Arial" panose="020B0604020202020204" pitchFamily="34" charset="0"/>
              <a:cs typeface="Arial" panose="020B0604020202020204" pitchFamily="34" charset="0"/>
            </a:endParaRPr>
          </a:p>
          <a:p>
            <a:pPr marL="600075" lvl="1" indent="-342900" eaLnBrk="1" hangingPunct="1"/>
            <a:r>
              <a:rPr lang="en-US" sz="2000" b="0" dirty="0">
                <a:solidFill>
                  <a:srgbClr val="000000"/>
                </a:solidFill>
                <a:latin typeface="Arial" panose="020B0604020202020204" pitchFamily="34" charset="0"/>
                <a:cs typeface="Arial" panose="020B0604020202020204" pitchFamily="34" charset="0"/>
              </a:rPr>
              <a:t>They had the oracles of God </a:t>
            </a:r>
          </a:p>
          <a:p>
            <a:pPr marL="861537" lvl="2" indent="-342900" eaLnBrk="1" hangingPunct="1"/>
            <a:r>
              <a:rPr lang="en-US" sz="2000" b="1" i="0" baseline="30000" dirty="0">
                <a:solidFill>
                  <a:srgbClr val="000000"/>
                </a:solidFill>
                <a:effectLst/>
                <a:latin typeface="Arial" panose="020B0604020202020204" pitchFamily="34" charset="0"/>
                <a:cs typeface="Arial" panose="020B0604020202020204" pitchFamily="34" charset="0"/>
              </a:rPr>
              <a:t>2 </a:t>
            </a:r>
            <a:r>
              <a:rPr lang="en-US" sz="2000" b="0" i="0" dirty="0">
                <a:solidFill>
                  <a:srgbClr val="000000"/>
                </a:solidFill>
                <a:effectLst/>
                <a:latin typeface="Arial" panose="020B0604020202020204" pitchFamily="34" charset="0"/>
                <a:cs typeface="Arial" panose="020B0604020202020204" pitchFamily="34" charset="0"/>
              </a:rPr>
              <a:t>Much in every way! Chiefly because to them were committed the oracles of God.</a:t>
            </a:r>
          </a:p>
          <a:p>
            <a:pPr marL="600075" lvl="1" indent="-342900" eaLnBrk="1" hangingPunct="1"/>
            <a:r>
              <a:rPr lang="en-US" sz="2000" b="0" dirty="0">
                <a:solidFill>
                  <a:srgbClr val="000000"/>
                </a:solidFill>
                <a:latin typeface="Arial" panose="020B0604020202020204" pitchFamily="34" charset="0"/>
                <a:cs typeface="Arial" panose="020B0604020202020204" pitchFamily="34" charset="0"/>
              </a:rPr>
              <a:t>Some wer</a:t>
            </a:r>
            <a:r>
              <a:rPr lang="en-US" sz="2000" dirty="0">
                <a:solidFill>
                  <a:srgbClr val="000000"/>
                </a:solidFill>
                <a:latin typeface="Arial" panose="020B0604020202020204" pitchFamily="34" charset="0"/>
                <a:cs typeface="Arial" panose="020B0604020202020204" pitchFamily="34" charset="0"/>
              </a:rPr>
              <a:t>e unfaithful… did this nullify the faithfulness of God</a:t>
            </a:r>
          </a:p>
          <a:p>
            <a:pPr marL="861537" lvl="2" indent="-342900" eaLnBrk="1" hangingPunct="1"/>
            <a:r>
              <a:rPr lang="en-US" sz="2000" b="1" i="0" baseline="30000" dirty="0">
                <a:solidFill>
                  <a:srgbClr val="000000"/>
                </a:solidFill>
                <a:effectLst/>
                <a:latin typeface="Arial" panose="020B0604020202020204" pitchFamily="34" charset="0"/>
                <a:cs typeface="Arial" panose="020B0604020202020204" pitchFamily="34" charset="0"/>
              </a:rPr>
              <a:t>3 </a:t>
            </a:r>
            <a:r>
              <a:rPr lang="en-US" sz="2000" b="0" i="0" dirty="0">
                <a:solidFill>
                  <a:srgbClr val="000000"/>
                </a:solidFill>
                <a:effectLst/>
                <a:latin typeface="Arial" panose="020B0604020202020204" pitchFamily="34" charset="0"/>
                <a:cs typeface="Arial" panose="020B0604020202020204" pitchFamily="34" charset="0"/>
              </a:rPr>
              <a:t>What then? If some were unfaithful, their unfaithfulness will not nullify God’s faithfulness, will it?</a:t>
            </a:r>
            <a:endParaRPr lang="en-US" sz="2000" b="0" dirty="0">
              <a:solidFill>
                <a:srgbClr val="0A0002"/>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3704692"/>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marL="457200" indent="-457200" eaLnBrk="1" hangingPunct="1">
              <a:buFont typeface="Arial" panose="020B0604020202020204" pitchFamily="34" charset="0"/>
              <a:buChar char="•"/>
            </a:pPr>
            <a:endParaRPr lang="en-US" sz="2000" b="1" i="0" baseline="30000" dirty="0">
              <a:solidFill>
                <a:srgbClr val="000000"/>
              </a:solidFill>
              <a:effectLst/>
              <a:latin typeface="Arial" panose="020B0604020202020204" pitchFamily="34" charset="0"/>
              <a:cs typeface="Arial" panose="020B0604020202020204" pitchFamily="34" charset="0"/>
            </a:endParaRPr>
          </a:p>
          <a:p>
            <a:pPr marL="600075" lvl="1" indent="-342900" eaLnBrk="1" hangingPunct="1"/>
            <a:r>
              <a:rPr lang="en-US" sz="2000" b="0" dirty="0">
                <a:solidFill>
                  <a:srgbClr val="000000"/>
                </a:solidFill>
                <a:latin typeface="Arial" panose="020B0604020202020204" pitchFamily="34" charset="0"/>
                <a:cs typeface="Arial" panose="020B0604020202020204" pitchFamily="34" charset="0"/>
              </a:rPr>
              <a:t>Certainly not!</a:t>
            </a:r>
          </a:p>
          <a:p>
            <a:pPr marL="861537" lvl="2" indent="-342900" eaLnBrk="1" hangingPunct="1"/>
            <a:r>
              <a:rPr lang="en-US" sz="2000" b="1" i="0" baseline="30000" dirty="0">
                <a:solidFill>
                  <a:srgbClr val="000000"/>
                </a:solidFill>
                <a:effectLst/>
                <a:latin typeface="Arial" panose="020B0604020202020204" pitchFamily="34" charset="0"/>
                <a:cs typeface="Arial" panose="020B0604020202020204" pitchFamily="34" charset="0"/>
              </a:rPr>
              <a:t>4 </a:t>
            </a:r>
            <a:r>
              <a:rPr lang="en-US" sz="2000" b="0" i="0" dirty="0">
                <a:solidFill>
                  <a:srgbClr val="000000"/>
                </a:solidFill>
                <a:effectLst/>
                <a:latin typeface="Arial" panose="020B0604020202020204" pitchFamily="34" charset="0"/>
                <a:cs typeface="Arial" panose="020B0604020202020204" pitchFamily="34" charset="0"/>
              </a:rPr>
              <a:t>Certainly not! Indeed, let God be true but every man a liar. As it is written: “That You may be justified in Your words, And may overcome when You are judged.”</a:t>
            </a:r>
          </a:p>
          <a:p>
            <a:pPr marL="861537" lvl="2" indent="-342900" eaLnBrk="1" hangingPunct="1"/>
            <a:r>
              <a:rPr lang="en-US" sz="2000" b="1" i="0" baseline="30000" dirty="0">
                <a:solidFill>
                  <a:srgbClr val="000000"/>
                </a:solidFill>
                <a:effectLst/>
                <a:latin typeface="Arial" panose="020B0604020202020204" pitchFamily="34" charset="0"/>
                <a:cs typeface="Arial" panose="020B0604020202020204" pitchFamily="34" charset="0"/>
              </a:rPr>
              <a:t>5 </a:t>
            </a:r>
            <a:r>
              <a:rPr lang="en-US" sz="2000" b="0" i="0" dirty="0">
                <a:solidFill>
                  <a:srgbClr val="000000"/>
                </a:solidFill>
                <a:effectLst/>
                <a:latin typeface="Arial" panose="020B0604020202020204" pitchFamily="34" charset="0"/>
                <a:cs typeface="Arial" panose="020B0604020202020204" pitchFamily="34" charset="0"/>
              </a:rPr>
              <a:t>But if our unrighteousness demonstrates the righteousness of God, what shall we say? </a:t>
            </a:r>
            <a:r>
              <a:rPr lang="en-US" sz="2000" b="0" i="1" dirty="0">
                <a:solidFill>
                  <a:srgbClr val="000000"/>
                </a:solidFill>
                <a:effectLst/>
                <a:latin typeface="Arial" panose="020B0604020202020204" pitchFamily="34" charset="0"/>
                <a:cs typeface="Arial" panose="020B0604020202020204" pitchFamily="34" charset="0"/>
              </a:rPr>
              <a:t>Is</a:t>
            </a:r>
            <a:r>
              <a:rPr lang="en-US" sz="2000" b="0" i="0" dirty="0">
                <a:solidFill>
                  <a:srgbClr val="000000"/>
                </a:solidFill>
                <a:effectLst/>
                <a:latin typeface="Arial" panose="020B0604020202020204" pitchFamily="34" charset="0"/>
                <a:cs typeface="Arial" panose="020B0604020202020204" pitchFamily="34" charset="0"/>
              </a:rPr>
              <a:t> God unjust who inflicts wrath? (I speak as a man.)</a:t>
            </a:r>
            <a:endParaRPr lang="en-US" sz="2000" dirty="0">
              <a:solidFill>
                <a:srgbClr val="000000"/>
              </a:solidFill>
              <a:latin typeface="Arial" panose="020B0604020202020204" pitchFamily="34" charset="0"/>
              <a:cs typeface="Arial" panose="020B0604020202020204" pitchFamily="34" charset="0"/>
            </a:endParaRPr>
          </a:p>
          <a:p>
            <a:pPr marL="861537" lvl="2" indent="-342900" eaLnBrk="1" hangingPunct="1"/>
            <a:r>
              <a:rPr lang="en-US" sz="2000" b="1" i="0" baseline="30000" dirty="0">
                <a:solidFill>
                  <a:srgbClr val="000000"/>
                </a:solidFill>
                <a:effectLst/>
                <a:latin typeface="Arial" panose="020B0604020202020204" pitchFamily="34" charset="0"/>
                <a:cs typeface="Arial" panose="020B0604020202020204" pitchFamily="34" charset="0"/>
              </a:rPr>
              <a:t>6 </a:t>
            </a:r>
            <a:r>
              <a:rPr lang="en-US" sz="2000" b="0" i="0" dirty="0">
                <a:solidFill>
                  <a:srgbClr val="000000"/>
                </a:solidFill>
                <a:effectLst/>
                <a:latin typeface="Arial" panose="020B0604020202020204" pitchFamily="34" charset="0"/>
                <a:cs typeface="Arial" panose="020B0604020202020204" pitchFamily="34" charset="0"/>
              </a:rPr>
              <a:t>Certainly not! For then how will God judge the world?</a:t>
            </a:r>
          </a:p>
          <a:p>
            <a:pPr marL="861537" lvl="2" indent="-342900" eaLnBrk="1" hangingPunct="1"/>
            <a:r>
              <a:rPr lang="en-US" sz="2000" b="1" i="0" baseline="30000" dirty="0">
                <a:solidFill>
                  <a:srgbClr val="000000"/>
                </a:solidFill>
                <a:effectLst/>
                <a:latin typeface="Arial" panose="020B0604020202020204" pitchFamily="34" charset="0"/>
                <a:cs typeface="Arial" panose="020B0604020202020204" pitchFamily="34" charset="0"/>
              </a:rPr>
              <a:t>7 </a:t>
            </a:r>
            <a:r>
              <a:rPr lang="en-US" sz="2000" b="0" i="0" dirty="0">
                <a:solidFill>
                  <a:srgbClr val="000000"/>
                </a:solidFill>
                <a:effectLst/>
                <a:latin typeface="Arial" panose="020B0604020202020204" pitchFamily="34" charset="0"/>
                <a:cs typeface="Arial" panose="020B0604020202020204" pitchFamily="34" charset="0"/>
              </a:rPr>
              <a:t>For if the truth of God has increased through my lie to His glory, why am I also still judged as a sinner?</a:t>
            </a:r>
            <a:endParaRPr lang="en-US" sz="2000" dirty="0">
              <a:solidFill>
                <a:srgbClr val="000000"/>
              </a:solidFill>
              <a:latin typeface="Arial" panose="020B0604020202020204" pitchFamily="34" charset="0"/>
              <a:cs typeface="Arial" panose="020B0604020202020204" pitchFamily="34" charset="0"/>
            </a:endParaRPr>
          </a:p>
          <a:p>
            <a:pPr marL="861537" lvl="2" indent="-342900" eaLnBrk="1" hangingPunct="1"/>
            <a:r>
              <a:rPr lang="en-US" sz="2000" b="1" i="0" baseline="30000" dirty="0">
                <a:solidFill>
                  <a:srgbClr val="000000"/>
                </a:solidFill>
                <a:effectLst/>
                <a:latin typeface="Arial" panose="020B0604020202020204" pitchFamily="34" charset="0"/>
                <a:cs typeface="Arial" panose="020B0604020202020204" pitchFamily="34" charset="0"/>
              </a:rPr>
              <a:t>8 </a:t>
            </a:r>
            <a:r>
              <a:rPr lang="en-US" sz="2000" b="0" i="0" dirty="0">
                <a:solidFill>
                  <a:srgbClr val="000000"/>
                </a:solidFill>
                <a:effectLst/>
                <a:latin typeface="Arial" panose="020B0604020202020204" pitchFamily="34" charset="0"/>
                <a:cs typeface="Arial" panose="020B0604020202020204" pitchFamily="34" charset="0"/>
              </a:rPr>
              <a:t>And </a:t>
            </a:r>
            <a:r>
              <a:rPr lang="en-US" sz="2000" b="0" i="1" dirty="0">
                <a:solidFill>
                  <a:srgbClr val="000000"/>
                </a:solidFill>
                <a:effectLst/>
                <a:latin typeface="Arial" panose="020B0604020202020204" pitchFamily="34" charset="0"/>
                <a:cs typeface="Arial" panose="020B0604020202020204" pitchFamily="34" charset="0"/>
              </a:rPr>
              <a:t>why</a:t>
            </a:r>
            <a:r>
              <a:rPr lang="en-US" sz="2000" b="0" i="0" dirty="0">
                <a:solidFill>
                  <a:srgbClr val="000000"/>
                </a:solidFill>
                <a:effectLst/>
                <a:latin typeface="Arial" panose="020B0604020202020204" pitchFamily="34" charset="0"/>
                <a:cs typeface="Arial" panose="020B0604020202020204" pitchFamily="34" charset="0"/>
              </a:rPr>
              <a:t> not </a:t>
            </a:r>
            <a:r>
              <a:rPr lang="en-US" sz="2000" b="0" i="1" dirty="0">
                <a:solidFill>
                  <a:srgbClr val="000000"/>
                </a:solidFill>
                <a:effectLst/>
                <a:latin typeface="Arial" panose="020B0604020202020204" pitchFamily="34" charset="0"/>
                <a:cs typeface="Arial" panose="020B0604020202020204" pitchFamily="34" charset="0"/>
              </a:rPr>
              <a:t>say,</a:t>
            </a:r>
            <a:r>
              <a:rPr lang="en-US" sz="2000" b="0" i="0" dirty="0">
                <a:solidFill>
                  <a:srgbClr val="000000"/>
                </a:solidFill>
                <a:effectLst/>
                <a:latin typeface="Arial" panose="020B0604020202020204" pitchFamily="34" charset="0"/>
                <a:cs typeface="Arial" panose="020B0604020202020204" pitchFamily="34" charset="0"/>
              </a:rPr>
              <a:t> “Let us do evil that good may come”?—as we are slanderously reported and as some affirm that we say. Their condemnation is just.</a:t>
            </a:r>
          </a:p>
          <a:p>
            <a:pPr marL="861537" lvl="2" indent="-342900" eaLnBrk="1" hangingPunct="1"/>
            <a:endParaRPr lang="en-US" sz="1640" b="0" dirty="0">
              <a:solidFill>
                <a:srgbClr val="000000"/>
              </a:solidFill>
              <a:latin typeface="Arial" panose="020B0604020202020204" pitchFamily="34" charset="0"/>
              <a:cs typeface="Arial" panose="020B0604020202020204" pitchFamily="34" charset="0"/>
            </a:endParaRPr>
          </a:p>
          <a:p>
            <a:pPr marL="861537" lvl="2" indent="-342900" eaLnBrk="1" hangingPunct="1"/>
            <a:endParaRPr lang="en-US" sz="1640" b="0" dirty="0">
              <a:solidFill>
                <a:srgbClr val="0A0002"/>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2527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Did the Jews Have a True Advantage (3:1-9)</a:t>
            </a:r>
          </a:p>
          <a:p>
            <a:pPr marL="457200" indent="-457200" eaLnBrk="1" hangingPunct="1">
              <a:buFont typeface="Arial" panose="020B0604020202020204" pitchFamily="34" charset="0"/>
              <a:buChar char="•"/>
            </a:pPr>
            <a:endParaRPr lang="en-US" sz="2000" b="1" i="0" baseline="30000" dirty="0">
              <a:solidFill>
                <a:srgbClr val="000000"/>
              </a:solidFill>
              <a:effectLst/>
              <a:latin typeface="Arial" panose="020B0604020202020204" pitchFamily="34" charset="0"/>
              <a:cs typeface="Arial" panose="020B0604020202020204" pitchFamily="34" charset="0"/>
            </a:endParaRPr>
          </a:p>
          <a:p>
            <a:pPr marL="600075" lvl="1" indent="-342900" eaLnBrk="1" hangingPunct="1"/>
            <a:r>
              <a:rPr lang="en-US" sz="2200" b="0" dirty="0">
                <a:solidFill>
                  <a:srgbClr val="000000"/>
                </a:solidFill>
                <a:latin typeface="Arial" panose="020B0604020202020204" pitchFamily="34" charset="0"/>
                <a:cs typeface="Arial" panose="020B0604020202020204" pitchFamily="34" charset="0"/>
              </a:rPr>
              <a:t>What’s the Point?</a:t>
            </a:r>
          </a:p>
          <a:p>
            <a:pPr marL="861537" lvl="2" indent="-342900" eaLnBrk="1" hangingPunct="1"/>
            <a:r>
              <a:rPr lang="en-US" sz="2200" b="1" i="0" baseline="30000" dirty="0">
                <a:solidFill>
                  <a:srgbClr val="000000"/>
                </a:solidFill>
                <a:effectLst/>
                <a:latin typeface="Arial" panose="020B0604020202020204" pitchFamily="34" charset="0"/>
                <a:cs typeface="Arial" panose="020B0604020202020204" pitchFamily="34" charset="0"/>
              </a:rPr>
              <a:t>9 </a:t>
            </a:r>
            <a:r>
              <a:rPr lang="en-US" sz="2200" b="0" i="0" dirty="0">
                <a:solidFill>
                  <a:srgbClr val="000000"/>
                </a:solidFill>
                <a:effectLst/>
                <a:latin typeface="Arial" panose="020B0604020202020204" pitchFamily="34" charset="0"/>
                <a:cs typeface="Arial" panose="020B0604020202020204" pitchFamily="34" charset="0"/>
              </a:rPr>
              <a:t>What then? Are we better </a:t>
            </a:r>
            <a:r>
              <a:rPr lang="en-US" sz="2200" b="0" i="1" dirty="0">
                <a:solidFill>
                  <a:srgbClr val="000000"/>
                </a:solidFill>
                <a:effectLst/>
                <a:latin typeface="Arial" panose="020B0604020202020204" pitchFamily="34" charset="0"/>
                <a:cs typeface="Arial" panose="020B0604020202020204" pitchFamily="34" charset="0"/>
              </a:rPr>
              <a:t>than they?</a:t>
            </a:r>
            <a:r>
              <a:rPr lang="en-US" sz="2200" b="0" i="0" dirty="0">
                <a:solidFill>
                  <a:srgbClr val="000000"/>
                </a:solidFill>
                <a:effectLst/>
                <a:latin typeface="Arial" panose="020B0604020202020204" pitchFamily="34" charset="0"/>
                <a:cs typeface="Arial" panose="020B0604020202020204" pitchFamily="34" charset="0"/>
              </a:rPr>
              <a:t> Not at all. For we have previously charged both Jews and Greeks that they are all under sin.</a:t>
            </a:r>
            <a:endParaRPr lang="en-US" sz="2200" b="0" dirty="0">
              <a:solidFill>
                <a:srgbClr val="333333"/>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45228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C8DBF-7A63-9CBB-FA49-9F3E1791E486}"/>
              </a:ext>
            </a:extLst>
          </p:cNvPr>
          <p:cNvSpPr>
            <a:spLocks noGrp="1"/>
          </p:cNvSpPr>
          <p:nvPr>
            <p:ph type="title"/>
          </p:nvPr>
        </p:nvSpPr>
        <p:spPr>
          <a:xfrm>
            <a:off x="0" y="-480447"/>
            <a:ext cx="10972800" cy="1665610"/>
          </a:xfrm>
        </p:spPr>
        <p:txBody>
          <a:bodyPr/>
          <a:lstStyle/>
          <a:p>
            <a:r>
              <a:rPr lang="en-US" dirty="0">
                <a:solidFill>
                  <a:schemeClr val="bg1"/>
                </a:solidFill>
              </a:rPr>
              <a:t>Seven Principles of God’s Judgment (William Newell)</a:t>
            </a:r>
          </a:p>
        </p:txBody>
      </p:sp>
      <p:sp>
        <p:nvSpPr>
          <p:cNvPr id="3" name="Content Placeholder 2">
            <a:extLst>
              <a:ext uri="{FF2B5EF4-FFF2-40B4-BE49-F238E27FC236}">
                <a16:creationId xmlns:a16="http://schemas.microsoft.com/office/drawing/2014/main" id="{38169EC4-EF74-0C41-74F0-B8D4DA2A439C}"/>
              </a:ext>
            </a:extLst>
          </p:cNvPr>
          <p:cNvSpPr>
            <a:spLocks noGrp="1"/>
          </p:cNvSpPr>
          <p:nvPr>
            <p:ph sz="half" idx="1"/>
          </p:nvPr>
        </p:nvSpPr>
        <p:spPr/>
        <p:txBody>
          <a:bodyPr/>
          <a:lstStyle/>
          <a:p>
            <a:pPr algn="l" fontAlgn="base"/>
            <a:r>
              <a:rPr lang="en-US" sz="2200" b="0" i="0" dirty="0">
                <a:solidFill>
                  <a:srgbClr val="414042"/>
                </a:solidFill>
                <a:effectLst/>
                <a:latin typeface="Arial" panose="020B0604020202020204" pitchFamily="34" charset="0"/>
                <a:cs typeface="Arial" panose="020B0604020202020204" pitchFamily="34" charset="0"/>
              </a:rPr>
              <a:t>God’s judgment is </a:t>
            </a:r>
            <a:r>
              <a:rPr lang="en-US" sz="2200" b="1" i="0" dirty="0">
                <a:solidFill>
                  <a:srgbClr val="004161"/>
                </a:solidFill>
                <a:effectLst/>
                <a:latin typeface="Arial" panose="020B0604020202020204" pitchFamily="34" charset="0"/>
                <a:cs typeface="Arial" panose="020B0604020202020204" pitchFamily="34" charset="0"/>
              </a:rPr>
              <a:t>according to truth</a:t>
            </a:r>
            <a:r>
              <a:rPr lang="en-US" sz="2200" b="0" i="0" dirty="0">
                <a:solidFill>
                  <a:srgbClr val="414042"/>
                </a:solidFill>
                <a:effectLst/>
                <a:latin typeface="Arial" panose="020B0604020202020204" pitchFamily="34" charset="0"/>
                <a:cs typeface="Arial" panose="020B0604020202020204" pitchFamily="34" charset="0"/>
              </a:rPr>
              <a:t> (</a:t>
            </a:r>
            <a:r>
              <a:rPr lang="en-US" sz="2200" b="0" i="0" u="none" strike="noStrike" dirty="0">
                <a:solidFill>
                  <a:srgbClr val="004161"/>
                </a:solidFill>
                <a:effectLst/>
                <a:latin typeface="Arial" panose="020B0604020202020204" pitchFamily="34" charset="0"/>
                <a:cs typeface="Arial" panose="020B0604020202020204" pitchFamily="34" charset="0"/>
                <a:hlinkClick r:id="rId4"/>
              </a:rPr>
              <a:t>Romans 2:2</a:t>
            </a:r>
            <a:r>
              <a:rPr lang="en-US" sz="2200" b="0" i="0" dirty="0">
                <a:solidFill>
                  <a:srgbClr val="414042"/>
                </a:solidFill>
                <a:effectLst/>
                <a:latin typeface="Arial" panose="020B0604020202020204" pitchFamily="34" charset="0"/>
                <a:cs typeface="Arial" panose="020B0604020202020204" pitchFamily="34" charset="0"/>
              </a:rPr>
              <a:t>).</a:t>
            </a:r>
          </a:p>
          <a:p>
            <a:pPr algn="l" fontAlgn="base"/>
            <a:endParaRPr lang="en-US" sz="2200" b="0" i="0" dirty="0">
              <a:solidFill>
                <a:srgbClr val="414042"/>
              </a:solidFill>
              <a:effectLst/>
              <a:latin typeface="Arial" panose="020B0604020202020204" pitchFamily="34" charset="0"/>
              <a:cs typeface="Arial" panose="020B0604020202020204" pitchFamily="34" charset="0"/>
            </a:endParaRPr>
          </a:p>
          <a:p>
            <a:pPr algn="l" fontAlgn="base"/>
            <a:r>
              <a:rPr lang="en-US" sz="2200" b="0" i="0" dirty="0">
                <a:solidFill>
                  <a:srgbClr val="414042"/>
                </a:solidFill>
                <a:effectLst/>
                <a:latin typeface="Arial" panose="020B0604020202020204" pitchFamily="34" charset="0"/>
                <a:cs typeface="Arial" panose="020B0604020202020204" pitchFamily="34" charset="0"/>
              </a:rPr>
              <a:t>God’s judgment is according to accumulated guilt (</a:t>
            </a:r>
            <a:r>
              <a:rPr lang="en-US" sz="2200" b="0" i="0" u="none" strike="noStrike" dirty="0">
                <a:solidFill>
                  <a:srgbClr val="004161"/>
                </a:solidFill>
                <a:effectLst/>
                <a:latin typeface="Arial" panose="020B0604020202020204" pitchFamily="34" charset="0"/>
                <a:cs typeface="Arial" panose="020B0604020202020204" pitchFamily="34" charset="0"/>
                <a:hlinkClick r:id="rId5"/>
              </a:rPr>
              <a:t>Romans 2:5</a:t>
            </a:r>
            <a:r>
              <a:rPr lang="en-US" sz="2200" b="0" i="0" dirty="0">
                <a:solidFill>
                  <a:srgbClr val="414042"/>
                </a:solidFill>
                <a:effectLst/>
                <a:latin typeface="Arial" panose="020B0604020202020204" pitchFamily="34" charset="0"/>
                <a:cs typeface="Arial" panose="020B0604020202020204" pitchFamily="34" charset="0"/>
              </a:rPr>
              <a:t>).</a:t>
            </a:r>
          </a:p>
          <a:p>
            <a:pPr algn="l" fontAlgn="base"/>
            <a:endParaRPr lang="en-US" sz="2200" b="0" i="0" dirty="0">
              <a:solidFill>
                <a:srgbClr val="414042"/>
              </a:solidFill>
              <a:effectLst/>
              <a:latin typeface="Arial" panose="020B0604020202020204" pitchFamily="34" charset="0"/>
              <a:cs typeface="Arial" panose="020B0604020202020204" pitchFamily="34" charset="0"/>
            </a:endParaRPr>
          </a:p>
          <a:p>
            <a:pPr algn="l" fontAlgn="base"/>
            <a:r>
              <a:rPr lang="en-US" sz="2200" b="0" i="0" dirty="0">
                <a:solidFill>
                  <a:srgbClr val="414042"/>
                </a:solidFill>
                <a:effectLst/>
                <a:latin typeface="Arial" panose="020B0604020202020204" pitchFamily="34" charset="0"/>
                <a:cs typeface="Arial" panose="020B0604020202020204" pitchFamily="34" charset="0"/>
              </a:rPr>
              <a:t>God’s judgment is according to works (</a:t>
            </a:r>
            <a:r>
              <a:rPr lang="en-US" sz="2200" b="0" i="0" u="none" strike="noStrike" dirty="0">
                <a:solidFill>
                  <a:srgbClr val="004161"/>
                </a:solidFill>
                <a:effectLst/>
                <a:latin typeface="Arial" panose="020B0604020202020204" pitchFamily="34" charset="0"/>
                <a:cs typeface="Arial" panose="020B0604020202020204" pitchFamily="34" charset="0"/>
                <a:hlinkClick r:id="rId6"/>
              </a:rPr>
              <a:t>Romans 2:6</a:t>
            </a:r>
            <a:r>
              <a:rPr lang="en-US" sz="2200" b="0" i="0" dirty="0">
                <a:solidFill>
                  <a:srgbClr val="414042"/>
                </a:solidFill>
                <a:effectLst/>
                <a:latin typeface="Arial" panose="020B0604020202020204" pitchFamily="34" charset="0"/>
                <a:cs typeface="Arial" panose="020B0604020202020204" pitchFamily="34" charset="0"/>
              </a:rPr>
              <a:t>).</a:t>
            </a:r>
          </a:p>
          <a:p>
            <a:pPr algn="l" fontAlgn="base"/>
            <a:endParaRPr lang="en-US" sz="2200" b="0" i="0" dirty="0">
              <a:solidFill>
                <a:srgbClr val="414042"/>
              </a:solidFill>
              <a:effectLst/>
              <a:latin typeface="Arial" panose="020B0604020202020204" pitchFamily="34" charset="0"/>
              <a:cs typeface="Arial" panose="020B0604020202020204" pitchFamily="34" charset="0"/>
            </a:endParaRPr>
          </a:p>
          <a:p>
            <a:pPr algn="l" fontAlgn="base"/>
            <a:r>
              <a:rPr lang="en-US" sz="2200" b="0" i="0" dirty="0">
                <a:solidFill>
                  <a:srgbClr val="414042"/>
                </a:solidFill>
                <a:effectLst/>
                <a:latin typeface="Arial" panose="020B0604020202020204" pitchFamily="34" charset="0"/>
                <a:cs typeface="Arial" panose="020B0604020202020204" pitchFamily="34" charset="0"/>
              </a:rPr>
              <a:t>God’s judgment is without partiality (</a:t>
            </a:r>
            <a:r>
              <a:rPr lang="en-US" sz="2200" b="0" i="0" u="none" strike="noStrike" dirty="0">
                <a:solidFill>
                  <a:srgbClr val="004161"/>
                </a:solidFill>
                <a:effectLst/>
                <a:latin typeface="Arial" panose="020B0604020202020204" pitchFamily="34" charset="0"/>
                <a:cs typeface="Arial" panose="020B0604020202020204" pitchFamily="34" charset="0"/>
                <a:hlinkClick r:id="rId7"/>
              </a:rPr>
              <a:t>Romans 2:11</a:t>
            </a:r>
            <a:r>
              <a:rPr lang="en-US" sz="2200" b="0" i="0" dirty="0">
                <a:solidFill>
                  <a:srgbClr val="414042"/>
                </a:solidFill>
                <a:effectLst/>
                <a:latin typeface="Arial" panose="020B0604020202020204" pitchFamily="34" charset="0"/>
                <a:cs typeface="Arial" panose="020B0604020202020204" pitchFamily="34" charset="0"/>
              </a:rPr>
              <a:t>).</a:t>
            </a:r>
          </a:p>
          <a:p>
            <a:endParaRPr lang="en-US" dirty="0"/>
          </a:p>
        </p:txBody>
      </p:sp>
      <p:sp>
        <p:nvSpPr>
          <p:cNvPr id="4" name="Content Placeholder 3">
            <a:extLst>
              <a:ext uri="{FF2B5EF4-FFF2-40B4-BE49-F238E27FC236}">
                <a16:creationId xmlns:a16="http://schemas.microsoft.com/office/drawing/2014/main" id="{CA30B250-3724-DBB0-5B9E-2A7A54DC1CC8}"/>
              </a:ext>
            </a:extLst>
          </p:cNvPr>
          <p:cNvSpPr>
            <a:spLocks noGrp="1"/>
          </p:cNvSpPr>
          <p:nvPr>
            <p:ph sz="half" idx="2"/>
          </p:nvPr>
        </p:nvSpPr>
        <p:spPr/>
        <p:txBody>
          <a:bodyPr/>
          <a:lstStyle/>
          <a:p>
            <a:pPr algn="l" fontAlgn="base"/>
            <a:r>
              <a:rPr lang="en-US" sz="2200" b="0" i="0" dirty="0">
                <a:solidFill>
                  <a:srgbClr val="414042"/>
                </a:solidFill>
                <a:effectLst/>
                <a:latin typeface="Arial" panose="020B0604020202020204" pitchFamily="34" charset="0"/>
                <a:cs typeface="Arial" panose="020B0604020202020204" pitchFamily="34" charset="0"/>
              </a:rPr>
              <a:t>God’s judgment is according to performance, not knowledge (</a:t>
            </a:r>
            <a:r>
              <a:rPr lang="en-US" sz="2200" b="0" i="0" u="none" strike="noStrike" dirty="0">
                <a:solidFill>
                  <a:srgbClr val="004161"/>
                </a:solidFill>
                <a:effectLst/>
                <a:latin typeface="Arial" panose="020B0604020202020204" pitchFamily="34" charset="0"/>
                <a:cs typeface="Arial" panose="020B0604020202020204" pitchFamily="34" charset="0"/>
                <a:hlinkClick r:id="rId8"/>
              </a:rPr>
              <a:t>Romans 2:13</a:t>
            </a:r>
            <a:r>
              <a:rPr lang="en-US" sz="2200" b="0" i="0" dirty="0">
                <a:solidFill>
                  <a:srgbClr val="414042"/>
                </a:solidFill>
                <a:effectLst/>
                <a:latin typeface="Arial" panose="020B0604020202020204" pitchFamily="34" charset="0"/>
                <a:cs typeface="Arial" panose="020B0604020202020204" pitchFamily="34" charset="0"/>
              </a:rPr>
              <a:t>).</a:t>
            </a:r>
          </a:p>
          <a:p>
            <a:pPr algn="l" fontAlgn="base"/>
            <a:endParaRPr lang="en-US" sz="2200" b="0" i="0" dirty="0">
              <a:solidFill>
                <a:srgbClr val="414042"/>
              </a:solidFill>
              <a:effectLst/>
              <a:latin typeface="Arial" panose="020B0604020202020204" pitchFamily="34" charset="0"/>
              <a:cs typeface="Arial" panose="020B0604020202020204" pitchFamily="34" charset="0"/>
            </a:endParaRPr>
          </a:p>
          <a:p>
            <a:pPr algn="l" fontAlgn="base"/>
            <a:r>
              <a:rPr lang="en-US" sz="2200" b="0" i="0" dirty="0">
                <a:solidFill>
                  <a:srgbClr val="414042"/>
                </a:solidFill>
                <a:effectLst/>
                <a:latin typeface="Arial" panose="020B0604020202020204" pitchFamily="34" charset="0"/>
                <a:cs typeface="Arial" panose="020B0604020202020204" pitchFamily="34" charset="0"/>
              </a:rPr>
              <a:t> God’s judgment reaches the secrets of the heart                  (</a:t>
            </a:r>
            <a:r>
              <a:rPr lang="en-US" sz="2200" b="0" i="0" u="none" strike="noStrike" dirty="0">
                <a:solidFill>
                  <a:srgbClr val="004161"/>
                </a:solidFill>
                <a:effectLst/>
                <a:latin typeface="Arial" panose="020B0604020202020204" pitchFamily="34" charset="0"/>
                <a:cs typeface="Arial" panose="020B0604020202020204" pitchFamily="34" charset="0"/>
                <a:hlinkClick r:id="rId9"/>
              </a:rPr>
              <a:t>Romans 2:16</a:t>
            </a:r>
            <a:r>
              <a:rPr lang="en-US" sz="2200" b="0" i="0" dirty="0">
                <a:solidFill>
                  <a:srgbClr val="414042"/>
                </a:solidFill>
                <a:effectLst/>
                <a:latin typeface="Arial" panose="020B0604020202020204" pitchFamily="34" charset="0"/>
                <a:cs typeface="Arial" panose="020B0604020202020204" pitchFamily="34" charset="0"/>
              </a:rPr>
              <a:t>).</a:t>
            </a:r>
          </a:p>
          <a:p>
            <a:pPr algn="l" fontAlgn="base"/>
            <a:endParaRPr lang="en-US" sz="2200" b="0" i="0" dirty="0">
              <a:solidFill>
                <a:srgbClr val="414042"/>
              </a:solidFill>
              <a:effectLst/>
              <a:latin typeface="Arial" panose="020B0604020202020204" pitchFamily="34" charset="0"/>
              <a:cs typeface="Arial" panose="020B0604020202020204" pitchFamily="34" charset="0"/>
            </a:endParaRPr>
          </a:p>
          <a:p>
            <a:pPr algn="l" fontAlgn="base"/>
            <a:r>
              <a:rPr lang="en-US" sz="2200" b="0" i="0" dirty="0">
                <a:solidFill>
                  <a:srgbClr val="414042"/>
                </a:solidFill>
                <a:effectLst/>
                <a:latin typeface="Arial" panose="020B0604020202020204" pitchFamily="34" charset="0"/>
                <a:cs typeface="Arial" panose="020B0604020202020204" pitchFamily="34" charset="0"/>
              </a:rPr>
              <a:t> God’s judgment is according to reality, not religious profession (</a:t>
            </a:r>
            <a:r>
              <a:rPr lang="en-US" sz="2200" b="0" i="0" u="none" strike="noStrike" dirty="0">
                <a:solidFill>
                  <a:srgbClr val="004161"/>
                </a:solidFill>
                <a:effectLst/>
                <a:latin typeface="Arial" panose="020B0604020202020204" pitchFamily="34" charset="0"/>
                <a:cs typeface="Arial" panose="020B0604020202020204" pitchFamily="34" charset="0"/>
                <a:hlinkClick r:id="rId10"/>
              </a:rPr>
              <a:t>Romans 2:17-29</a:t>
            </a:r>
            <a:r>
              <a:rPr lang="en-US" sz="2200" b="0" i="0" dirty="0">
                <a:solidFill>
                  <a:srgbClr val="414042"/>
                </a:solidFill>
                <a:effectLst/>
                <a:latin typeface="Arial" panose="020B0604020202020204" pitchFamily="34" charset="0"/>
                <a:cs typeface="Arial" panose="020B0604020202020204" pitchFamily="34" charset="0"/>
              </a:rPr>
              <a:t>)</a:t>
            </a:r>
          </a:p>
          <a:p>
            <a:endParaRPr lang="en-US" dirty="0"/>
          </a:p>
        </p:txBody>
      </p:sp>
    </p:spTree>
    <p:extLst>
      <p:ext uri="{BB962C8B-B14F-4D97-AF65-F5344CB8AC3E}">
        <p14:creationId xmlns:p14="http://schemas.microsoft.com/office/powerpoint/2010/main" val="548899587"/>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074603"/>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God’s Judgement upon the Moralist (2:1-3)</a:t>
            </a:r>
          </a:p>
          <a:p>
            <a:pPr marL="457200" indent="-457200" eaLnBrk="1" hangingPunct="1">
              <a:buFont typeface="Arial" panose="020B0604020202020204" pitchFamily="34" charset="0"/>
              <a:buChar char="•"/>
            </a:pPr>
            <a:r>
              <a:rPr lang="en-US" b="0" i="0" dirty="0">
                <a:solidFill>
                  <a:srgbClr val="333333"/>
                </a:solidFill>
                <a:effectLst/>
                <a:latin typeface="Helvetica" panose="020B0604020202020204" pitchFamily="34" charset="0"/>
              </a:rPr>
              <a:t>It's likely that Paul's Jewish readers, those who religiously followed the law of Moses, imagined Paul's description to have been leveled at Gentile—non-Jewish—pagans and those they considered "sinners.”</a:t>
            </a:r>
          </a:p>
          <a:p>
            <a:pPr marL="457200" indent="-457200" eaLnBrk="1" hangingPunct="1">
              <a:buFont typeface="Arial" panose="020B0604020202020204" pitchFamily="34" charset="0"/>
              <a:buChar char="•"/>
            </a:pPr>
            <a:endParaRPr lang="en-US" b="0" dirty="0">
              <a:solidFill>
                <a:srgbClr val="333333"/>
              </a:solidFill>
              <a:latin typeface="Helvetica" panose="020B0604020202020204" pitchFamily="34" charset="0"/>
            </a:endParaRPr>
          </a:p>
          <a:p>
            <a:pPr marL="457200" indent="-457200" eaLnBrk="1" hangingPunct="1">
              <a:buFont typeface="Arial" panose="020B0604020202020204" pitchFamily="34" charset="0"/>
              <a:buChar char="•"/>
            </a:pPr>
            <a:r>
              <a:rPr lang="en-US" b="0" i="0" dirty="0">
                <a:solidFill>
                  <a:srgbClr val="333333"/>
                </a:solidFill>
                <a:effectLst/>
                <a:latin typeface="Helvetica" panose="020B0604020202020204" pitchFamily="34" charset="0"/>
              </a:rPr>
              <a:t>Perhaps even Gentiles who followed moral philosophies imagined Paul's words as being meant for other ears.</a:t>
            </a:r>
          </a:p>
          <a:p>
            <a:pPr marL="457200" indent="-457200" eaLnBrk="1" hangingPunct="1">
              <a:buFont typeface="Arial" panose="020B0604020202020204" pitchFamily="34" charset="0"/>
              <a:buChar char="•"/>
            </a:pP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26508394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074603"/>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God’s Judgement upon the Moralist (2:1-3)</a:t>
            </a:r>
          </a:p>
          <a:p>
            <a:pPr marL="457200" indent="-457200" eaLnBrk="1" hangingPunct="1">
              <a:buFont typeface="Arial" panose="020B0604020202020204" pitchFamily="34" charset="0"/>
              <a:buChar char="•"/>
            </a:pPr>
            <a:r>
              <a:rPr lang="en-US" b="0" i="0" dirty="0">
                <a:solidFill>
                  <a:srgbClr val="333333"/>
                </a:solidFill>
                <a:effectLst/>
                <a:latin typeface="Helvetica" panose="020B0604020202020204" pitchFamily="34" charset="0"/>
              </a:rPr>
              <a:t>Paul lets these individuals know that they are not the ones that have the gavel but are actually the ones on trial, and all are guilty</a:t>
            </a:r>
          </a:p>
          <a:p>
            <a:pPr marL="457200" indent="-457200" eaLnBrk="1" hangingPunct="1">
              <a:buFont typeface="Arial" panose="020B0604020202020204" pitchFamily="34" charset="0"/>
              <a:buChar char="•"/>
            </a:pPr>
            <a:endParaRPr lang="en-US" b="0" dirty="0">
              <a:solidFill>
                <a:srgbClr val="333333"/>
              </a:solidFill>
              <a:latin typeface="Helvetica" panose="020B0604020202020204" pitchFamily="34" charset="0"/>
            </a:endParaRPr>
          </a:p>
          <a:p>
            <a:pPr marL="457200" indent="-457200" eaLnBrk="1" hangingPunct="1">
              <a:buFont typeface="Arial" panose="020B0604020202020204" pitchFamily="34" charset="0"/>
              <a:buChar char="•"/>
            </a:pPr>
            <a:r>
              <a:rPr lang="en-US" b="0" dirty="0">
                <a:solidFill>
                  <a:srgbClr val="333333"/>
                </a:solidFill>
                <a:latin typeface="Helvetica" panose="020B0604020202020204" pitchFamily="34" charset="0"/>
              </a:rPr>
              <a:t>These</a:t>
            </a:r>
            <a:r>
              <a:rPr lang="en-US" b="0" i="0" dirty="0">
                <a:solidFill>
                  <a:srgbClr val="333333"/>
                </a:solidFill>
                <a:effectLst/>
                <a:latin typeface="Helvetica" panose="020B0604020202020204" pitchFamily="34" charset="0"/>
              </a:rPr>
              <a:t> religious readers, especially those who follow the law, might protest that they do not do the things Paul has described.</a:t>
            </a:r>
          </a:p>
          <a:p>
            <a:pPr marL="457200" indent="-457200" eaLnBrk="1" hangingPunct="1">
              <a:buFont typeface="Arial" panose="020B0604020202020204" pitchFamily="34" charset="0"/>
              <a:buChar char="•"/>
            </a:pPr>
            <a:endParaRPr lang="en-US" b="0" dirty="0">
              <a:solidFill>
                <a:srgbClr val="333333"/>
              </a:solidFill>
              <a:latin typeface="Helvetica" panose="020B0604020202020204" pitchFamily="34" charset="0"/>
            </a:endParaRPr>
          </a:p>
          <a:p>
            <a:pPr marL="457200" indent="-457200" eaLnBrk="1" hangingPunct="1">
              <a:buFont typeface="Arial" panose="020B0604020202020204" pitchFamily="34" charset="0"/>
              <a:buChar char="•"/>
            </a:pPr>
            <a:r>
              <a:rPr lang="en-US" b="0" i="0" dirty="0">
                <a:solidFill>
                  <a:srgbClr val="333333"/>
                </a:solidFill>
                <a:effectLst/>
                <a:latin typeface="Helvetica" panose="020B0604020202020204" pitchFamily="34" charset="0"/>
              </a:rPr>
              <a:t> Paul will show in Romans 2, however, that even the most religious of Jews will be judged for their sinful choices.</a:t>
            </a:r>
            <a:endPar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endParaRPr>
          </a:p>
        </p:txBody>
      </p:sp>
    </p:spTree>
    <p:extLst>
      <p:ext uri="{BB962C8B-B14F-4D97-AF65-F5344CB8AC3E}">
        <p14:creationId xmlns:p14="http://schemas.microsoft.com/office/powerpoint/2010/main" val="17367526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074603"/>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God’s Judgement upon the Moralist (2:1-3)</a:t>
            </a:r>
          </a:p>
          <a:p>
            <a:pPr marL="457200" indent="-457200">
              <a:buFont typeface="Arial" panose="020B0604020202020204" pitchFamily="34" charset="0"/>
              <a:buChar char="•"/>
            </a:pPr>
            <a:r>
              <a:rPr lang="en-US" sz="2200" b="0" i="0" dirty="0">
                <a:solidFill>
                  <a:srgbClr val="0A0002"/>
                </a:solidFill>
                <a:effectLst/>
                <a:latin typeface="Arial" panose="020B0604020202020204" pitchFamily="34" charset="0"/>
                <a:cs typeface="Arial" panose="020B0604020202020204" pitchFamily="34" charset="0"/>
              </a:rPr>
              <a:t>Rom 2:1 “</a:t>
            </a:r>
            <a:r>
              <a:rPr lang="en-US" sz="2200" b="1" i="0" dirty="0">
                <a:solidFill>
                  <a:srgbClr val="000000"/>
                </a:solidFill>
                <a:effectLst/>
                <a:latin typeface="Arial" panose="020B0604020202020204" pitchFamily="34" charset="0"/>
                <a:cs typeface="Arial" panose="020B0604020202020204" pitchFamily="34" charset="0"/>
              </a:rPr>
              <a:t>2 </a:t>
            </a:r>
            <a:r>
              <a:rPr lang="en-US" sz="2200" b="0" i="0" dirty="0">
                <a:solidFill>
                  <a:srgbClr val="000000"/>
                </a:solidFill>
                <a:effectLst/>
                <a:latin typeface="Arial" panose="020B0604020202020204" pitchFamily="34" charset="0"/>
                <a:cs typeface="Arial" panose="020B0604020202020204" pitchFamily="34" charset="0"/>
              </a:rPr>
              <a:t>Therefore you are inexcusable, O man, whoever you are who judge, for in whatever you judge another you condemn yourself; for you who judge practice the same things.</a:t>
            </a:r>
            <a:endParaRPr lang="en-US" sz="2200" b="0" i="0" dirty="0">
              <a:solidFill>
                <a:srgbClr val="0A0002"/>
              </a:solidFill>
              <a:effectLst/>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sz="2200" b="0" dirty="0">
              <a:solidFill>
                <a:srgbClr val="0A0002"/>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b="0" i="0" dirty="0">
                <a:solidFill>
                  <a:srgbClr val="0A0002"/>
                </a:solidFill>
                <a:effectLst/>
                <a:latin typeface="Arial" panose="020B0604020202020204" pitchFamily="34" charset="0"/>
                <a:cs typeface="Arial" panose="020B0604020202020204" pitchFamily="34" charset="0"/>
              </a:rPr>
              <a:t>The “therefore” indicates a transition from blatant sinful people to those who are </a:t>
            </a:r>
            <a:r>
              <a:rPr lang="en-US" sz="2200" b="1" i="0" dirty="0">
                <a:solidFill>
                  <a:srgbClr val="0A0002"/>
                </a:solidFill>
                <a:effectLst/>
                <a:latin typeface="Arial" panose="020B0604020202020204" pitchFamily="34" charset="0"/>
                <a:cs typeface="Arial" panose="020B0604020202020204" pitchFamily="34" charset="0"/>
              </a:rPr>
              <a:t>self-righteous</a:t>
            </a:r>
            <a:r>
              <a:rPr lang="en-US" sz="2200" b="0" i="0" dirty="0">
                <a:solidFill>
                  <a:srgbClr val="0A0002"/>
                </a:solidFill>
                <a:effectLst/>
                <a:latin typeface="Arial" panose="020B0604020202020204" pitchFamily="34" charset="0"/>
                <a:cs typeface="Arial" panose="020B0604020202020204" pitchFamily="34" charset="0"/>
              </a:rPr>
              <a:t>.</a:t>
            </a:r>
          </a:p>
          <a:p>
            <a:endParaRPr lang="en-US" sz="2200" b="0" i="0" dirty="0">
              <a:solidFill>
                <a:srgbClr val="0A0002"/>
              </a:solidFill>
              <a:effectLst/>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b="0" i="0" dirty="0">
                <a:solidFill>
                  <a:srgbClr val="0A0002"/>
                </a:solidFill>
                <a:effectLst/>
                <a:latin typeface="Arial" panose="020B0604020202020204" pitchFamily="34" charset="0"/>
                <a:cs typeface="Arial" panose="020B0604020202020204" pitchFamily="34" charset="0"/>
              </a:rPr>
              <a:t>Paul is addressing anyone who passes judgment     (Jew or Greek)</a:t>
            </a:r>
            <a:endParaRPr lang="en-US" sz="2200" dirty="0">
              <a:latin typeface="Arial" panose="020B0604020202020204" pitchFamily="34" charset="0"/>
              <a:cs typeface="Arial" panose="020B0604020202020204" pitchFamily="34" charset="0"/>
            </a:endParaRPr>
          </a:p>
          <a:p>
            <a:pPr eaLnBrk="1" hangingPunct="1"/>
            <a:endParaRPr lang="en-US" b="0" dirty="0">
              <a:solidFill>
                <a:srgbClr val="000000"/>
              </a:solidFill>
              <a:latin typeface="system-ui"/>
            </a:endParaRPr>
          </a:p>
        </p:txBody>
      </p:sp>
    </p:spTree>
    <p:extLst>
      <p:ext uri="{BB962C8B-B14F-4D97-AF65-F5344CB8AC3E}">
        <p14:creationId xmlns:p14="http://schemas.microsoft.com/office/powerpoint/2010/main" val="2585331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God’s Judgement upon the Moralist (2:1-3)</a:t>
            </a:r>
          </a:p>
          <a:p>
            <a:pPr marL="457200" indent="-457200" eaLnBrk="1" hangingPunct="1">
              <a:buFont typeface="Arial" panose="020B0604020202020204" pitchFamily="34" charset="0"/>
              <a:buChar char="•"/>
            </a:pPr>
            <a:r>
              <a:rPr lang="en-US" sz="2000" b="1" i="0" dirty="0">
                <a:solidFill>
                  <a:srgbClr val="000000"/>
                </a:solidFill>
                <a:effectLst/>
                <a:latin typeface="Arial" panose="020B0604020202020204" pitchFamily="34" charset="0"/>
                <a:cs typeface="Arial" panose="020B0604020202020204" pitchFamily="34" charset="0"/>
              </a:rPr>
              <a:t>2 </a:t>
            </a:r>
            <a:r>
              <a:rPr lang="en-US" sz="2000" b="0" i="0" dirty="0">
                <a:solidFill>
                  <a:srgbClr val="000000"/>
                </a:solidFill>
                <a:effectLst/>
                <a:latin typeface="Arial" panose="020B0604020202020204" pitchFamily="34" charset="0"/>
                <a:cs typeface="Arial" panose="020B0604020202020204" pitchFamily="34" charset="0"/>
              </a:rPr>
              <a:t>Therefore you are inexcusable, O man, whoever you are who judge, for in whatever you judge another you condemn yourself; for you who judge practice the same things.</a:t>
            </a:r>
          </a:p>
          <a:p>
            <a:pPr marL="457200" indent="-457200" eaLnBrk="1" hangingPunct="1">
              <a:buFont typeface="Arial" panose="020B0604020202020204" pitchFamily="34" charset="0"/>
              <a:buChar char="•"/>
            </a:pPr>
            <a:endParaRPr lang="en-US" sz="2000" b="0" dirty="0">
              <a:solidFill>
                <a:srgbClr val="00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000" b="0" dirty="0">
                <a:latin typeface="Arial" panose="020B0604020202020204" pitchFamily="34" charset="0"/>
                <a:cs typeface="Arial" panose="020B0604020202020204" pitchFamily="34" charset="0"/>
              </a:rPr>
              <a:t>Paul has clearly gained the agreement of the moralist with his words in the previous section, he is now turning those same words onto those in agreement with him and passing judgment on others while ignoring the fact they are guilty of the very same things</a:t>
            </a:r>
          </a:p>
          <a:p>
            <a:pPr marL="457200" indent="-4572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000" b="0" i="0" dirty="0">
                <a:solidFill>
                  <a:srgbClr val="414042"/>
                </a:solidFill>
                <a:effectLst/>
                <a:latin typeface="Arial" panose="020B0604020202020204" pitchFamily="34" charset="0"/>
                <a:cs typeface="Arial" panose="020B0604020202020204" pitchFamily="34" charset="0"/>
              </a:rPr>
              <a:t>“Not, you do the identical actions, but your conduct is the same, i.e., you sin against light. The sin of the Jews was the same, but their sins were not.” (Denney)</a:t>
            </a:r>
            <a:endParaRPr lang="en-US" sz="20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40711624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God’s Judgement upon the Moralist (2:1-3)</a:t>
            </a:r>
          </a:p>
          <a:p>
            <a:pPr marL="457200" indent="-457200" eaLnBrk="1" hangingPunct="1">
              <a:buFont typeface="Arial" panose="020B0604020202020204" pitchFamily="34" charset="0"/>
              <a:buChar char="•"/>
            </a:pPr>
            <a:r>
              <a:rPr lang="en-US" sz="2200" b="1" i="0" baseline="30000" dirty="0">
                <a:solidFill>
                  <a:srgbClr val="000000"/>
                </a:solidFill>
                <a:effectLst/>
                <a:latin typeface="Arial" panose="020B0604020202020204" pitchFamily="34" charset="0"/>
                <a:cs typeface="Arial" panose="020B0604020202020204" pitchFamily="34" charset="0"/>
              </a:rPr>
              <a:t>2 </a:t>
            </a:r>
            <a:r>
              <a:rPr lang="en-US" sz="2200" b="0" i="0" dirty="0">
                <a:solidFill>
                  <a:srgbClr val="000000"/>
                </a:solidFill>
                <a:effectLst/>
                <a:latin typeface="Arial" panose="020B0604020202020204" pitchFamily="34" charset="0"/>
                <a:cs typeface="Arial" panose="020B0604020202020204" pitchFamily="34" charset="0"/>
              </a:rPr>
              <a:t>But we know that the judgment of God is according to truth against those who practice such things.</a:t>
            </a:r>
          </a:p>
          <a:p>
            <a:pPr marL="457200" indent="-457200" eaLnBrk="1" hangingPunct="1">
              <a:buFont typeface="Arial" panose="020B0604020202020204" pitchFamily="34" charset="0"/>
              <a:buChar char="•"/>
            </a:pPr>
            <a:endParaRPr lang="en-US" sz="2200" b="0" dirty="0">
              <a:solidFill>
                <a:srgbClr val="000000"/>
              </a:solidFill>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r>
              <a:rPr lang="en-US" sz="2200" i="0" dirty="0">
                <a:solidFill>
                  <a:srgbClr val="001320"/>
                </a:solidFill>
                <a:effectLst/>
                <a:latin typeface="Arial" panose="020B0604020202020204" pitchFamily="34" charset="0"/>
                <a:cs typeface="Arial" panose="020B0604020202020204" pitchFamily="34" charset="0"/>
              </a:rPr>
              <a:t>The judgment of God </a:t>
            </a:r>
            <a:r>
              <a:rPr lang="en-US" sz="2200" b="0" i="0" dirty="0">
                <a:solidFill>
                  <a:srgbClr val="001320"/>
                </a:solidFill>
                <a:effectLst/>
                <a:latin typeface="Arial" panose="020B0604020202020204" pitchFamily="34" charset="0"/>
                <a:cs typeface="Arial" panose="020B0604020202020204" pitchFamily="34" charset="0"/>
              </a:rPr>
              <a:t>- That God condemns it and will punish it. He regards those who do these things as guilty and will treat them accordingly. (Barnes)</a:t>
            </a:r>
            <a:endParaRPr lang="en-US" sz="2200" b="0" i="0" dirty="0">
              <a:solidFill>
                <a:srgbClr val="000000"/>
              </a:solidFill>
              <a:effectLst/>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endParaRPr lang="en-US" sz="2200" b="0" dirty="0">
              <a:solidFill>
                <a:srgbClr val="000000"/>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200" b="1" i="0" dirty="0">
                <a:solidFill>
                  <a:srgbClr val="001320"/>
                </a:solidFill>
                <a:effectLst/>
                <a:latin typeface="Roboto" panose="02000000000000000000" pitchFamily="2" charset="0"/>
              </a:rPr>
              <a:t>According to truth.</a:t>
            </a:r>
            <a:r>
              <a:rPr lang="en-US" sz="2200" b="0" i="0" dirty="0">
                <a:solidFill>
                  <a:srgbClr val="001320"/>
                </a:solidFill>
                <a:effectLst/>
                <a:latin typeface="Roboto" panose="02000000000000000000" pitchFamily="2" charset="0"/>
              </a:rPr>
              <a:t>—The principle on which God’s judgment will proceed will be that of truth or reality, as opposed to appearance, worldly status, formal precedence, &amp;c. It will ask what a man </a:t>
            </a:r>
            <a:r>
              <a:rPr lang="en-US" sz="2200" b="0" i="1" dirty="0">
                <a:solidFill>
                  <a:srgbClr val="A44200"/>
                </a:solidFill>
                <a:effectLst/>
                <a:latin typeface="Roboto" panose="02000000000000000000" pitchFamily="2" charset="0"/>
              </a:rPr>
              <a:t>is,</a:t>
            </a:r>
            <a:r>
              <a:rPr lang="en-US" sz="2200" b="0" i="0" dirty="0">
                <a:solidFill>
                  <a:srgbClr val="001320"/>
                </a:solidFill>
                <a:effectLst/>
                <a:latin typeface="Roboto" panose="02000000000000000000" pitchFamily="2" charset="0"/>
              </a:rPr>
              <a:t> not to what race he belongs. (Elliot’s Commentary)</a:t>
            </a:r>
            <a:endParaRPr lang="en-US" sz="2200" dirty="0"/>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9077787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God’s Judgement upon the Moralist (2:4-5)</a:t>
            </a:r>
          </a:p>
          <a:p>
            <a:pPr marL="457200" indent="-457200" eaLnBrk="1" hangingPunct="1">
              <a:buFont typeface="Arial" panose="020B0604020202020204" pitchFamily="34" charset="0"/>
              <a:buChar char="•"/>
            </a:pPr>
            <a:r>
              <a:rPr lang="en-US" sz="1800" b="1" i="0" baseline="30000" dirty="0">
                <a:solidFill>
                  <a:srgbClr val="000000"/>
                </a:solidFill>
                <a:effectLst/>
                <a:latin typeface="Arial" panose="020B0604020202020204" pitchFamily="34" charset="0"/>
                <a:cs typeface="Arial" panose="020B0604020202020204" pitchFamily="34" charset="0"/>
              </a:rPr>
              <a:t>4 </a:t>
            </a:r>
            <a:r>
              <a:rPr lang="en-US" sz="1800" b="0" i="0" dirty="0">
                <a:solidFill>
                  <a:srgbClr val="000000"/>
                </a:solidFill>
                <a:effectLst/>
                <a:latin typeface="Arial" panose="020B0604020202020204" pitchFamily="34" charset="0"/>
                <a:cs typeface="Arial" panose="020B0604020202020204" pitchFamily="34" charset="0"/>
              </a:rPr>
              <a:t>Or do you despise the riches of His goodness, forbearance, and longsuffering, not knowing that the goodness of God leads you to repentance?</a:t>
            </a:r>
            <a:endParaRPr lang="en-US" sz="1800" dirty="0">
              <a:solidFill>
                <a:srgbClr val="001320"/>
              </a:solidFill>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endParaRPr lang="en-US" sz="1800" b="0" i="0" dirty="0">
              <a:solidFill>
                <a:srgbClr val="333333"/>
              </a:solidFill>
              <a:effectLst/>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800" b="1" i="0" dirty="0">
                <a:effectLst/>
                <a:latin typeface="Arial" panose="020B0604020202020204" pitchFamily="34" charset="0"/>
                <a:cs typeface="Arial" panose="020B0604020202020204" pitchFamily="34" charset="0"/>
              </a:rPr>
              <a:t>Goodness</a:t>
            </a:r>
            <a:r>
              <a:rPr lang="en-US" sz="1800" b="0" i="0" dirty="0">
                <a:solidFill>
                  <a:srgbClr val="414042"/>
                </a:solidFill>
                <a:effectLst/>
                <a:latin typeface="Arial" panose="020B0604020202020204" pitchFamily="34" charset="0"/>
                <a:cs typeface="Arial" panose="020B0604020202020204" pitchFamily="34" charset="0"/>
              </a:rPr>
              <a:t> may be considered God’s kindness to us in regard to our </a:t>
            </a:r>
            <a:r>
              <a:rPr lang="en-US" sz="1800" b="0" i="1" dirty="0">
                <a:solidFill>
                  <a:srgbClr val="414042"/>
                </a:solidFill>
                <a:effectLst/>
                <a:latin typeface="Arial" panose="020B0604020202020204" pitchFamily="34" charset="0"/>
                <a:cs typeface="Arial" panose="020B0604020202020204" pitchFamily="34" charset="0"/>
              </a:rPr>
              <a:t>past</a:t>
            </a:r>
            <a:r>
              <a:rPr lang="en-US" sz="1800" b="0" i="0" dirty="0">
                <a:solidFill>
                  <a:srgbClr val="414042"/>
                </a:solidFill>
                <a:effectLst/>
                <a:latin typeface="Arial" panose="020B0604020202020204" pitchFamily="34" charset="0"/>
                <a:cs typeface="Arial" panose="020B0604020202020204" pitchFamily="34" charset="0"/>
              </a:rPr>
              <a:t> sin.</a:t>
            </a:r>
          </a:p>
          <a:p>
            <a:pPr marL="457200" indent="-457200">
              <a:buFont typeface="Arial" panose="020B0604020202020204" pitchFamily="34" charset="0"/>
              <a:buChar char="•"/>
            </a:pPr>
            <a:endParaRPr lang="en-US" sz="1800" b="0" dirty="0">
              <a:solidFill>
                <a:srgbClr val="414042"/>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800" i="0" dirty="0">
                <a:effectLst/>
                <a:latin typeface="Arial" panose="020B0604020202020204" pitchFamily="34" charset="0"/>
                <a:cs typeface="Arial" panose="020B0604020202020204" pitchFamily="34" charset="0"/>
              </a:rPr>
              <a:t>Forbearance</a:t>
            </a:r>
            <a:r>
              <a:rPr lang="en-US" sz="1800" b="0" i="0" dirty="0">
                <a:solidFill>
                  <a:srgbClr val="414042"/>
                </a:solidFill>
                <a:effectLst/>
                <a:latin typeface="Arial" panose="020B0604020202020204" pitchFamily="34" charset="0"/>
                <a:cs typeface="Arial" panose="020B0604020202020204" pitchFamily="34" charset="0"/>
              </a:rPr>
              <a:t> may be considered God’s kindness to us in regard to our </a:t>
            </a:r>
            <a:r>
              <a:rPr lang="en-US" sz="1800" b="0" i="1" dirty="0">
                <a:solidFill>
                  <a:srgbClr val="414042"/>
                </a:solidFill>
                <a:effectLst/>
                <a:latin typeface="Arial" panose="020B0604020202020204" pitchFamily="34" charset="0"/>
                <a:cs typeface="Arial" panose="020B0604020202020204" pitchFamily="34" charset="0"/>
              </a:rPr>
              <a:t>present</a:t>
            </a:r>
            <a:r>
              <a:rPr lang="en-US" sz="1800" b="0" i="0" dirty="0">
                <a:solidFill>
                  <a:srgbClr val="414042"/>
                </a:solidFill>
                <a:effectLst/>
                <a:latin typeface="Arial" panose="020B0604020202020204" pitchFamily="34" charset="0"/>
                <a:cs typeface="Arial" panose="020B0604020202020204" pitchFamily="34" charset="0"/>
              </a:rPr>
              <a:t> sin. This very day – indeed, this very hour – we have fallen short of His glory, yet He holds back His judgment against us</a:t>
            </a:r>
          </a:p>
          <a:p>
            <a:pPr marL="457200" indent="-457200">
              <a:buFont typeface="Arial" panose="020B0604020202020204" pitchFamily="34" charset="0"/>
              <a:buChar char="•"/>
            </a:pPr>
            <a:endParaRPr lang="en-US" sz="1800" b="0" dirty="0">
              <a:solidFill>
                <a:srgbClr val="414042"/>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1800" b="1" i="0" dirty="0">
                <a:effectLst/>
                <a:latin typeface="Arial" panose="020B0604020202020204" pitchFamily="34" charset="0"/>
                <a:cs typeface="Arial" panose="020B0604020202020204" pitchFamily="34" charset="0"/>
              </a:rPr>
              <a:t>Longsuffering</a:t>
            </a:r>
            <a:r>
              <a:rPr lang="en-US" sz="1800" b="0" i="0" dirty="0">
                <a:solidFill>
                  <a:srgbClr val="414042"/>
                </a:solidFill>
                <a:effectLst/>
                <a:latin typeface="Arial" panose="020B0604020202020204" pitchFamily="34" charset="0"/>
                <a:cs typeface="Arial" panose="020B0604020202020204" pitchFamily="34" charset="0"/>
              </a:rPr>
              <a:t> may be considered God’s kindness to us in regard to our </a:t>
            </a:r>
            <a:r>
              <a:rPr lang="en-US" sz="1800" b="0" i="1" dirty="0">
                <a:solidFill>
                  <a:srgbClr val="414042"/>
                </a:solidFill>
                <a:effectLst/>
                <a:latin typeface="Arial" panose="020B0604020202020204" pitchFamily="34" charset="0"/>
                <a:cs typeface="Arial" panose="020B0604020202020204" pitchFamily="34" charset="0"/>
              </a:rPr>
              <a:t>future</a:t>
            </a:r>
            <a:r>
              <a:rPr lang="en-US" sz="1800" b="0" i="0" dirty="0">
                <a:solidFill>
                  <a:srgbClr val="414042"/>
                </a:solidFill>
                <a:effectLst/>
                <a:latin typeface="Arial" panose="020B0604020202020204" pitchFamily="34" charset="0"/>
                <a:cs typeface="Arial" panose="020B0604020202020204" pitchFamily="34" charset="0"/>
              </a:rPr>
              <a:t> sin. He knows that we will sin tomorrow and the next day, yet He holds back His judgment against us</a:t>
            </a:r>
            <a:endParaRPr lang="en-US" sz="1800" dirty="0">
              <a:latin typeface="Arial" panose="020B0604020202020204" pitchFamily="34" charset="0"/>
              <a:cs typeface="Arial" panose="020B0604020202020204" pitchFamily="34" charset="0"/>
            </a:endParaRP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11904640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EDD867B9-8F54-36CE-20A4-32B618DA6BFF}"/>
              </a:ext>
            </a:extLst>
          </p:cNvPr>
          <p:cNvSpPr>
            <a:spLocks noGrp="1"/>
          </p:cNvSpPr>
          <p:nvPr>
            <p:ph type="title"/>
          </p:nvPr>
        </p:nvSpPr>
        <p:spPr>
          <a:xfrm>
            <a:off x="1783080" y="183596"/>
            <a:ext cx="7406640" cy="521493"/>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0659" name="Content Placeholder 2">
            <a:extLst>
              <a:ext uri="{FF2B5EF4-FFF2-40B4-BE49-F238E27FC236}">
                <a16:creationId xmlns:a16="http://schemas.microsoft.com/office/drawing/2014/main" id="{7B0A01EB-D083-38FA-16BE-386250942175}"/>
              </a:ext>
            </a:extLst>
          </p:cNvPr>
          <p:cNvSpPr>
            <a:spLocks noGrp="1"/>
          </p:cNvSpPr>
          <p:nvPr>
            <p:ph idx="1"/>
          </p:nvPr>
        </p:nvSpPr>
        <p:spPr>
          <a:xfrm>
            <a:off x="1783080" y="1450182"/>
            <a:ext cx="7577896" cy="5224222"/>
          </a:xfrm>
        </p:spPr>
        <p:txBody>
          <a:bodyPr/>
          <a:lstStyle/>
          <a:p>
            <a:pPr eaLnBrk="1" hangingPunct="1"/>
            <a:r>
              <a:rPr lang="en-US" altLang="en-US" dirty="0">
                <a:latin typeface="Times New Roman" panose="02020603050405020304" pitchFamily="18" charset="0"/>
                <a:ea typeface="ＭＳ Ｐゴシック" panose="020B0600070205080204" pitchFamily="34" charset="-128"/>
                <a:cs typeface="Times New Roman" panose="02020603050405020304" pitchFamily="18" charset="0"/>
              </a:rPr>
              <a:t>God’s Judgement upon the Moralist (2:4-5)</a:t>
            </a:r>
          </a:p>
          <a:p>
            <a:pPr marL="457200" indent="-457200" eaLnBrk="1" hangingPunct="1">
              <a:buFont typeface="Arial" panose="020B0604020202020204" pitchFamily="34" charset="0"/>
              <a:buChar char="•"/>
            </a:pPr>
            <a:r>
              <a:rPr lang="en-US" sz="2000" b="1" i="0" baseline="30000" dirty="0">
                <a:solidFill>
                  <a:srgbClr val="000000"/>
                </a:solidFill>
                <a:effectLst/>
                <a:latin typeface="Arial" panose="020B0604020202020204" pitchFamily="34" charset="0"/>
                <a:cs typeface="Arial" panose="020B0604020202020204" pitchFamily="34" charset="0"/>
              </a:rPr>
              <a:t>4 </a:t>
            </a:r>
            <a:r>
              <a:rPr lang="en-US" sz="2000" b="0" i="0" dirty="0">
                <a:solidFill>
                  <a:srgbClr val="000000"/>
                </a:solidFill>
                <a:effectLst/>
                <a:latin typeface="Arial" panose="020B0604020202020204" pitchFamily="34" charset="0"/>
                <a:cs typeface="Arial" panose="020B0604020202020204" pitchFamily="34" charset="0"/>
              </a:rPr>
              <a:t>Or do you despise the riches of His goodness, forbearance, and longsuffering, not knowing that the goodness of God leads you to repentance?</a:t>
            </a:r>
            <a:endParaRPr lang="en-US" sz="2000" dirty="0">
              <a:solidFill>
                <a:srgbClr val="001320"/>
              </a:solidFill>
              <a:latin typeface="Arial" panose="020B0604020202020204" pitchFamily="34" charset="0"/>
              <a:cs typeface="Arial" panose="020B0604020202020204" pitchFamily="34" charset="0"/>
            </a:endParaRPr>
          </a:p>
          <a:p>
            <a:pPr marL="457200" indent="-457200" eaLnBrk="1" hangingPunct="1">
              <a:buFont typeface="Arial" panose="020B0604020202020204" pitchFamily="34" charset="0"/>
              <a:buChar char="•"/>
            </a:pPr>
            <a:endParaRPr lang="en-US" sz="1800" b="0" i="0" dirty="0">
              <a:solidFill>
                <a:srgbClr val="333333"/>
              </a:solidFill>
              <a:effectLst/>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US" sz="2000" b="0" i="0" dirty="0">
                <a:solidFill>
                  <a:srgbClr val="333333"/>
                </a:solidFill>
                <a:effectLst/>
                <a:latin typeface="Arial" panose="020B0604020202020204" pitchFamily="34" charset="0"/>
                <a:cs typeface="Arial" panose="020B0604020202020204" pitchFamily="34" charset="0"/>
              </a:rPr>
              <a:t>In modern English, we sometimes hear the phrase "do not mistake my kindness for weakness." The same is true with God. His mercy in dealing with mankind is not a sign of indifference or frailty. It's meant to inspire us to thankfulness, to faith, and to repentance. God's temporary display of patience isn't a signal that our sin doesn't matter to Him, or that He is unwilling to express His wrath. Instead, He means to call us, through His display of kindness in this moment, to turn from our sin and follow after Him forever. That's true repentance. (Bibleref.com)</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29341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3463</TotalTime>
  <Words>2310</Words>
  <Application>Microsoft Office PowerPoint</Application>
  <PresentationFormat>Custom</PresentationFormat>
  <Paragraphs>217</Paragraphs>
  <Slides>24</Slides>
  <Notes>20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Helvetica</vt:lpstr>
      <vt:lpstr>Roboto</vt:lpstr>
      <vt:lpstr>Savoye LET Plain CC.:1.0</vt:lpstr>
      <vt:lpstr>system-ui</vt:lpstr>
      <vt:lpstr>Times New Roman</vt:lpstr>
      <vt:lpstr>Wingdings</vt:lpstr>
      <vt:lpstr>Office Theme</vt:lpstr>
      <vt:lpstr>God is Right to Judge  the Jews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Seven Principles of God’s Judgment (William Newell)</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283</cp:revision>
  <cp:lastPrinted>2022-08-11T16:34:45Z</cp:lastPrinted>
  <dcterms:created xsi:type="dcterms:W3CDTF">2015-06-15T16:23:32Z</dcterms:created>
  <dcterms:modified xsi:type="dcterms:W3CDTF">2022-08-14T02:31:08Z</dcterms:modified>
</cp:coreProperties>
</file>