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358" autoAdjust="0"/>
  </p:normalViewPr>
  <p:slideViewPr>
    <p:cSldViewPr snapToGrid="0">
      <p:cViewPr varScale="1">
        <p:scale>
          <a:sx n="51" d="100"/>
          <a:sy n="51" d="100"/>
        </p:scale>
        <p:origin x="12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8B1969-AA2B-4ADF-47B6-2AD68E3D34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B518B-F042-3F43-CBF9-8E4532C334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82958E-BEEC-479E-9987-2B8BD85E4B72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9BDAC-341A-27B5-4C04-E453271B91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4A586-7147-99D4-47C4-92975EB5DE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268F3B-CCEA-4A31-96CC-CD2F6A35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984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56AD2E-A2A8-4D9C-958F-F8C5ABB11B22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2ABBE9-13AD-4627-9538-2788BE7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702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rom+8%3A12-14%3B+Mk+16%3A15%3B+Mt+9%3A35-38&amp;version=NKJV;NET;ESV;CSB#fen-NKJV-23415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iblegateway.com/passage/?search=rom+8%3A12-14%3B+Mk+16%3A15%3B+Mt+9%3A35-38&amp;version=NKJV;NET;ESV;CSB#fen-NKJV-23416b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rom+10%3A1&amp;version=NKJV;NET;ESV;CSB#fen-NKJV-28190a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is+6%3A8%3B+1+Pet+3%3A15&amp;version=NKJV;NET;ESV;CSB#fen-NKJV-30440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iblegateway.com/passage/?search=is+6%3A8%3B+1+Pet+3%3A15&amp;version=NKJV;NET;ESV;CSB#fen-NKJV-30440b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ABBE9-13AD-4627-9538-2788BE7A16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20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Cor 9:16 “</a:t>
            </a:r>
            <a:r>
              <a:rPr lang="en-US" baseline="30000" dirty="0"/>
              <a:t>16 </a:t>
            </a:r>
            <a:r>
              <a:rPr lang="en-US" dirty="0"/>
              <a:t>For if I preach the gospel, I have nothing to boast of, for necessity is laid upon me; yes, woe is me if I do not preach the gospel! “</a:t>
            </a:r>
          </a:p>
          <a:p>
            <a:endParaRPr lang="en-US" dirty="0"/>
          </a:p>
          <a:p>
            <a:r>
              <a:rPr lang="en-US" dirty="0"/>
              <a:t>Rom 11:13 “</a:t>
            </a:r>
            <a:r>
              <a:rPr lang="en-US" baseline="30000" dirty="0"/>
              <a:t>13 </a:t>
            </a:r>
            <a:r>
              <a:rPr lang="en-US" dirty="0"/>
              <a:t>For I speak to you Gentiles; inasmuch as I am an apostle to the Gentiles, I magnify my ministry, “</a:t>
            </a:r>
          </a:p>
          <a:p>
            <a:endParaRPr lang="en-US" dirty="0"/>
          </a:p>
          <a:p>
            <a:pPr defTabSz="931774">
              <a:defRPr/>
            </a:pPr>
            <a:r>
              <a:rPr lang="en-US" dirty="0"/>
              <a:t>2 </a:t>
            </a:r>
            <a:r>
              <a:rPr lang="en-US" dirty="0" err="1"/>
              <a:t>thes</a:t>
            </a:r>
            <a:r>
              <a:rPr lang="en-US" dirty="0"/>
              <a:t> 1:8-9 “</a:t>
            </a:r>
            <a:r>
              <a:rPr lang="en-US" baseline="30000" dirty="0"/>
              <a:t>8 </a:t>
            </a:r>
            <a:r>
              <a:rPr lang="en-US" dirty="0"/>
              <a:t>in flaming fire taking vengeance on those who do not know God, and on those who do not obey the gospel of our Lord Jesus Christ. </a:t>
            </a:r>
            <a:r>
              <a:rPr lang="en-US" baseline="30000" dirty="0"/>
              <a:t>9 </a:t>
            </a:r>
            <a:r>
              <a:rPr lang="en-US" dirty="0"/>
              <a:t>These shall be punished with everlasting destruction from the presence of the Lord and from the glory of His power,”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ABBE9-13AD-4627-9538-2788BE7A16AF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CC628CEF-B615-C1D8-2B7A-5E347D05C20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470788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Rom 8:12-14 “</a:t>
            </a:r>
            <a:r>
              <a:rPr lang="en-US" baseline="30000" dirty="0"/>
              <a:t>12 </a:t>
            </a:r>
            <a:r>
              <a:rPr lang="en-US" dirty="0"/>
              <a:t>Therefore, brethren, we are debtors—not to the flesh, to live according to the flesh. </a:t>
            </a:r>
            <a:r>
              <a:rPr lang="en-US" baseline="30000" dirty="0"/>
              <a:t>13 </a:t>
            </a:r>
            <a:r>
              <a:rPr lang="en-US" dirty="0"/>
              <a:t>For if you live according to the flesh you will die; but if by the Spirit you put to death the deeds of the body, you will live. </a:t>
            </a:r>
            <a:r>
              <a:rPr lang="en-US" baseline="30000" dirty="0"/>
              <a:t>14 </a:t>
            </a:r>
            <a:r>
              <a:rPr lang="en-US" dirty="0"/>
              <a:t>For as many as are led by the Spirit of God, these are sons of God. </a:t>
            </a:r>
          </a:p>
          <a:p>
            <a:endParaRPr lang="en-US" dirty="0"/>
          </a:p>
          <a:p>
            <a:pPr defTabSz="931774">
              <a:defRPr/>
            </a:pPr>
            <a:r>
              <a:rPr lang="en-US" dirty="0"/>
              <a:t>Mt 9:35-38 “</a:t>
            </a:r>
            <a:r>
              <a:rPr lang="en-US" baseline="30000" dirty="0"/>
              <a:t>35 </a:t>
            </a:r>
            <a:r>
              <a:rPr lang="en-US" dirty="0"/>
              <a:t>Then Jesus went about all the cities and villages, teaching in their synagogues, preaching the gospel of the kingdom, and healing every sickness and every disease </a:t>
            </a:r>
            <a:r>
              <a:rPr lang="en-US" baseline="30000" dirty="0"/>
              <a:t>[</a:t>
            </a:r>
            <a:r>
              <a:rPr lang="en-US" baseline="30000" dirty="0">
                <a:hlinkClick r:id="rId3" tooltip="See footnote a"/>
              </a:rPr>
              <a:t>a</a:t>
            </a:r>
            <a:r>
              <a:rPr lang="en-US" baseline="30000" dirty="0"/>
              <a:t>]</a:t>
            </a:r>
            <a:r>
              <a:rPr lang="en-US" dirty="0"/>
              <a:t>among the people. </a:t>
            </a:r>
            <a:r>
              <a:rPr lang="en-US" baseline="30000" dirty="0"/>
              <a:t>36 </a:t>
            </a:r>
            <a:r>
              <a:rPr lang="en-US" dirty="0"/>
              <a:t>But when He saw the multitudes, He was moved with compassion for them, because they were </a:t>
            </a:r>
            <a:r>
              <a:rPr lang="en-US" baseline="30000" dirty="0"/>
              <a:t>[</a:t>
            </a:r>
            <a:r>
              <a:rPr lang="en-US" baseline="30000" dirty="0">
                <a:hlinkClick r:id="rId4" tooltip="See footnote b"/>
              </a:rPr>
              <a:t>b</a:t>
            </a:r>
            <a:r>
              <a:rPr lang="en-US" baseline="30000" dirty="0"/>
              <a:t>]</a:t>
            </a:r>
            <a:r>
              <a:rPr lang="en-US" dirty="0"/>
              <a:t>weary and scattered, like sheep having no shepherd. </a:t>
            </a:r>
            <a:r>
              <a:rPr lang="en-US" baseline="30000" dirty="0"/>
              <a:t>37 </a:t>
            </a:r>
            <a:r>
              <a:rPr lang="en-US" dirty="0"/>
              <a:t>Then He said to His disciples, “The harvest truly </a:t>
            </a:r>
            <a:r>
              <a:rPr lang="en-US" i="1" dirty="0"/>
              <a:t>is</a:t>
            </a:r>
            <a:r>
              <a:rPr lang="en-US" dirty="0"/>
              <a:t> plentiful, but the laborers </a:t>
            </a:r>
            <a:r>
              <a:rPr lang="en-US" i="1" dirty="0"/>
              <a:t>are</a:t>
            </a:r>
            <a:r>
              <a:rPr lang="en-US" dirty="0"/>
              <a:t> few. </a:t>
            </a:r>
            <a:r>
              <a:rPr lang="en-US" baseline="30000" dirty="0"/>
              <a:t>38 </a:t>
            </a:r>
            <a:r>
              <a:rPr lang="en-US" dirty="0"/>
              <a:t>Therefore pray the Lord of the harvest to send out laborers into His harvest.”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ABBE9-13AD-4627-9538-2788BE7A16AF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13A1E0CE-2315-0FC3-6DF7-C344EF76D46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234016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Rom 10:1 “10” Brethren, my heart’s desire and prayer to God for </a:t>
            </a:r>
            <a:r>
              <a:rPr lang="en-US" baseline="30000" dirty="0"/>
              <a:t>[</a:t>
            </a:r>
            <a:r>
              <a:rPr lang="en-US" baseline="30000" dirty="0">
                <a:hlinkClick r:id="rId3" tooltip="See footnote a"/>
              </a:rPr>
              <a:t>a</a:t>
            </a:r>
            <a:r>
              <a:rPr lang="en-US" baseline="30000" dirty="0"/>
              <a:t>]</a:t>
            </a:r>
            <a:r>
              <a:rPr lang="en-US" dirty="0"/>
              <a:t>Israel is that they may be saved.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ABBE9-13AD-4627-9538-2788BE7A16AF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3D7EE7DF-B1E7-F54C-1CB6-B2DE4621430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3498495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6:8 “</a:t>
            </a:r>
            <a:r>
              <a:rPr lang="en-US" baseline="30000" dirty="0"/>
              <a:t>8 </a:t>
            </a:r>
            <a:r>
              <a:rPr lang="en-US" dirty="0"/>
              <a:t>Also I heard the voice of the Lord, saying: “Whom shall I send, And who will go for Us?” Then I said, “Here </a:t>
            </a:r>
            <a:r>
              <a:rPr lang="en-US" i="1" dirty="0"/>
              <a:t>am</a:t>
            </a:r>
            <a:r>
              <a:rPr lang="en-US" dirty="0"/>
              <a:t> I! Send me.”</a:t>
            </a:r>
          </a:p>
          <a:p>
            <a:endParaRPr lang="en-US" dirty="0"/>
          </a:p>
          <a:p>
            <a:r>
              <a:rPr lang="en-US" dirty="0"/>
              <a:t>1 Pet 3:15 “</a:t>
            </a:r>
            <a:r>
              <a:rPr lang="en-US" baseline="30000" dirty="0"/>
              <a:t>15 </a:t>
            </a:r>
            <a:r>
              <a:rPr lang="en-US" dirty="0"/>
              <a:t>But </a:t>
            </a:r>
            <a:r>
              <a:rPr lang="en-US" baseline="30000" dirty="0"/>
              <a:t>[</a:t>
            </a:r>
            <a:r>
              <a:rPr lang="en-US" baseline="30000" dirty="0">
                <a:hlinkClick r:id="rId3" tooltip="See footnote a"/>
              </a:rPr>
              <a:t>a</a:t>
            </a:r>
            <a:r>
              <a:rPr lang="en-US" baseline="30000" dirty="0"/>
              <a:t>]</a:t>
            </a:r>
            <a:r>
              <a:rPr lang="en-US" dirty="0"/>
              <a:t>sanctify </a:t>
            </a:r>
            <a:r>
              <a:rPr lang="en-US" baseline="30000" dirty="0"/>
              <a:t>[</a:t>
            </a:r>
            <a:r>
              <a:rPr lang="en-US" baseline="30000" dirty="0">
                <a:hlinkClick r:id="rId4" tooltip="See footnote b"/>
              </a:rPr>
              <a:t>b</a:t>
            </a:r>
            <a:r>
              <a:rPr lang="en-US" baseline="30000" dirty="0"/>
              <a:t>]</a:t>
            </a:r>
            <a:r>
              <a:rPr lang="en-US" dirty="0"/>
              <a:t>the Lord God in your hearts, and always </a:t>
            </a:r>
            <a:r>
              <a:rPr lang="en-US" i="1" dirty="0"/>
              <a:t>be</a:t>
            </a:r>
            <a:r>
              <a:rPr lang="en-US" dirty="0"/>
              <a:t> ready to </a:t>
            </a:r>
            <a:r>
              <a:rPr lang="en-US" i="1" dirty="0"/>
              <a:t>give</a:t>
            </a:r>
            <a:r>
              <a:rPr lang="en-US" dirty="0"/>
              <a:t> a defense to everyone who asks you a reason for the hope that is in you, with meekness and fear;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ABBE9-13AD-4627-9538-2788BE7A16AF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E88A9264-D58D-7F79-CAD4-AB0E0565317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570139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30000" dirty="0">
                <a:solidFill>
                  <a:srgbClr val="FFFFFF"/>
                </a:solidFill>
              </a:rPr>
              <a:t>Paul was not Embarrassed</a:t>
            </a:r>
          </a:p>
          <a:p>
            <a:pPr lvl="1"/>
            <a:r>
              <a:rPr lang="en-US" sz="1200" baseline="30000" dirty="0">
                <a:solidFill>
                  <a:srgbClr val="FFFFFF"/>
                </a:solidFill>
              </a:rPr>
              <a:t>1 Cor 2:1-5</a:t>
            </a:r>
          </a:p>
          <a:p>
            <a:pPr lvl="1"/>
            <a:r>
              <a:rPr lang="en-US" sz="1200" baseline="30000" dirty="0">
                <a:solidFill>
                  <a:srgbClr val="FFFFFF"/>
                </a:solidFill>
              </a:rPr>
              <a:t>2 Cor 4:7-14; 11:23-28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ABBE9-13AD-4627-9538-2788BE7A16AF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7037166-C969-81E8-615D-715414F0CDF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2348211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ABBE9-13AD-4627-9538-2788BE7A16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5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August 13,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3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Saturday, August 13,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Saturday, August 13,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1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August 13,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0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Saturday, August 13,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92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Saturday, August 13,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0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Saturday, August 13,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1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Saturday, August 13,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7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Saturday, August 13,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3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Saturday, August 13,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7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Saturday, August 13,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4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August 13,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799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0" r:id="rId6"/>
    <p:sldLayoutId id="2147483816" r:id="rId7"/>
    <p:sldLayoutId id="2147483817" r:id="rId8"/>
    <p:sldLayoutId id="2147483818" r:id="rId9"/>
    <p:sldLayoutId id="2147483819" r:id="rId10"/>
    <p:sldLayoutId id="214748382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20000"/>
        </a:lnSpc>
        <a:spcBef>
          <a:spcPts val="10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3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3D1B3-D6E8-10CF-57A5-6B794D2EC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55200"/>
            <a:ext cx="5432045" cy="1969200"/>
          </a:xfrm>
        </p:spPr>
        <p:txBody>
          <a:bodyPr anchor="b">
            <a:normAutofit/>
          </a:bodyPr>
          <a:lstStyle/>
          <a:p>
            <a:r>
              <a:rPr lang="en-US"/>
              <a:t>The Three I AM’s of Paul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7F161-B08E-ACC8-4698-F3CAE2F9B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2624400"/>
            <a:ext cx="5432045" cy="3326456"/>
          </a:xfrm>
        </p:spPr>
        <p:txBody>
          <a:bodyPr>
            <a:normAutofit/>
          </a:bodyPr>
          <a:lstStyle/>
          <a:p>
            <a:r>
              <a:rPr lang="en-US" sz="6400" dirty="0"/>
              <a:t>Rom 1:14-16</a:t>
            </a:r>
          </a:p>
        </p:txBody>
      </p:sp>
      <p:cxnSp>
        <p:nvCxnSpPr>
          <p:cNvPr id="38" name="Straight Connector 25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4D8A957-8C2E-1EDB-5116-59A830E0BF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" b="7099"/>
          <a:stretch/>
        </p:blipFill>
        <p:spPr>
          <a:xfrm>
            <a:off x="6311900" y="900001"/>
            <a:ext cx="5436688" cy="505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A62332-FD85-4956-B6DD-AECE2CD5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3079B8-52F7-E895-F468-D17DDDB6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226800"/>
            <a:ext cx="4694400" cy="2954655"/>
          </a:xfrm>
        </p:spPr>
        <p:txBody>
          <a:bodyPr wrap="square">
            <a:normAutofit/>
          </a:bodyPr>
          <a:lstStyle/>
          <a:p>
            <a:r>
              <a:rPr lang="en-US" sz="6400" dirty="0"/>
              <a:t>I am a </a:t>
            </a:r>
            <a:r>
              <a:rPr lang="en-US" sz="6400" u="sng" dirty="0"/>
              <a:t>Debtor </a:t>
            </a:r>
            <a:r>
              <a:rPr lang="en-US" sz="6400" dirty="0"/>
              <a:t>(Rom 1:14)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D8ECD2-A033-242C-1917-8C3A290F5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" y="4135014"/>
            <a:ext cx="4726800" cy="179557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935FD8-9F2E-4F15-8ED9-1C692DA6F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6000" y="450000"/>
            <a:ext cx="0" cy="5965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5D8E2-CE5E-3522-D169-187E87B50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0" y="323999"/>
            <a:ext cx="5184000" cy="6091200"/>
          </a:xfrm>
        </p:spPr>
        <p:txBody>
          <a:bodyPr>
            <a:normAutofit/>
          </a:bodyPr>
          <a:lstStyle/>
          <a:p>
            <a:endParaRPr lang="en-US" baseline="30000" dirty="0"/>
          </a:p>
          <a:p>
            <a:r>
              <a:rPr lang="en-US" sz="6000" baseline="30000" dirty="0">
                <a:solidFill>
                  <a:srgbClr val="FFFFFF"/>
                </a:solidFill>
              </a:rPr>
              <a:t>Called by God</a:t>
            </a:r>
          </a:p>
          <a:p>
            <a:pPr lvl="1"/>
            <a:r>
              <a:rPr lang="en-US" sz="6000" i="1" u="sng" baseline="30000" dirty="0">
                <a:solidFill>
                  <a:srgbClr val="FFFFFF"/>
                </a:solidFill>
              </a:rPr>
              <a:t>1 Cor 9:16</a:t>
            </a:r>
          </a:p>
          <a:p>
            <a:pPr lvl="1"/>
            <a:r>
              <a:rPr lang="en-US" sz="6000" i="1" u="sng" baseline="30000" dirty="0">
                <a:solidFill>
                  <a:srgbClr val="FFFFFF"/>
                </a:solidFill>
              </a:rPr>
              <a:t>Acts 9:15</a:t>
            </a:r>
          </a:p>
          <a:p>
            <a:pPr lvl="1"/>
            <a:r>
              <a:rPr lang="en-US" sz="6000" i="1" u="sng" baseline="30000" dirty="0">
                <a:solidFill>
                  <a:srgbClr val="FFFFFF"/>
                </a:solidFill>
              </a:rPr>
              <a:t>Rom 11:13</a:t>
            </a:r>
          </a:p>
          <a:p>
            <a:r>
              <a:rPr lang="en-US" sz="6000" baseline="30000" dirty="0">
                <a:solidFill>
                  <a:srgbClr val="FFFFFF"/>
                </a:solidFill>
              </a:rPr>
              <a:t>The need of Sinners</a:t>
            </a:r>
          </a:p>
          <a:p>
            <a:pPr lvl="1"/>
            <a:r>
              <a:rPr lang="en-US" sz="6000" i="1" u="sng" baseline="30000" dirty="0">
                <a:solidFill>
                  <a:srgbClr val="FFFFFF"/>
                </a:solidFill>
              </a:rPr>
              <a:t>2 </a:t>
            </a:r>
            <a:r>
              <a:rPr lang="en-US" sz="6000" i="1" u="sng" baseline="30000" dirty="0" err="1">
                <a:solidFill>
                  <a:srgbClr val="FFFFFF"/>
                </a:solidFill>
              </a:rPr>
              <a:t>Thes</a:t>
            </a:r>
            <a:r>
              <a:rPr lang="en-US" sz="6000" i="1" u="sng" baseline="30000" dirty="0">
                <a:solidFill>
                  <a:srgbClr val="FFFFFF"/>
                </a:solidFill>
              </a:rPr>
              <a:t> 1:8-9</a:t>
            </a:r>
          </a:p>
          <a:p>
            <a:pPr lvl="1"/>
            <a:endParaRPr lang="en-US" baseline="300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828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A62332-FD85-4956-B6DD-AECE2CD5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3079B8-52F7-E895-F468-D17DDDB6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226800"/>
            <a:ext cx="4694400" cy="2954655"/>
          </a:xfrm>
        </p:spPr>
        <p:txBody>
          <a:bodyPr wrap="square">
            <a:normAutofit/>
          </a:bodyPr>
          <a:lstStyle/>
          <a:p>
            <a:r>
              <a:rPr lang="en-US" sz="6400" dirty="0"/>
              <a:t>We are </a:t>
            </a:r>
            <a:r>
              <a:rPr lang="en-US" sz="6400" u="sng" dirty="0"/>
              <a:t>Debtors</a:t>
            </a:r>
            <a:r>
              <a:rPr lang="en-US" sz="6400" dirty="0"/>
              <a:t> Also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D8ECD2-A033-242C-1917-8C3A290F5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" y="4135014"/>
            <a:ext cx="4726800" cy="179557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935FD8-9F2E-4F15-8ED9-1C692DA6F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6000" y="450000"/>
            <a:ext cx="0" cy="5965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5D8E2-CE5E-3522-D169-187E87B50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0" y="323999"/>
            <a:ext cx="5184000" cy="6091200"/>
          </a:xfrm>
        </p:spPr>
        <p:txBody>
          <a:bodyPr>
            <a:normAutofit fontScale="92500"/>
          </a:bodyPr>
          <a:lstStyle/>
          <a:p>
            <a:endParaRPr lang="en-US" baseline="30000" dirty="0"/>
          </a:p>
          <a:p>
            <a:r>
              <a:rPr lang="en-US" sz="6000" baseline="30000" dirty="0">
                <a:solidFill>
                  <a:srgbClr val="FFFFFF"/>
                </a:solidFill>
              </a:rPr>
              <a:t>Debtors to God</a:t>
            </a:r>
          </a:p>
          <a:p>
            <a:pPr lvl="1"/>
            <a:r>
              <a:rPr lang="en-US" sz="6000" i="1" u="sng" baseline="30000" dirty="0">
                <a:solidFill>
                  <a:srgbClr val="FFFFFF"/>
                </a:solidFill>
              </a:rPr>
              <a:t>Rom 5:8; 8:12-14</a:t>
            </a:r>
          </a:p>
          <a:p>
            <a:r>
              <a:rPr lang="en-US" sz="6000" baseline="30000" dirty="0">
                <a:solidFill>
                  <a:srgbClr val="FFFFFF"/>
                </a:solidFill>
              </a:rPr>
              <a:t>Our Call to Serve</a:t>
            </a:r>
          </a:p>
          <a:p>
            <a:pPr lvl="1"/>
            <a:r>
              <a:rPr lang="en-US" sz="6000" i="1" u="sng" baseline="30000" dirty="0">
                <a:solidFill>
                  <a:srgbClr val="FFFFFF"/>
                </a:solidFill>
              </a:rPr>
              <a:t>Mk 16:15</a:t>
            </a:r>
          </a:p>
          <a:p>
            <a:r>
              <a:rPr lang="en-US" sz="6000" baseline="30000" dirty="0">
                <a:solidFill>
                  <a:srgbClr val="FFFFFF"/>
                </a:solidFill>
              </a:rPr>
              <a:t>The Need of the Lost</a:t>
            </a:r>
          </a:p>
          <a:p>
            <a:pPr lvl="1"/>
            <a:r>
              <a:rPr lang="en-US" sz="6000" i="1" u="sng" baseline="30000" dirty="0">
                <a:solidFill>
                  <a:srgbClr val="FFFFFF"/>
                </a:solidFill>
              </a:rPr>
              <a:t>Rom 3:23; 6:23</a:t>
            </a:r>
          </a:p>
          <a:p>
            <a:pPr lvl="1"/>
            <a:r>
              <a:rPr lang="en-US" sz="6000" i="1" u="sng" baseline="30000" dirty="0">
                <a:solidFill>
                  <a:srgbClr val="FFFFFF"/>
                </a:solidFill>
              </a:rPr>
              <a:t>Mt 9:35-38</a:t>
            </a:r>
          </a:p>
          <a:p>
            <a:pPr lvl="1"/>
            <a:endParaRPr lang="en-US" sz="6000" baseline="30000" dirty="0">
              <a:solidFill>
                <a:srgbClr val="FFFFFF"/>
              </a:solidFill>
            </a:endParaRPr>
          </a:p>
          <a:p>
            <a:pPr lvl="1"/>
            <a:endParaRPr lang="en-US" baseline="300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312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A62332-FD85-4956-B6DD-AECE2CD5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3079B8-52F7-E895-F468-D17DDDB6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226800"/>
            <a:ext cx="4694400" cy="2954655"/>
          </a:xfrm>
        </p:spPr>
        <p:txBody>
          <a:bodyPr wrap="square">
            <a:normAutofit/>
          </a:bodyPr>
          <a:lstStyle/>
          <a:p>
            <a:r>
              <a:rPr lang="en-US" sz="6400" dirty="0"/>
              <a:t>I am a </a:t>
            </a:r>
            <a:r>
              <a:rPr lang="en-US" sz="6400" u="sng" dirty="0"/>
              <a:t>Ready</a:t>
            </a:r>
            <a:r>
              <a:rPr lang="en-US" sz="6400" dirty="0"/>
              <a:t> (Rom 1:15)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935FD8-9F2E-4F15-8ED9-1C692DA6F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6000" y="450000"/>
            <a:ext cx="0" cy="5965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5D8E2-CE5E-3522-D169-187E87B50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0" y="323999"/>
            <a:ext cx="5184000" cy="6091200"/>
          </a:xfrm>
        </p:spPr>
        <p:txBody>
          <a:bodyPr>
            <a:normAutofit fontScale="77500" lnSpcReduction="20000"/>
          </a:bodyPr>
          <a:lstStyle/>
          <a:p>
            <a:endParaRPr lang="en-US" baseline="30000" dirty="0"/>
          </a:p>
          <a:p>
            <a:r>
              <a:rPr lang="en-US" sz="6000" baseline="30000" dirty="0">
                <a:solidFill>
                  <a:srgbClr val="FFFFFF"/>
                </a:solidFill>
              </a:rPr>
              <a:t>Focused on the task to preach</a:t>
            </a:r>
          </a:p>
          <a:p>
            <a:pPr lvl="1"/>
            <a:r>
              <a:rPr lang="en-US" sz="6000" baseline="30000" dirty="0">
                <a:solidFill>
                  <a:srgbClr val="FFFFFF"/>
                </a:solidFill>
              </a:rPr>
              <a:t>Willing: Desire to serve the Lord</a:t>
            </a:r>
          </a:p>
          <a:p>
            <a:pPr lvl="1"/>
            <a:r>
              <a:rPr lang="en-US" sz="6000" baseline="30000" dirty="0">
                <a:solidFill>
                  <a:srgbClr val="FFFFFF"/>
                </a:solidFill>
              </a:rPr>
              <a:t>Prepared: He knew the value of the message because he lived it himself</a:t>
            </a:r>
          </a:p>
          <a:p>
            <a:pPr lvl="1"/>
            <a:r>
              <a:rPr lang="en-US" sz="6000" baseline="30000" dirty="0">
                <a:solidFill>
                  <a:srgbClr val="FFFFFF"/>
                </a:solidFill>
              </a:rPr>
              <a:t>Eager: Paul desired to see others come to Jesus</a:t>
            </a:r>
          </a:p>
          <a:p>
            <a:pPr lvl="2"/>
            <a:r>
              <a:rPr lang="en-US" sz="6000" i="1" u="sng" baseline="30000" dirty="0">
                <a:solidFill>
                  <a:srgbClr val="FFFFFF"/>
                </a:solidFill>
              </a:rPr>
              <a:t>Rom 10:1</a:t>
            </a:r>
          </a:p>
          <a:p>
            <a:pPr lvl="1"/>
            <a:endParaRPr lang="en-US" sz="6000" baseline="30000" dirty="0">
              <a:solidFill>
                <a:srgbClr val="FFFFFF"/>
              </a:solidFill>
            </a:endParaRPr>
          </a:p>
          <a:p>
            <a:pPr lvl="1"/>
            <a:endParaRPr lang="en-US" baseline="300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A6E76F-9DD5-A5CD-85C3-DC65AE245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84" y="3845358"/>
            <a:ext cx="4972743" cy="198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537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A62332-FD85-4956-B6DD-AECE2CD5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3079B8-52F7-E895-F468-D17DDDB6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226800"/>
            <a:ext cx="4694400" cy="2954655"/>
          </a:xfrm>
        </p:spPr>
        <p:txBody>
          <a:bodyPr wrap="square">
            <a:normAutofit/>
          </a:bodyPr>
          <a:lstStyle/>
          <a:p>
            <a:r>
              <a:rPr lang="en-US" sz="6400" dirty="0"/>
              <a:t>We Must be </a:t>
            </a:r>
            <a:r>
              <a:rPr lang="en-US" sz="6400" u="sng" dirty="0"/>
              <a:t>Ready</a:t>
            </a:r>
            <a:r>
              <a:rPr lang="en-US" sz="6400" dirty="0"/>
              <a:t> Also (Rom 1:15)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935FD8-9F2E-4F15-8ED9-1C692DA6F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6000" y="450000"/>
            <a:ext cx="0" cy="5965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5D8E2-CE5E-3522-D169-187E87B50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0" y="323999"/>
            <a:ext cx="5184000" cy="6091200"/>
          </a:xfrm>
        </p:spPr>
        <p:txBody>
          <a:bodyPr>
            <a:normAutofit/>
          </a:bodyPr>
          <a:lstStyle/>
          <a:p>
            <a:endParaRPr lang="en-US" baseline="30000" dirty="0"/>
          </a:p>
          <a:p>
            <a:r>
              <a:rPr lang="en-US" sz="6000" baseline="30000" dirty="0">
                <a:solidFill>
                  <a:srgbClr val="FFFFFF"/>
                </a:solidFill>
              </a:rPr>
              <a:t>Focused on the task to preach</a:t>
            </a:r>
          </a:p>
          <a:p>
            <a:pPr lvl="1"/>
            <a:r>
              <a:rPr lang="en-US" sz="6000" baseline="30000" dirty="0">
                <a:solidFill>
                  <a:srgbClr val="FFFFFF"/>
                </a:solidFill>
              </a:rPr>
              <a:t>Willing: </a:t>
            </a:r>
          </a:p>
          <a:p>
            <a:pPr lvl="2"/>
            <a:r>
              <a:rPr lang="en-US" sz="6000" i="1" u="sng" baseline="30000" dirty="0">
                <a:solidFill>
                  <a:srgbClr val="FFFFFF"/>
                </a:solidFill>
              </a:rPr>
              <a:t>Is 6:8</a:t>
            </a:r>
          </a:p>
          <a:p>
            <a:pPr lvl="1"/>
            <a:r>
              <a:rPr lang="en-US" sz="6000" baseline="30000" dirty="0">
                <a:solidFill>
                  <a:srgbClr val="FFFFFF"/>
                </a:solidFill>
              </a:rPr>
              <a:t>Prepared: </a:t>
            </a:r>
          </a:p>
          <a:p>
            <a:pPr lvl="2"/>
            <a:r>
              <a:rPr lang="en-US" sz="6000" i="1" u="sng" baseline="30000" dirty="0">
                <a:solidFill>
                  <a:srgbClr val="FFFFFF"/>
                </a:solidFill>
              </a:rPr>
              <a:t>1 Pet 3:15</a:t>
            </a:r>
          </a:p>
          <a:p>
            <a:pPr lvl="1"/>
            <a:r>
              <a:rPr lang="en-US" sz="6000" baseline="30000" dirty="0">
                <a:solidFill>
                  <a:srgbClr val="FFFFFF"/>
                </a:solidFill>
              </a:rPr>
              <a:t>Eager</a:t>
            </a:r>
          </a:p>
          <a:p>
            <a:pPr lvl="1"/>
            <a:endParaRPr lang="en-US" baseline="300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A6E76F-9DD5-A5CD-85C3-DC65AE245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84" y="3845358"/>
            <a:ext cx="4972743" cy="198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05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A62332-FD85-4956-B6DD-AECE2CD5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3079B8-52F7-E895-F468-D17DDDB6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226800"/>
            <a:ext cx="4694400" cy="2954655"/>
          </a:xfrm>
        </p:spPr>
        <p:txBody>
          <a:bodyPr wrap="square">
            <a:normAutofit/>
          </a:bodyPr>
          <a:lstStyle/>
          <a:p>
            <a:r>
              <a:rPr lang="en-US" sz="6400" dirty="0"/>
              <a:t>I am </a:t>
            </a:r>
            <a:r>
              <a:rPr lang="en-US" sz="6400" u="sng" dirty="0"/>
              <a:t>not Ashamed   </a:t>
            </a:r>
            <a:r>
              <a:rPr lang="en-US" sz="6400" dirty="0"/>
              <a:t>(Rom 1:16)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935FD8-9F2E-4F15-8ED9-1C692DA6F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6000" y="450000"/>
            <a:ext cx="0" cy="5965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5D8E2-CE5E-3522-D169-187E87B50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0" y="323999"/>
            <a:ext cx="5184000" cy="6091200"/>
          </a:xfrm>
        </p:spPr>
        <p:txBody>
          <a:bodyPr>
            <a:normAutofit lnSpcReduction="10000"/>
          </a:bodyPr>
          <a:lstStyle/>
          <a:p>
            <a:endParaRPr lang="en-US" baseline="30000" dirty="0"/>
          </a:p>
          <a:p>
            <a:r>
              <a:rPr lang="en-US" sz="6000" baseline="30000" dirty="0">
                <a:solidFill>
                  <a:schemeClr val="tx1"/>
                </a:solidFill>
              </a:rPr>
              <a:t>Not Ashamed of the Gospel because…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Christ's gospel - It is all about Him and His sacrifice for us.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God's power - The greatest demonstration is in the saving of a soul.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brings salvation - It keeps sinners out of hell and carries them to Heaven.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reaches all - There is not a person in the world who cannot be saved! 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personal experience (</a:t>
            </a:r>
            <a:r>
              <a:rPr lang="en-US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 9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6000" baseline="30000" dirty="0">
              <a:solidFill>
                <a:srgbClr val="FFFFFF"/>
              </a:solidFill>
            </a:endParaRPr>
          </a:p>
          <a:p>
            <a:pPr marL="451944" lvl="1" indent="0">
              <a:buNone/>
            </a:pPr>
            <a:endParaRPr lang="en-US" sz="6000" baseline="30000" dirty="0">
              <a:solidFill>
                <a:srgbClr val="FFFFFF"/>
              </a:solidFill>
            </a:endParaRPr>
          </a:p>
          <a:p>
            <a:pPr lvl="1"/>
            <a:endParaRPr lang="en-US" baseline="300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947B15-1867-2C19-1376-FAF25E319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961" y="3369599"/>
            <a:ext cx="5115639" cy="295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022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2">
            <a:extLst>
              <a:ext uri="{FF2B5EF4-FFF2-40B4-BE49-F238E27FC236}">
                <a16:creationId xmlns:a16="http://schemas.microsoft.com/office/drawing/2014/main" id="{C66CC717-08C5-4F3E-B8AA-BA93C8755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4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2979F8-81BE-AF10-7328-F389B649F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5" y="655200"/>
            <a:ext cx="5432045" cy="1969200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400" dirty="0"/>
              <a:t>Final Thought</a:t>
            </a:r>
          </a:p>
        </p:txBody>
      </p:sp>
      <p:cxnSp>
        <p:nvCxnSpPr>
          <p:cNvPr id="31" name="Straight Connector 26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Text&#10;&#10;Description automatically generated with medium confidence">
            <a:extLst>
              <a:ext uri="{FF2B5EF4-FFF2-40B4-BE49-F238E27FC236}">
                <a16:creationId xmlns:a16="http://schemas.microsoft.com/office/drawing/2014/main" id="{B5FC725D-20D2-C24B-4E23-B8B6EE6FE9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1" r="-1" b="-1"/>
          <a:stretch/>
        </p:blipFill>
        <p:spPr>
          <a:xfrm>
            <a:off x="6311900" y="900001"/>
            <a:ext cx="5436688" cy="505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30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Bell MT"/>
        <a:ea typeface=""/>
        <a:cs typeface=""/>
      </a:majorFont>
      <a:minorFont>
        <a:latin typeface="Bell M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675</Words>
  <Application>Microsoft Office PowerPoint</Application>
  <PresentationFormat>Widescreen</PresentationFormat>
  <Paragraphs>87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Bell MT</vt:lpstr>
      <vt:lpstr>Calibri</vt:lpstr>
      <vt:lpstr>Calibri Light</vt:lpstr>
      <vt:lpstr>Times New Roman</vt:lpstr>
      <vt:lpstr>ThinLineVTI</vt:lpstr>
      <vt:lpstr>The Three I AM’s of Paul</vt:lpstr>
      <vt:lpstr>I am a Debtor (Rom 1:14)</vt:lpstr>
      <vt:lpstr>We are Debtors Also</vt:lpstr>
      <vt:lpstr>I am a Ready (Rom 1:15)</vt:lpstr>
      <vt:lpstr>We Must be Ready Also (Rom 1:15)</vt:lpstr>
      <vt:lpstr>I am not Ashamed   (Rom 1:16)</vt:lpstr>
      <vt:lpstr>Final Thought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I AM’s of Paul</dc:title>
  <dc:creator>Rob Miller</dc:creator>
  <cp:lastModifiedBy>West End</cp:lastModifiedBy>
  <cp:revision>3</cp:revision>
  <cp:lastPrinted>2022-08-11T16:28:30Z</cp:lastPrinted>
  <dcterms:created xsi:type="dcterms:W3CDTF">2022-08-08T15:14:25Z</dcterms:created>
  <dcterms:modified xsi:type="dcterms:W3CDTF">2022-08-14T02:32:08Z</dcterms:modified>
</cp:coreProperties>
</file>