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84" r:id="rId2"/>
    <p:sldId id="285" r:id="rId3"/>
    <p:sldId id="430" r:id="rId4"/>
    <p:sldId id="431" r:id="rId5"/>
    <p:sldId id="432" r:id="rId6"/>
    <p:sldId id="433"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8" r:id="rId21"/>
    <p:sldId id="449" r:id="rId22"/>
    <p:sldId id="450" r:id="rId23"/>
    <p:sldId id="451" r:id="rId24"/>
    <p:sldId id="403" r:id="rId25"/>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A39"/>
    <a:srgbClr val="B6BFCF"/>
    <a:srgbClr val="343F36"/>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9/4/2022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807089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21</a:t>
            </a:fld>
            <a:endParaRPr lang="en-US" altLang="en-US"/>
          </a:p>
        </p:txBody>
      </p:sp>
    </p:spTree>
    <p:extLst>
      <p:ext uri="{BB962C8B-B14F-4D97-AF65-F5344CB8AC3E}">
        <p14:creationId xmlns:p14="http://schemas.microsoft.com/office/powerpoint/2010/main" val="3062470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22</a:t>
            </a:fld>
            <a:endParaRPr lang="en-US" altLang="en-US"/>
          </a:p>
        </p:txBody>
      </p:sp>
    </p:spTree>
    <p:extLst>
      <p:ext uri="{BB962C8B-B14F-4D97-AF65-F5344CB8AC3E}">
        <p14:creationId xmlns:p14="http://schemas.microsoft.com/office/powerpoint/2010/main" val="464154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23</a:t>
            </a:fld>
            <a:endParaRPr lang="en-US" altLang="en-US"/>
          </a:p>
        </p:txBody>
      </p:sp>
    </p:spTree>
    <p:extLst>
      <p:ext uri="{BB962C8B-B14F-4D97-AF65-F5344CB8AC3E}">
        <p14:creationId xmlns:p14="http://schemas.microsoft.com/office/powerpoint/2010/main" val="1942009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24</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4288133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14</a:t>
            </a:fld>
            <a:endParaRPr lang="en-US" altLang="en-US"/>
          </a:p>
        </p:txBody>
      </p:sp>
    </p:spTree>
    <p:extLst>
      <p:ext uri="{BB962C8B-B14F-4D97-AF65-F5344CB8AC3E}">
        <p14:creationId xmlns:p14="http://schemas.microsoft.com/office/powerpoint/2010/main" val="375219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Enduringword.com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15</a:t>
            </a:fld>
            <a:endParaRPr lang="en-US" altLang="en-US"/>
          </a:p>
        </p:txBody>
      </p:sp>
    </p:spTree>
    <p:extLst>
      <p:ext uri="{BB962C8B-B14F-4D97-AF65-F5344CB8AC3E}">
        <p14:creationId xmlns:p14="http://schemas.microsoft.com/office/powerpoint/2010/main" val="31134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16</a:t>
            </a:fld>
            <a:endParaRPr lang="en-US" altLang="en-US"/>
          </a:p>
        </p:txBody>
      </p:sp>
    </p:spTree>
    <p:extLst>
      <p:ext uri="{BB962C8B-B14F-4D97-AF65-F5344CB8AC3E}">
        <p14:creationId xmlns:p14="http://schemas.microsoft.com/office/powerpoint/2010/main" val="833395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17</a:t>
            </a:fld>
            <a:endParaRPr lang="en-US" altLang="en-US"/>
          </a:p>
        </p:txBody>
      </p:sp>
    </p:spTree>
    <p:extLst>
      <p:ext uri="{BB962C8B-B14F-4D97-AF65-F5344CB8AC3E}">
        <p14:creationId xmlns:p14="http://schemas.microsoft.com/office/powerpoint/2010/main" val="406720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18</a:t>
            </a:fld>
            <a:endParaRPr lang="en-US" altLang="en-US"/>
          </a:p>
        </p:txBody>
      </p:sp>
    </p:spTree>
    <p:extLst>
      <p:ext uri="{BB962C8B-B14F-4D97-AF65-F5344CB8AC3E}">
        <p14:creationId xmlns:p14="http://schemas.microsoft.com/office/powerpoint/2010/main" val="891077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A0002"/>
                </a:solidFill>
                <a:effectLst/>
                <a:latin typeface="Arial" panose="020B0604020202020204" pitchFamily="34" charset="0"/>
              </a:rPr>
              <a:t>As a note of qualification, this passage does not refer to the works that result from faith. James argues that true faith produces works. The argument here only has to do with initial salvation.</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19</a:t>
            </a:fld>
            <a:endParaRPr lang="en-US" altLang="en-US"/>
          </a:p>
        </p:txBody>
      </p:sp>
    </p:spTree>
    <p:extLst>
      <p:ext uri="{BB962C8B-B14F-4D97-AF65-F5344CB8AC3E}">
        <p14:creationId xmlns:p14="http://schemas.microsoft.com/office/powerpoint/2010/main" val="1498945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20</a:t>
            </a:fld>
            <a:endParaRPr lang="en-US" altLang="en-US"/>
          </a:p>
        </p:txBody>
      </p:sp>
    </p:spTree>
    <p:extLst>
      <p:ext uri="{BB962C8B-B14F-4D97-AF65-F5344CB8AC3E}">
        <p14:creationId xmlns:p14="http://schemas.microsoft.com/office/powerpoint/2010/main" val="328465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9/4/2022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9/4/2022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9/4/2022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9/4/2022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9/4/2022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9/4/2022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9/4/2022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9/4/2022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9/4/2022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9/4/2022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9/4/2022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9/4/2022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Justification Explained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3:21–31</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3:24</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24</a:t>
            </a:r>
            <a:r>
              <a:rPr lang="en-US" sz="2800" b="1" i="0" baseline="30000" dirty="0">
                <a:solidFill>
                  <a:srgbClr val="000000"/>
                </a:solidFill>
                <a:effectLst/>
                <a:highlight>
                  <a:srgbClr val="FFFF00"/>
                </a:highlight>
                <a:latin typeface="system-ui"/>
              </a:rPr>
              <a:t> </a:t>
            </a:r>
            <a:r>
              <a:rPr lang="en-US" sz="2800" b="0" i="0" dirty="0">
                <a:solidFill>
                  <a:srgbClr val="000000"/>
                </a:solidFill>
                <a:effectLst/>
                <a:highlight>
                  <a:srgbClr val="FFFF00"/>
                </a:highlight>
                <a:latin typeface="system-ui"/>
              </a:rPr>
              <a:t>being justified freely</a:t>
            </a:r>
            <a:r>
              <a:rPr lang="en-US" sz="2800" b="0" i="0" dirty="0">
                <a:solidFill>
                  <a:srgbClr val="000000"/>
                </a:solidFill>
                <a:effectLst/>
                <a:latin typeface="system-ui"/>
              </a:rPr>
              <a:t> by His grace through the redemption that is in Christ Jesus,</a:t>
            </a:r>
            <a:endParaRPr lang="en-US" sz="2800" b="0" i="0" dirty="0">
              <a:solidFill>
                <a:srgbClr val="000000"/>
              </a:solidFill>
              <a:effectLst/>
              <a:highlight>
                <a:srgbClr val="FFFF00"/>
              </a:highlight>
              <a:latin typeface="system-ui"/>
            </a:endParaRPr>
          </a:p>
          <a:p>
            <a:pPr lvl="2" eaLnBrk="1" hangingPunct="1">
              <a:buFont typeface="Arial" panose="020B0604020202020204" pitchFamily="34" charset="0"/>
              <a:buChar char="•"/>
            </a:pPr>
            <a:r>
              <a:rPr lang="en-US" sz="2800" b="0" i="0" dirty="0">
                <a:solidFill>
                  <a:srgbClr val="000000"/>
                </a:solidFill>
                <a:effectLst/>
                <a:latin typeface="system-ui"/>
              </a:rPr>
              <a:t> Being “justified”  has to do with being declared righteous as when a judge declares a person not guilty</a:t>
            </a:r>
          </a:p>
          <a:p>
            <a:pPr lvl="2" eaLnBrk="1" hangingPunct="1">
              <a:buFont typeface="Arial" panose="020B0604020202020204" pitchFamily="34" charset="0"/>
              <a:buChar char="•"/>
            </a:pPr>
            <a:r>
              <a:rPr lang="en-US" sz="2800" b="0" i="0" dirty="0">
                <a:solidFill>
                  <a:srgbClr val="000000"/>
                </a:solidFill>
                <a:effectLst/>
                <a:latin typeface="system-ui"/>
              </a:rPr>
              <a:t> Even more specific: when a governor pardons someone and strikes their conviction from public record</a:t>
            </a:r>
          </a:p>
          <a:p>
            <a:pPr lvl="2" eaLnBrk="1" hangingPunct="1">
              <a:buFont typeface="Arial" panose="020B0604020202020204" pitchFamily="34" charset="0"/>
              <a:buChar cha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84998175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3:24</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24 </a:t>
            </a:r>
            <a:r>
              <a:rPr lang="en-US" sz="2800" b="0" i="0" dirty="0">
                <a:solidFill>
                  <a:srgbClr val="000000"/>
                </a:solidFill>
                <a:effectLst/>
                <a:latin typeface="system-ui"/>
              </a:rPr>
              <a:t>being justified freely by His grace </a:t>
            </a:r>
            <a:r>
              <a:rPr lang="en-US" sz="2800" b="0" i="0" dirty="0">
                <a:solidFill>
                  <a:srgbClr val="000000"/>
                </a:solidFill>
                <a:effectLst/>
                <a:highlight>
                  <a:srgbClr val="FFFF00"/>
                </a:highlight>
                <a:latin typeface="system-ui"/>
              </a:rPr>
              <a:t>through the redemption that is in Christ Jesus</a:t>
            </a:r>
            <a:r>
              <a:rPr lang="en-US" sz="2800" b="0" i="0" dirty="0">
                <a:solidFill>
                  <a:srgbClr val="000000"/>
                </a:solidFill>
                <a:effectLst/>
                <a:latin typeface="system-ui"/>
              </a:rPr>
              <a:t>,</a:t>
            </a:r>
            <a:endParaRPr lang="en-US" sz="2800" b="0" i="0" dirty="0">
              <a:solidFill>
                <a:srgbClr val="000000"/>
              </a:solidFill>
              <a:effectLst/>
              <a:highlight>
                <a:srgbClr val="FFFF00"/>
              </a:highlight>
              <a:latin typeface="system-ui"/>
            </a:endParaRPr>
          </a:p>
          <a:p>
            <a:pPr lvl="2" eaLnBrk="1" hangingPunct="1">
              <a:buFont typeface="Arial" panose="020B0604020202020204" pitchFamily="34" charset="0"/>
              <a:buChar char="•"/>
            </a:pPr>
            <a:r>
              <a:rPr lang="en-US" sz="2800" b="0" i="0" dirty="0">
                <a:solidFill>
                  <a:srgbClr val="000000"/>
                </a:solidFill>
                <a:effectLst/>
                <a:latin typeface="system-ui"/>
              </a:rPr>
              <a:t>“Redemption”  has to do with being freed</a:t>
            </a:r>
          </a:p>
          <a:p>
            <a:pPr lvl="2"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When someone pays ransom to free a slave or captive</a:t>
            </a:r>
          </a:p>
        </p:txBody>
      </p:sp>
    </p:spTree>
    <p:extLst>
      <p:ext uri="{BB962C8B-B14F-4D97-AF65-F5344CB8AC3E}">
        <p14:creationId xmlns:p14="http://schemas.microsoft.com/office/powerpoint/2010/main" val="271249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3:24</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24 </a:t>
            </a:r>
            <a:r>
              <a:rPr lang="en-US" sz="2400" b="0" i="0" dirty="0">
                <a:solidFill>
                  <a:srgbClr val="000000"/>
                </a:solidFill>
                <a:effectLst/>
                <a:latin typeface="system-ui"/>
              </a:rPr>
              <a:t>being justified freely </a:t>
            </a:r>
            <a:r>
              <a:rPr lang="en-US" sz="2400" b="0" i="0" dirty="0">
                <a:solidFill>
                  <a:srgbClr val="000000"/>
                </a:solidFill>
                <a:effectLst/>
                <a:highlight>
                  <a:srgbClr val="FFFF00"/>
                </a:highlight>
                <a:latin typeface="system-ui"/>
              </a:rPr>
              <a:t>by His grace</a:t>
            </a:r>
            <a:r>
              <a:rPr lang="en-US" sz="2400" b="0" i="0" dirty="0">
                <a:solidFill>
                  <a:srgbClr val="000000"/>
                </a:solidFill>
                <a:effectLst/>
                <a:latin typeface="system-ui"/>
              </a:rPr>
              <a:t> through the redemption that is in Christ Jesus,”</a:t>
            </a:r>
          </a:p>
          <a:p>
            <a:pPr lvl="1" eaLnBrk="1" hangingPunct="1">
              <a:buFont typeface="Arial" panose="020B0604020202020204" pitchFamily="34" charset="0"/>
              <a:buChar char="•"/>
            </a:pPr>
            <a:endParaRPr lang="en-US" sz="2400" dirty="0">
              <a:solidFill>
                <a:srgbClr val="000000"/>
              </a:solidFill>
              <a:highlight>
                <a:srgbClr val="FFFF00"/>
              </a:highlight>
              <a:latin typeface="system-ui"/>
            </a:endParaRPr>
          </a:p>
          <a:p>
            <a:pPr marL="0" lvl="1" indent="0" eaLnBrk="1" hangingPunct="1">
              <a:buNone/>
            </a:pPr>
            <a:r>
              <a:rPr lang="en-US" sz="2400" dirty="0">
                <a:solidFill>
                  <a:srgbClr val="000000"/>
                </a:solidFill>
                <a:latin typeface="system-ui"/>
              </a:rPr>
              <a:t>“</a:t>
            </a:r>
            <a:r>
              <a:rPr lang="en-US" sz="2400" b="0" i="0" dirty="0">
                <a:solidFill>
                  <a:srgbClr val="000000"/>
                </a:solidFill>
                <a:effectLst/>
                <a:latin typeface="system-ui"/>
              </a:rPr>
              <a:t>This justification/redemption is wholly the product of God’s grace. The guilty party has no way to be justified. The slave has no way to be freed. The sinner has no way to be pardoned. It is only through the gift of God’s grace that we have hope. We can receive justification/redemption only as a gift. We could never earn them, because our pockets are empty of the required currency.”</a:t>
            </a:r>
            <a:endParaRPr lang="en-US" sz="2400" b="0" i="0" dirty="0">
              <a:solidFill>
                <a:srgbClr val="000000"/>
              </a:solidFill>
              <a:effectLst/>
              <a:highlight>
                <a:srgbClr val="FFFF00"/>
              </a:highlight>
              <a:latin typeface="system-ui"/>
            </a:endParaRPr>
          </a:p>
        </p:txBody>
      </p:sp>
    </p:spTree>
    <p:extLst>
      <p:ext uri="{BB962C8B-B14F-4D97-AF65-F5344CB8AC3E}">
        <p14:creationId xmlns:p14="http://schemas.microsoft.com/office/powerpoint/2010/main" val="3555584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200" dirty="0">
                <a:latin typeface="system-ui"/>
                <a:ea typeface="ＭＳ Ｐゴシック" panose="020B0600070205080204" pitchFamily="34" charset="-128"/>
                <a:cs typeface="Times New Roman" panose="02020603050405020304" pitchFamily="18" charset="0"/>
              </a:rPr>
              <a:t>Rom 3:25</a:t>
            </a:r>
            <a:r>
              <a:rPr lang="en-US" altLang="en-US" sz="2200" dirty="0">
                <a:solidFill>
                  <a:srgbClr val="000000"/>
                </a:solidFill>
                <a:latin typeface="system-ui"/>
                <a:ea typeface="ＭＳ Ｐゴシック" panose="020B0600070205080204" pitchFamily="34" charset="-128"/>
                <a:cs typeface="Times New Roman" panose="02020603050405020304" pitchFamily="18" charset="0"/>
              </a:rPr>
              <a:t> “</a:t>
            </a:r>
            <a:r>
              <a:rPr lang="en-US" sz="2200" b="1" i="0" baseline="30000" dirty="0">
                <a:solidFill>
                  <a:srgbClr val="000000"/>
                </a:solidFill>
                <a:effectLst/>
                <a:latin typeface="system-ui"/>
              </a:rPr>
              <a:t>25 </a:t>
            </a:r>
            <a:r>
              <a:rPr lang="en-US" sz="2200" b="0" i="0" dirty="0">
                <a:solidFill>
                  <a:srgbClr val="000000"/>
                </a:solidFill>
                <a:effectLst/>
                <a:highlight>
                  <a:srgbClr val="FFFF00"/>
                </a:highlight>
                <a:latin typeface="system-ui"/>
              </a:rPr>
              <a:t>whom God set forth </a:t>
            </a:r>
            <a:r>
              <a:rPr lang="en-US" sz="2200" b="0" i="1" dirty="0">
                <a:solidFill>
                  <a:srgbClr val="000000"/>
                </a:solidFill>
                <a:effectLst/>
                <a:highlight>
                  <a:srgbClr val="FFFF00"/>
                </a:highlight>
                <a:latin typeface="system-ui"/>
              </a:rPr>
              <a:t>as</a:t>
            </a:r>
            <a:r>
              <a:rPr lang="en-US" sz="2200" b="0" i="0" dirty="0">
                <a:solidFill>
                  <a:srgbClr val="000000"/>
                </a:solidFill>
                <a:effectLst/>
                <a:highlight>
                  <a:srgbClr val="FFFF00"/>
                </a:highlight>
                <a:latin typeface="system-ui"/>
              </a:rPr>
              <a:t> a propitiation by His blood, through faith, to demonstrate His righteousness</a:t>
            </a:r>
            <a:r>
              <a:rPr lang="en-US" sz="2200" b="0" i="0" dirty="0">
                <a:solidFill>
                  <a:srgbClr val="000000"/>
                </a:solidFill>
                <a:effectLst/>
                <a:latin typeface="system-ui"/>
              </a:rPr>
              <a:t>, because in His forbearance God had passed over the sins that were previously committed,”</a:t>
            </a:r>
          </a:p>
          <a:p>
            <a:pPr lvl="2" eaLnBrk="1" hangingPunct="1">
              <a:buFont typeface="Arial" panose="020B0604020202020204" pitchFamily="34" charset="0"/>
              <a:buChar char="•"/>
            </a:pPr>
            <a:r>
              <a:rPr lang="en-US" sz="2200" b="0" dirty="0">
                <a:solidFill>
                  <a:srgbClr val="333333"/>
                </a:solidFill>
                <a:effectLst/>
                <a:latin typeface="system-ui"/>
              </a:rPr>
              <a:t>Propitiation</a:t>
            </a:r>
            <a:r>
              <a:rPr lang="en-US" sz="2200" b="0" i="1" dirty="0">
                <a:solidFill>
                  <a:srgbClr val="333333"/>
                </a:solidFill>
                <a:effectLst/>
                <a:latin typeface="system-ui"/>
              </a:rPr>
              <a:t> </a:t>
            </a:r>
            <a:r>
              <a:rPr lang="en-US" sz="2200" b="0" i="0" dirty="0">
                <a:solidFill>
                  <a:srgbClr val="333333"/>
                </a:solidFill>
                <a:effectLst/>
                <a:latin typeface="system-ui"/>
              </a:rPr>
              <a:t>comes from a Greek term which means "sacrifice of atonement.“</a:t>
            </a:r>
          </a:p>
          <a:p>
            <a:pPr lvl="2" eaLnBrk="1" hangingPunct="1">
              <a:buFont typeface="Arial" panose="020B0604020202020204" pitchFamily="34" charset="0"/>
              <a:buChar char="•"/>
            </a:pPr>
            <a:r>
              <a:rPr lang="en-US" sz="2200" b="0" i="0" dirty="0">
                <a:solidFill>
                  <a:srgbClr val="333333"/>
                </a:solidFill>
                <a:effectLst/>
                <a:latin typeface="system-ui"/>
              </a:rPr>
              <a:t>God literally gave Jesus over as the blood sacrifice to pay the debt of (or to atone for) our personal sins</a:t>
            </a:r>
          </a:p>
          <a:p>
            <a:pPr lvl="2" eaLnBrk="1" hangingPunct="1">
              <a:buFont typeface="Arial" panose="020B0604020202020204" pitchFamily="34" charset="0"/>
              <a:buChar char="•"/>
            </a:pPr>
            <a:r>
              <a:rPr lang="en-US" sz="2200" b="0" i="0" dirty="0">
                <a:solidFill>
                  <a:srgbClr val="333333"/>
                </a:solidFill>
                <a:effectLst/>
                <a:latin typeface="system-ui"/>
              </a:rPr>
              <a:t>This same term, is used in </a:t>
            </a:r>
            <a:r>
              <a:rPr lang="en-US" sz="2200" b="1" i="1" dirty="0">
                <a:solidFill>
                  <a:srgbClr val="333333"/>
                </a:solidFill>
                <a:effectLst/>
                <a:latin typeface="system-ui"/>
              </a:rPr>
              <a:t>Hebrews 9:5 </a:t>
            </a:r>
            <a:r>
              <a:rPr lang="en-US" sz="2200" b="0" i="0" dirty="0">
                <a:solidFill>
                  <a:srgbClr val="333333"/>
                </a:solidFill>
                <a:effectLst/>
                <a:latin typeface="system-ui"/>
              </a:rPr>
              <a:t>to describe the "mercy seat:" the place on the ark of the covenant where blood was placed for atonement (</a:t>
            </a:r>
            <a:r>
              <a:rPr lang="en-US" sz="2200" b="1" i="1" dirty="0">
                <a:solidFill>
                  <a:srgbClr val="333333"/>
                </a:solidFill>
                <a:effectLst/>
                <a:latin typeface="system-ui"/>
              </a:rPr>
              <a:t>Exodus 25:17</a:t>
            </a:r>
            <a:r>
              <a:rPr lang="en-US" sz="2200" b="0" i="0" dirty="0">
                <a:solidFill>
                  <a:srgbClr val="333333"/>
                </a:solidFill>
                <a:effectLst/>
                <a:latin typeface="system-ui"/>
              </a:rPr>
              <a:t>)</a:t>
            </a:r>
            <a:endParaRPr lang="en-US" sz="2200" b="0" i="0" dirty="0">
              <a:solidFill>
                <a:srgbClr val="000000"/>
              </a:solidFill>
              <a:effectLst/>
              <a:latin typeface="system-ui"/>
            </a:endParaRPr>
          </a:p>
          <a:p>
            <a:pPr lvl="2" eaLnBrk="1" hangingPunct="1">
              <a:buFont typeface="Arial" panose="020B0604020202020204" pitchFamily="34" charset="0"/>
              <a:buChar char="•"/>
            </a:pPr>
            <a:endParaRPr lang="en-US" sz="1640" b="0" i="0" dirty="0">
              <a:solidFill>
                <a:srgbClr val="000000"/>
              </a:solidFill>
              <a:effectLst/>
              <a:latin typeface="system-ui"/>
            </a:endParaRPr>
          </a:p>
          <a:p>
            <a:pPr lvl="2" eaLnBrk="1" hangingPunct="1">
              <a:buFont typeface="Arial" panose="020B0604020202020204" pitchFamily="34" charset="0"/>
              <a:buChar char="•"/>
            </a:pPr>
            <a:endParaRPr lang="en-US" sz="1640" b="0" i="0" dirty="0">
              <a:solidFill>
                <a:srgbClr val="000000"/>
              </a:solidFill>
              <a:effectLst/>
              <a:latin typeface="system-ui"/>
            </a:endParaRPr>
          </a:p>
          <a:p>
            <a:pPr lvl="1" eaLnBrk="1" hangingPunct="1">
              <a:buFont typeface="Arial" panose="020B0604020202020204" pitchFamily="34" charset="0"/>
              <a:buChar char="•"/>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319740234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200" dirty="0">
                <a:latin typeface="system-ui"/>
                <a:ea typeface="ＭＳ Ｐゴシック" panose="020B0600070205080204" pitchFamily="34" charset="-128"/>
                <a:cs typeface="Times New Roman" panose="02020603050405020304" pitchFamily="18" charset="0"/>
              </a:rPr>
              <a:t>Rom 3:25</a:t>
            </a:r>
            <a:r>
              <a:rPr lang="en-US" altLang="en-US" sz="2200" dirty="0">
                <a:solidFill>
                  <a:srgbClr val="000000"/>
                </a:solidFill>
                <a:latin typeface="system-ui"/>
                <a:ea typeface="ＭＳ Ｐゴシック" panose="020B0600070205080204" pitchFamily="34" charset="-128"/>
                <a:cs typeface="Times New Roman" panose="02020603050405020304" pitchFamily="18" charset="0"/>
              </a:rPr>
              <a:t> “</a:t>
            </a:r>
            <a:r>
              <a:rPr lang="en-US" sz="2200" b="1" i="0" baseline="30000" dirty="0">
                <a:solidFill>
                  <a:srgbClr val="000000"/>
                </a:solidFill>
                <a:effectLst/>
                <a:latin typeface="system-ui"/>
              </a:rPr>
              <a:t>25 </a:t>
            </a:r>
            <a:r>
              <a:rPr lang="en-US" sz="2200" b="0" i="0" dirty="0">
                <a:solidFill>
                  <a:srgbClr val="000000"/>
                </a:solidFill>
                <a:effectLst/>
                <a:latin typeface="system-ui"/>
              </a:rPr>
              <a:t>whom God set forth </a:t>
            </a:r>
            <a:r>
              <a:rPr lang="en-US" sz="2200" b="0" i="1" dirty="0">
                <a:solidFill>
                  <a:srgbClr val="000000"/>
                </a:solidFill>
                <a:effectLst/>
                <a:latin typeface="system-ui"/>
              </a:rPr>
              <a:t>as</a:t>
            </a:r>
            <a:r>
              <a:rPr lang="en-US" sz="2200" b="0" i="0" dirty="0">
                <a:solidFill>
                  <a:srgbClr val="000000"/>
                </a:solidFill>
                <a:effectLst/>
                <a:latin typeface="system-ui"/>
              </a:rPr>
              <a:t> a propitiation by His blood, through faith, to demonstrate His righteousness, because </a:t>
            </a:r>
            <a:r>
              <a:rPr lang="en-US" sz="2200" b="0" i="0" dirty="0">
                <a:solidFill>
                  <a:srgbClr val="000000"/>
                </a:solidFill>
                <a:effectLst/>
                <a:highlight>
                  <a:srgbClr val="FFFF00"/>
                </a:highlight>
                <a:latin typeface="system-ui"/>
              </a:rPr>
              <a:t>in His forbearance God had passed over the sins that were previously committed</a:t>
            </a:r>
            <a:r>
              <a:rPr lang="en-US" sz="2200" b="0" i="0" dirty="0">
                <a:solidFill>
                  <a:srgbClr val="000000"/>
                </a:solidFill>
                <a:effectLst/>
                <a:latin typeface="system-ui"/>
              </a:rPr>
              <a:t>,”</a:t>
            </a:r>
          </a:p>
          <a:p>
            <a:pPr lvl="2" eaLnBrk="1" hangingPunct="1">
              <a:buFont typeface="Arial" panose="020B0604020202020204" pitchFamily="34" charset="0"/>
              <a:buChar char="•"/>
            </a:pPr>
            <a:r>
              <a:rPr lang="en-US" sz="2200" i="0" dirty="0">
                <a:solidFill>
                  <a:srgbClr val="0A0002"/>
                </a:solidFill>
                <a:latin typeface="system-ui"/>
              </a:rPr>
              <a:t>F</a:t>
            </a:r>
            <a:r>
              <a:rPr lang="en-US" sz="2200" b="0" dirty="0">
                <a:solidFill>
                  <a:srgbClr val="0A0002"/>
                </a:solidFill>
                <a:effectLst/>
                <a:latin typeface="system-ui"/>
              </a:rPr>
              <a:t>orbearance means to hold back, delay.</a:t>
            </a:r>
          </a:p>
          <a:p>
            <a:pPr lvl="2" eaLnBrk="1" hangingPunct="1">
              <a:buFont typeface="Arial" panose="020B0604020202020204" pitchFamily="34" charset="0"/>
              <a:buChar char="•"/>
            </a:pPr>
            <a:r>
              <a:rPr lang="en-US" sz="2200" b="0" i="0" dirty="0">
                <a:solidFill>
                  <a:srgbClr val="0A0002"/>
                </a:solidFill>
                <a:effectLst/>
                <a:latin typeface="system-ui"/>
              </a:rPr>
              <a:t>This is the only place in the New Testament where the Greek word “passed over” is used. Thus, Paul carefully selected this Greek word to demonstrate the </a:t>
            </a:r>
            <a:r>
              <a:rPr lang="en-US" sz="2200" b="1" i="0" dirty="0">
                <a:solidFill>
                  <a:srgbClr val="0A0002"/>
                </a:solidFill>
                <a:effectLst/>
                <a:latin typeface="system-ui"/>
              </a:rPr>
              <a:t>non-finality</a:t>
            </a:r>
            <a:r>
              <a:rPr lang="en-US" sz="2200" b="0" i="0" dirty="0">
                <a:solidFill>
                  <a:srgbClr val="0A0002"/>
                </a:solidFill>
                <a:effectLst/>
                <a:latin typeface="system-ui"/>
              </a:rPr>
              <a:t> of the penalty of sin in the Old Testament</a:t>
            </a:r>
          </a:p>
          <a:p>
            <a:pPr lvl="2" eaLnBrk="1" hangingPunct="1">
              <a:buFont typeface="Arial" panose="020B0604020202020204" pitchFamily="34" charset="0"/>
              <a:buChar char="•"/>
            </a:pPr>
            <a:r>
              <a:rPr lang="en-US" sz="2200" b="0" i="0" dirty="0">
                <a:solidFill>
                  <a:srgbClr val="0A0002"/>
                </a:solidFill>
                <a:effectLst/>
                <a:latin typeface="system-ui"/>
              </a:rPr>
              <a:t>The sacrificial system in the Temple did not fully pay for sin—“the blood of bulls and goats cannot take away sin.”</a:t>
            </a:r>
            <a:endParaRPr lang="en-US" sz="2200" b="0" i="0" dirty="0">
              <a:solidFill>
                <a:srgbClr val="000000"/>
              </a:solidFill>
              <a:effectLst/>
              <a:latin typeface="system-ui"/>
            </a:endParaRPr>
          </a:p>
          <a:p>
            <a:pPr lvl="2" eaLnBrk="1" hangingPunct="1">
              <a:buFont typeface="Arial" panose="020B0604020202020204" pitchFamily="34" charset="0"/>
              <a:buChar char="•"/>
            </a:pPr>
            <a:endParaRPr lang="en-US" sz="1640" b="0" i="0" dirty="0">
              <a:solidFill>
                <a:srgbClr val="000000"/>
              </a:solidFill>
              <a:effectLst/>
              <a:latin typeface="system-ui"/>
            </a:endParaRPr>
          </a:p>
          <a:p>
            <a:pPr lvl="1" eaLnBrk="1" hangingPunct="1">
              <a:buFont typeface="Arial" panose="020B0604020202020204" pitchFamily="34" charset="0"/>
              <a:buChar char="•"/>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34420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Explained (Rom 3:24-26)</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3:26</a:t>
            </a:r>
            <a:r>
              <a:rPr lang="en-US" altLang="en-US" sz="2000" dirty="0">
                <a:solidFill>
                  <a:srgbClr val="000000"/>
                </a:solidFill>
                <a:latin typeface="system-ui"/>
                <a:ea typeface="ＭＳ Ｐゴシック" panose="020B0600070205080204" pitchFamily="34" charset="-128"/>
                <a:cs typeface="Times New Roman" panose="02020603050405020304" pitchFamily="18" charset="0"/>
              </a:rPr>
              <a:t> “</a:t>
            </a:r>
            <a:r>
              <a:rPr lang="en-US" sz="2000" b="1" i="0" baseline="30000" dirty="0">
                <a:solidFill>
                  <a:srgbClr val="000000"/>
                </a:solidFill>
                <a:effectLst/>
                <a:latin typeface="system-ui"/>
              </a:rPr>
              <a:t>26 </a:t>
            </a:r>
            <a:r>
              <a:rPr lang="en-US" sz="2000" b="0" i="0" dirty="0">
                <a:solidFill>
                  <a:srgbClr val="000000"/>
                </a:solidFill>
                <a:effectLst/>
                <a:latin typeface="system-ui"/>
              </a:rPr>
              <a:t>to demonstrate at the present time His righteousness, that He might be just and the justifier of the one who has faith in Jesus.”</a:t>
            </a:r>
          </a:p>
          <a:p>
            <a:pPr lvl="2" eaLnBrk="1" hangingPunct="1">
              <a:buFont typeface="Arial" panose="020B0604020202020204" pitchFamily="34" charset="0"/>
              <a:buChar char="•"/>
            </a:pPr>
            <a:r>
              <a:rPr lang="en-US" sz="2000" b="0" i="0" dirty="0">
                <a:solidFill>
                  <a:srgbClr val="414042"/>
                </a:solidFill>
                <a:effectLst/>
                <a:latin typeface="system-ui"/>
              </a:rPr>
              <a:t>At the cross, God demonstrated His righteousness by offering man </a:t>
            </a:r>
            <a:r>
              <a:rPr lang="en-US" sz="2000" b="0" i="1" dirty="0">
                <a:solidFill>
                  <a:srgbClr val="414042"/>
                </a:solidFill>
                <a:effectLst/>
                <a:latin typeface="system-ui"/>
              </a:rPr>
              <a:t>justification</a:t>
            </a:r>
            <a:r>
              <a:rPr lang="en-US" sz="2000" b="0" i="0" dirty="0">
                <a:solidFill>
                  <a:srgbClr val="414042"/>
                </a:solidFill>
                <a:effectLst/>
                <a:latin typeface="system-ui"/>
              </a:rPr>
              <a:t> (a legal verdict of “not guilty”), while remaining completely </a:t>
            </a:r>
            <a:r>
              <a:rPr lang="en-US" sz="2000" b="1" i="0" dirty="0">
                <a:solidFill>
                  <a:srgbClr val="004161"/>
                </a:solidFill>
                <a:effectLst/>
                <a:latin typeface="system-ui"/>
              </a:rPr>
              <a:t>just</a:t>
            </a:r>
            <a:r>
              <a:rPr lang="en-US" sz="2000" b="0" i="0" dirty="0">
                <a:solidFill>
                  <a:srgbClr val="414042"/>
                </a:solidFill>
                <a:effectLst/>
                <a:latin typeface="system-ui"/>
              </a:rPr>
              <a:t> (because the righteous penalty of sin had been paid at the cross)</a:t>
            </a:r>
          </a:p>
          <a:p>
            <a:pPr lvl="2" eaLnBrk="1" hangingPunct="1">
              <a:buFont typeface="Arial" panose="020B0604020202020204" pitchFamily="34" charset="0"/>
              <a:buChar char="•"/>
            </a:pPr>
            <a:r>
              <a:rPr lang="en-US" sz="2000" b="0" i="0" dirty="0">
                <a:solidFill>
                  <a:srgbClr val="414042"/>
                </a:solidFill>
                <a:effectLst/>
                <a:latin typeface="system-ui"/>
              </a:rPr>
              <a:t>It’s easy to see how someone could be only </a:t>
            </a:r>
            <a:r>
              <a:rPr lang="en-US" sz="2000" b="1" i="0" dirty="0">
                <a:solidFill>
                  <a:srgbClr val="004161"/>
                </a:solidFill>
                <a:effectLst/>
                <a:latin typeface="system-ui"/>
              </a:rPr>
              <a:t>just</a:t>
            </a:r>
            <a:r>
              <a:rPr lang="en-US" sz="2000" b="0" i="0" dirty="0">
                <a:solidFill>
                  <a:srgbClr val="414042"/>
                </a:solidFill>
                <a:effectLst/>
                <a:latin typeface="system-ui"/>
              </a:rPr>
              <a:t> – simply send every guilty sinner to hell, as a </a:t>
            </a:r>
            <a:r>
              <a:rPr lang="en-US" sz="2000" b="1" i="0" dirty="0">
                <a:solidFill>
                  <a:srgbClr val="004161"/>
                </a:solidFill>
                <a:effectLst/>
                <a:latin typeface="system-ui"/>
              </a:rPr>
              <a:t>just</a:t>
            </a:r>
            <a:r>
              <a:rPr lang="en-US" sz="2000" b="0" i="0" dirty="0">
                <a:solidFill>
                  <a:srgbClr val="414042"/>
                </a:solidFill>
                <a:effectLst/>
                <a:latin typeface="system-ui"/>
              </a:rPr>
              <a:t> judge would do. It’s easy to see how someone could only be </a:t>
            </a:r>
            <a:r>
              <a:rPr lang="en-US" sz="2000" b="1" i="0" dirty="0">
                <a:solidFill>
                  <a:srgbClr val="004161"/>
                </a:solidFill>
                <a:effectLst/>
                <a:latin typeface="system-ui"/>
              </a:rPr>
              <a:t>the justifier</a:t>
            </a:r>
            <a:r>
              <a:rPr lang="en-US" sz="2000" b="0" i="0" dirty="0">
                <a:solidFill>
                  <a:srgbClr val="414042"/>
                </a:solidFill>
                <a:effectLst/>
                <a:latin typeface="system-ui"/>
              </a:rPr>
              <a:t> – simply tell every guilty sinner, “I declare a pardon. You are all declared ‘not guilty.’” But only God could find a way to be </a:t>
            </a:r>
            <a:r>
              <a:rPr lang="en-US" sz="2000" b="0" i="1" dirty="0">
                <a:solidFill>
                  <a:srgbClr val="414042"/>
                </a:solidFill>
                <a:effectLst/>
                <a:latin typeface="system-ui"/>
              </a:rPr>
              <a:t>both </a:t>
            </a:r>
            <a:r>
              <a:rPr lang="en-US" sz="2000" b="1" i="0" dirty="0">
                <a:solidFill>
                  <a:srgbClr val="004161"/>
                </a:solidFill>
                <a:effectLst/>
                <a:latin typeface="system-ui"/>
              </a:rPr>
              <a:t>just and the justifier of the one who has faith in Jesus</a:t>
            </a:r>
            <a:endParaRPr lang="en-US" sz="2000" b="0" i="0" dirty="0">
              <a:solidFill>
                <a:srgbClr val="000000"/>
              </a:solidFill>
              <a:effectLst/>
              <a:latin typeface="system-ui"/>
            </a:endParaRPr>
          </a:p>
          <a:p>
            <a:pPr lvl="1" eaLnBrk="1" hangingPunct="1">
              <a:buFont typeface="Arial" panose="020B0604020202020204" pitchFamily="34" charset="0"/>
              <a:buChar char="•"/>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76000450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3:27</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27 </a:t>
            </a:r>
            <a:r>
              <a:rPr lang="en-US" sz="2400" b="0" i="0" dirty="0">
                <a:solidFill>
                  <a:srgbClr val="000000"/>
                </a:solidFill>
                <a:effectLst/>
                <a:highlight>
                  <a:srgbClr val="FFFF00"/>
                </a:highlight>
                <a:latin typeface="system-ui"/>
              </a:rPr>
              <a:t>Where </a:t>
            </a:r>
            <a:r>
              <a:rPr lang="en-US" sz="2400" b="0" i="1" dirty="0">
                <a:solidFill>
                  <a:srgbClr val="000000"/>
                </a:solidFill>
                <a:effectLst/>
                <a:highlight>
                  <a:srgbClr val="FFFF00"/>
                </a:highlight>
                <a:latin typeface="system-ui"/>
              </a:rPr>
              <a:t>is</a:t>
            </a:r>
            <a:r>
              <a:rPr lang="en-US" sz="2400" b="0" i="0" dirty="0">
                <a:solidFill>
                  <a:srgbClr val="000000"/>
                </a:solidFill>
                <a:effectLst/>
                <a:highlight>
                  <a:srgbClr val="FFFF00"/>
                </a:highlight>
                <a:latin typeface="system-ui"/>
              </a:rPr>
              <a:t> boasting then? It is </a:t>
            </a:r>
            <a:r>
              <a:rPr lang="en-US" sz="2400" b="1" i="0" dirty="0">
                <a:solidFill>
                  <a:srgbClr val="000000"/>
                </a:solidFill>
                <a:effectLst/>
                <a:highlight>
                  <a:srgbClr val="FFFF00"/>
                </a:highlight>
                <a:latin typeface="system-ui"/>
              </a:rPr>
              <a:t>excluded</a:t>
            </a:r>
            <a:r>
              <a:rPr lang="en-US" sz="2400" b="0" i="0" dirty="0">
                <a:solidFill>
                  <a:srgbClr val="000000"/>
                </a:solidFill>
                <a:effectLst/>
                <a:latin typeface="system-ui"/>
              </a:rPr>
              <a:t>. By what law? Of works? No, but by the law of faith.”</a:t>
            </a:r>
          </a:p>
          <a:p>
            <a:pPr lvl="2" eaLnBrk="1" hangingPunct="1">
              <a:buFont typeface="Arial" panose="020B0604020202020204" pitchFamily="34" charset="0"/>
              <a:buChar char="•"/>
            </a:pPr>
            <a:r>
              <a:rPr lang="en-US" sz="2400" dirty="0">
                <a:solidFill>
                  <a:srgbClr val="414042"/>
                </a:solidFill>
                <a:latin typeface="system-ui"/>
              </a:rPr>
              <a:t>When it comes to salvation the Jews cannot boast advantages over the Gentiles</a:t>
            </a:r>
          </a:p>
          <a:p>
            <a:pPr lvl="2" eaLnBrk="1" hangingPunct="1">
              <a:buFont typeface="Arial" panose="020B0604020202020204" pitchFamily="34" charset="0"/>
              <a:buChar char="•"/>
            </a:pPr>
            <a:r>
              <a:rPr lang="en-US" sz="2400" b="0" i="0" dirty="0">
                <a:solidFill>
                  <a:srgbClr val="414042"/>
                </a:solidFill>
                <a:effectLst/>
                <a:latin typeface="system-ui"/>
              </a:rPr>
              <a:t>Paul is referring to the pride that comes from religious rule-following, as men and women compet</a:t>
            </a:r>
            <a:r>
              <a:rPr lang="en-US" sz="2400" dirty="0">
                <a:solidFill>
                  <a:srgbClr val="414042"/>
                </a:solidFill>
                <a:latin typeface="system-ui"/>
              </a:rPr>
              <a:t>e to be morally superior and more acceptable to God</a:t>
            </a:r>
          </a:p>
          <a:p>
            <a:pPr lvl="2" eaLnBrk="1" hangingPunct="1">
              <a:buFont typeface="Arial" panose="020B0604020202020204" pitchFamily="34" charset="0"/>
              <a:buChar char="•"/>
            </a:pPr>
            <a:r>
              <a:rPr lang="en-US" sz="2400" dirty="0">
                <a:solidFill>
                  <a:srgbClr val="414042"/>
                </a:solidFill>
                <a:latin typeface="system-ui"/>
              </a:rPr>
              <a:t>Paul is basically saying that argument is pointless as God has done all the work</a:t>
            </a:r>
            <a:endParaRPr lang="en-US" sz="2400" b="0" i="0" dirty="0">
              <a:solidFill>
                <a:srgbClr val="000000"/>
              </a:solidFill>
              <a:effectLst/>
              <a:latin typeface="system-ui"/>
            </a:endParaRPr>
          </a:p>
          <a:p>
            <a:pPr lvl="1" eaLnBrk="1" hangingPunct="1">
              <a:buFont typeface="Arial" panose="020B0604020202020204" pitchFamily="34" charset="0"/>
              <a:buChar char="•"/>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25549196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3:27</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27 </a:t>
            </a:r>
            <a:r>
              <a:rPr lang="en-US" sz="2800" b="0" i="0" dirty="0">
                <a:solidFill>
                  <a:srgbClr val="000000"/>
                </a:solidFill>
                <a:effectLst/>
                <a:latin typeface="system-ui"/>
              </a:rPr>
              <a:t>Where </a:t>
            </a:r>
            <a:r>
              <a:rPr lang="en-US" sz="2800" b="0" i="1" dirty="0">
                <a:solidFill>
                  <a:srgbClr val="000000"/>
                </a:solidFill>
                <a:effectLst/>
                <a:latin typeface="system-ui"/>
              </a:rPr>
              <a:t>is</a:t>
            </a:r>
            <a:r>
              <a:rPr lang="en-US" sz="2800" b="0" i="0" dirty="0">
                <a:solidFill>
                  <a:srgbClr val="000000"/>
                </a:solidFill>
                <a:effectLst/>
                <a:latin typeface="system-ui"/>
              </a:rPr>
              <a:t> boasting then? It is </a:t>
            </a:r>
            <a:r>
              <a:rPr lang="en-US" sz="2800" b="1" i="0" dirty="0">
                <a:solidFill>
                  <a:srgbClr val="000000"/>
                </a:solidFill>
                <a:effectLst/>
                <a:latin typeface="system-ui"/>
              </a:rPr>
              <a:t>excluded</a:t>
            </a:r>
            <a:r>
              <a:rPr lang="en-US" sz="2800" b="0" i="0" dirty="0">
                <a:solidFill>
                  <a:srgbClr val="000000"/>
                </a:solidFill>
                <a:effectLst/>
                <a:latin typeface="system-ui"/>
              </a:rPr>
              <a:t>. </a:t>
            </a:r>
            <a:r>
              <a:rPr lang="en-US" sz="2800" b="0" i="0" dirty="0">
                <a:solidFill>
                  <a:srgbClr val="000000"/>
                </a:solidFill>
                <a:effectLst/>
                <a:highlight>
                  <a:srgbClr val="FFFF00"/>
                </a:highlight>
                <a:latin typeface="system-ui"/>
              </a:rPr>
              <a:t>By what law? Of works? No, but by the law of faith</a:t>
            </a:r>
            <a:r>
              <a:rPr lang="en-US" sz="2800" b="0" i="0" dirty="0">
                <a:solidFill>
                  <a:srgbClr val="000000"/>
                </a:solidFill>
                <a:effectLst/>
                <a:latin typeface="system-ui"/>
              </a:rPr>
              <a:t>.”</a:t>
            </a:r>
          </a:p>
          <a:p>
            <a:pPr lvl="2" eaLnBrk="1" hangingPunct="1">
              <a:buFont typeface="Arial" panose="020B0604020202020204" pitchFamily="34" charset="0"/>
              <a:buChar char="•"/>
            </a:pPr>
            <a:r>
              <a:rPr lang="en-US" sz="2800" dirty="0">
                <a:solidFill>
                  <a:srgbClr val="414042"/>
                </a:solidFill>
                <a:latin typeface="system-ui"/>
              </a:rPr>
              <a:t>Boasting and pride are not excluded by some specific passage against them int the law</a:t>
            </a:r>
          </a:p>
          <a:p>
            <a:pPr lvl="2" eaLnBrk="1" hangingPunct="1">
              <a:buFont typeface="Arial" panose="020B0604020202020204" pitchFamily="34" charset="0"/>
              <a:buChar char="•"/>
            </a:pPr>
            <a:r>
              <a:rPr lang="en-US" sz="2800" b="0" i="0" dirty="0">
                <a:solidFill>
                  <a:srgbClr val="414042"/>
                </a:solidFill>
                <a:effectLst/>
                <a:latin typeface="system-ui"/>
              </a:rPr>
              <a:t>Pride is excluded because it is completely incompatible with salvation that is freely offered to those who have faith</a:t>
            </a: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3639778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3:27</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27 </a:t>
            </a:r>
            <a:r>
              <a:rPr lang="en-US" sz="2800" b="0" i="0" dirty="0">
                <a:solidFill>
                  <a:srgbClr val="000000"/>
                </a:solidFill>
                <a:effectLst/>
                <a:latin typeface="system-ui"/>
              </a:rPr>
              <a:t>Where </a:t>
            </a:r>
            <a:r>
              <a:rPr lang="en-US" sz="2800" b="0" i="1" dirty="0">
                <a:solidFill>
                  <a:srgbClr val="000000"/>
                </a:solidFill>
                <a:effectLst/>
                <a:latin typeface="system-ui"/>
              </a:rPr>
              <a:t>is</a:t>
            </a:r>
            <a:r>
              <a:rPr lang="en-US" sz="2800" b="0" i="0" dirty="0">
                <a:solidFill>
                  <a:srgbClr val="000000"/>
                </a:solidFill>
                <a:effectLst/>
                <a:latin typeface="system-ui"/>
              </a:rPr>
              <a:t> boasting then? It is </a:t>
            </a:r>
            <a:r>
              <a:rPr lang="en-US" sz="2800" b="1" i="0" dirty="0">
                <a:solidFill>
                  <a:srgbClr val="000000"/>
                </a:solidFill>
                <a:effectLst/>
                <a:latin typeface="system-ui"/>
              </a:rPr>
              <a:t>excluded</a:t>
            </a:r>
            <a:r>
              <a:rPr lang="en-US" sz="2800" b="0" i="0" dirty="0">
                <a:solidFill>
                  <a:srgbClr val="000000"/>
                </a:solidFill>
                <a:effectLst/>
                <a:latin typeface="system-ui"/>
              </a:rPr>
              <a:t>. </a:t>
            </a:r>
            <a:r>
              <a:rPr lang="en-US" sz="2800" b="0" i="0" dirty="0">
                <a:solidFill>
                  <a:srgbClr val="000000"/>
                </a:solidFill>
                <a:effectLst/>
                <a:highlight>
                  <a:srgbClr val="FFFF00"/>
                </a:highlight>
                <a:latin typeface="system-ui"/>
              </a:rPr>
              <a:t>By what law? Of works? No, but by the law of faith</a:t>
            </a:r>
            <a:r>
              <a:rPr lang="en-US" sz="2800" b="0" i="0" dirty="0">
                <a:solidFill>
                  <a:srgbClr val="000000"/>
                </a:solidFill>
                <a:effectLst/>
                <a:latin typeface="system-ui"/>
              </a:rPr>
              <a:t>.”</a:t>
            </a:r>
          </a:p>
          <a:p>
            <a:pPr lvl="2" eaLnBrk="1" hangingPunct="1">
              <a:buFont typeface="Arial" panose="020B0604020202020204" pitchFamily="34" charset="0"/>
              <a:buChar char="•"/>
            </a:pPr>
            <a:r>
              <a:rPr lang="en-US" sz="2800" dirty="0">
                <a:solidFill>
                  <a:srgbClr val="414042"/>
                </a:solidFill>
                <a:latin typeface="system-ui"/>
              </a:rPr>
              <a:t>Law of faith: no room for boasting which is why the natural man struggles with being justified freely by God’s grace</a:t>
            </a:r>
          </a:p>
          <a:p>
            <a:pPr lvl="2" eaLnBrk="1" hangingPunct="1">
              <a:buFont typeface="Arial" panose="020B0604020202020204" pitchFamily="34" charset="0"/>
              <a:buChar char="•"/>
            </a:pPr>
            <a:r>
              <a:rPr lang="en-US" sz="2800" b="0" i="0" dirty="0">
                <a:solidFill>
                  <a:srgbClr val="414042"/>
                </a:solidFill>
                <a:effectLst/>
                <a:latin typeface="system-ui"/>
              </a:rPr>
              <a:t>Grace refuses to recognize man’s imagined merits and allows no room for his personal pride whatsoever</a:t>
            </a: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55670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600" dirty="0">
                <a:latin typeface="system-ui"/>
                <a:ea typeface="ＭＳ Ｐゴシック" panose="020B0600070205080204" pitchFamily="34" charset="-128"/>
                <a:cs typeface="Times New Roman" panose="02020603050405020304" pitchFamily="18" charset="0"/>
              </a:rPr>
              <a:t>Rom 3:28</a:t>
            </a:r>
            <a:r>
              <a:rPr lang="en-US" altLang="en-US" sz="2600" dirty="0">
                <a:solidFill>
                  <a:srgbClr val="000000"/>
                </a:solidFill>
                <a:latin typeface="system-ui"/>
                <a:ea typeface="ＭＳ Ｐゴシック" panose="020B0600070205080204" pitchFamily="34" charset="-128"/>
                <a:cs typeface="Times New Roman" panose="02020603050405020304" pitchFamily="18" charset="0"/>
              </a:rPr>
              <a:t> “</a:t>
            </a:r>
            <a:r>
              <a:rPr lang="en-US" sz="2600" b="1" i="0" baseline="30000" dirty="0">
                <a:solidFill>
                  <a:srgbClr val="000000"/>
                </a:solidFill>
                <a:effectLst/>
                <a:latin typeface="system-ui"/>
              </a:rPr>
              <a:t>28 </a:t>
            </a:r>
            <a:r>
              <a:rPr lang="en-US" sz="2600" b="0" i="0" dirty="0">
                <a:solidFill>
                  <a:srgbClr val="000000"/>
                </a:solidFill>
                <a:effectLst/>
                <a:latin typeface="system-ui"/>
              </a:rPr>
              <a:t>Therefore we conclude that a man is </a:t>
            </a:r>
            <a:r>
              <a:rPr lang="en-US" sz="2600" b="0" i="0" dirty="0">
                <a:solidFill>
                  <a:srgbClr val="000000"/>
                </a:solidFill>
                <a:effectLst/>
                <a:highlight>
                  <a:srgbClr val="FFFF00"/>
                </a:highlight>
                <a:latin typeface="system-ui"/>
              </a:rPr>
              <a:t>justified by faith apart from the deeds of the law.”</a:t>
            </a:r>
          </a:p>
          <a:p>
            <a:pPr lvl="2" eaLnBrk="1" hangingPunct="1">
              <a:buFont typeface="Arial" panose="020B0604020202020204" pitchFamily="34" charset="0"/>
              <a:buChar char="•"/>
            </a:pPr>
            <a:r>
              <a:rPr lang="en-US" sz="2600" dirty="0">
                <a:solidFill>
                  <a:srgbClr val="414042"/>
                </a:solidFill>
                <a:latin typeface="system-ui"/>
              </a:rPr>
              <a:t>Paul is summarizing what he has stated in vs 21-27</a:t>
            </a:r>
          </a:p>
          <a:p>
            <a:pPr lvl="2" eaLnBrk="1" hangingPunct="1">
              <a:buFont typeface="Arial" panose="020B0604020202020204" pitchFamily="34" charset="0"/>
              <a:buChar char="•"/>
            </a:pPr>
            <a:r>
              <a:rPr lang="en-US" sz="2600" dirty="0">
                <a:solidFill>
                  <a:srgbClr val="414042"/>
                </a:solidFill>
                <a:latin typeface="system-ui"/>
              </a:rPr>
              <a:t>Apart: shows the distinct difference between coming to God by works of the law vs trusting Him by faith</a:t>
            </a:r>
          </a:p>
          <a:p>
            <a:pPr lvl="2" eaLnBrk="1" hangingPunct="1">
              <a:buFont typeface="Arial" panose="020B0604020202020204" pitchFamily="34" charset="0"/>
              <a:buChar char="•"/>
            </a:pPr>
            <a:r>
              <a:rPr lang="en-US" sz="2600" b="0" i="0" dirty="0">
                <a:solidFill>
                  <a:srgbClr val="414042"/>
                </a:solidFill>
                <a:effectLst/>
                <a:latin typeface="system-ui"/>
              </a:rPr>
              <a:t>These two approaches are mutually exclusive</a:t>
            </a:r>
          </a:p>
          <a:p>
            <a:pPr lvl="2" eaLnBrk="1" hangingPunct="1">
              <a:buFont typeface="Arial" panose="020B0604020202020204" pitchFamily="34" charset="0"/>
              <a:buChar char="•"/>
            </a:pPr>
            <a:r>
              <a:rPr lang="en-US" sz="2600" dirty="0">
                <a:solidFill>
                  <a:srgbClr val="414042"/>
                </a:solidFill>
                <a:latin typeface="system-ui"/>
              </a:rPr>
              <a:t>The purpose of the law was to make one aware of his sin (</a:t>
            </a:r>
            <a:r>
              <a:rPr lang="en-US" sz="2600" b="1" i="1" dirty="0">
                <a:solidFill>
                  <a:srgbClr val="414042"/>
                </a:solidFill>
                <a:latin typeface="system-ui"/>
              </a:rPr>
              <a:t>Rom 3:20</a:t>
            </a:r>
            <a:r>
              <a:rPr lang="en-US" sz="2600" dirty="0">
                <a:solidFill>
                  <a:srgbClr val="414042"/>
                </a:solidFill>
                <a:latin typeface="system-ui"/>
              </a:rPr>
              <a:t>)</a:t>
            </a:r>
            <a:endParaRPr lang="en-US" sz="2600" b="0" i="0" dirty="0">
              <a:solidFill>
                <a:srgbClr val="414042"/>
              </a:solidFill>
              <a:effectLst/>
              <a:latin typeface="system-ui"/>
            </a:endParaRP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17348821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3:21 “</a:t>
            </a:r>
            <a:r>
              <a:rPr lang="en-US" sz="2800" b="1" i="0" baseline="30000" dirty="0">
                <a:solidFill>
                  <a:srgbClr val="000000"/>
                </a:solidFill>
                <a:effectLst/>
                <a:latin typeface="system-ui"/>
              </a:rPr>
              <a:t>21 </a:t>
            </a:r>
            <a:r>
              <a:rPr lang="en-US" sz="2800" b="0" i="0" dirty="0">
                <a:solidFill>
                  <a:srgbClr val="000000"/>
                </a:solidFill>
                <a:effectLst/>
                <a:highlight>
                  <a:srgbClr val="FFFF00"/>
                </a:highlight>
                <a:latin typeface="system-ui"/>
              </a:rPr>
              <a:t>But now </a:t>
            </a:r>
            <a:r>
              <a:rPr lang="en-US" sz="2800" b="0" i="0" dirty="0">
                <a:solidFill>
                  <a:srgbClr val="000000"/>
                </a:solidFill>
                <a:effectLst/>
                <a:latin typeface="system-ui"/>
              </a:rPr>
              <a:t>the righteousness of God apart from the law is revealed, being witnessed by the Law and the Prophets,”</a:t>
            </a:r>
          </a:p>
          <a:p>
            <a:pPr lvl="2" eaLnBrk="1" hangingPunct="1">
              <a:buFont typeface="Arial" panose="020B0604020202020204" pitchFamily="34" charset="0"/>
              <a:buChar char="•"/>
            </a:pP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Paul has just said in the previous verse, “</a:t>
            </a:r>
            <a:r>
              <a:rPr lang="en-US" sz="2800" b="1" i="0" baseline="30000" dirty="0">
                <a:solidFill>
                  <a:srgbClr val="000000"/>
                </a:solidFill>
                <a:effectLst/>
                <a:latin typeface="system-ui"/>
              </a:rPr>
              <a:t>20 </a:t>
            </a:r>
            <a:r>
              <a:rPr lang="en-US" sz="2800" b="0" i="0" dirty="0">
                <a:solidFill>
                  <a:srgbClr val="000000"/>
                </a:solidFill>
                <a:effectLst/>
                <a:latin typeface="system-ui"/>
              </a:rPr>
              <a:t>Therefore by the deeds of the law no flesh will be justified in His sight</a:t>
            </a:r>
            <a:r>
              <a:rPr lang="en-US" sz="2800" b="0" i="0" dirty="0">
                <a:solidFill>
                  <a:srgbClr val="000000"/>
                </a:solidFill>
                <a:effectLst/>
                <a:latin typeface="system-ui"/>
                <a:ea typeface="ＭＳ Ｐゴシック" panose="020B0600070205080204" pitchFamily="34" charset="-128"/>
                <a:cs typeface="Times New Roman" panose="02020603050405020304" pitchFamily="18" charset="0"/>
              </a:rPr>
              <a:t>”</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Paul is going to share now that there still is good news- there is a way we can be declared righteous…</a:t>
            </a: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3:29</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29 </a:t>
            </a:r>
            <a:r>
              <a:rPr lang="en-US" sz="2400" b="0" i="0" dirty="0">
                <a:solidFill>
                  <a:srgbClr val="000000"/>
                </a:solidFill>
                <a:effectLst/>
                <a:latin typeface="system-ui"/>
              </a:rPr>
              <a:t>Or </a:t>
            </a:r>
            <a:r>
              <a:rPr lang="en-US" sz="2400" b="0" i="1" dirty="0">
                <a:solidFill>
                  <a:srgbClr val="000000"/>
                </a:solidFill>
                <a:effectLst/>
                <a:latin typeface="system-ui"/>
              </a:rPr>
              <a:t>is He</a:t>
            </a:r>
            <a:r>
              <a:rPr lang="en-US" sz="2400" b="0" i="0" dirty="0">
                <a:solidFill>
                  <a:srgbClr val="000000"/>
                </a:solidFill>
                <a:effectLst/>
                <a:latin typeface="system-ui"/>
              </a:rPr>
              <a:t> the God of the Jews only? </a:t>
            </a:r>
            <a:r>
              <a:rPr lang="en-US" sz="2400" b="0" i="1" dirty="0">
                <a:solidFill>
                  <a:srgbClr val="000000"/>
                </a:solidFill>
                <a:effectLst/>
                <a:latin typeface="system-ui"/>
              </a:rPr>
              <a:t>Is He</a:t>
            </a:r>
            <a:r>
              <a:rPr lang="en-US" sz="2400" b="0" i="0" dirty="0">
                <a:solidFill>
                  <a:srgbClr val="000000"/>
                </a:solidFill>
                <a:effectLst/>
                <a:latin typeface="system-ui"/>
              </a:rPr>
              <a:t> not also the God of the Gentiles? Yes, of the Gentiles also,”</a:t>
            </a:r>
          </a:p>
          <a:p>
            <a:pPr lvl="2" eaLnBrk="1" hangingPunct="1">
              <a:buFont typeface="Arial" panose="020B0604020202020204" pitchFamily="34" charset="0"/>
              <a:buChar char="•"/>
            </a:pPr>
            <a:r>
              <a:rPr lang="en-US" sz="2400" b="0" i="0" dirty="0">
                <a:solidFill>
                  <a:srgbClr val="333333"/>
                </a:solidFill>
                <a:effectLst/>
                <a:latin typeface="system-ui"/>
              </a:rPr>
              <a:t>Now Paul continues with two questions and an answer</a:t>
            </a:r>
          </a:p>
          <a:p>
            <a:pPr lvl="2" eaLnBrk="1" hangingPunct="1">
              <a:buFont typeface="Arial" panose="020B0604020202020204" pitchFamily="34" charset="0"/>
              <a:buChar char="•"/>
            </a:pPr>
            <a:r>
              <a:rPr lang="en-US" sz="2400" dirty="0">
                <a:solidFill>
                  <a:srgbClr val="333333"/>
                </a:solidFill>
                <a:latin typeface="system-ui"/>
              </a:rPr>
              <a:t>God is the God of the Gentiles also</a:t>
            </a:r>
          </a:p>
          <a:p>
            <a:pPr lvl="2" eaLnBrk="1" hangingPunct="1">
              <a:buFont typeface="Arial" panose="020B0604020202020204" pitchFamily="34" charset="0"/>
              <a:buChar char="•"/>
            </a:pPr>
            <a:r>
              <a:rPr lang="en-US" sz="2400" b="0" i="0" dirty="0">
                <a:solidFill>
                  <a:srgbClr val="333333"/>
                </a:solidFill>
                <a:effectLst/>
                <a:latin typeface="system-ui"/>
              </a:rPr>
              <a:t>He is the one and </a:t>
            </a:r>
            <a:r>
              <a:rPr lang="en-US" sz="2400" dirty="0">
                <a:solidFill>
                  <a:srgbClr val="333333"/>
                </a:solidFill>
                <a:latin typeface="system-ui"/>
              </a:rPr>
              <a:t>only God and all people must answer to Him</a:t>
            </a:r>
          </a:p>
          <a:p>
            <a:pPr lvl="2" eaLnBrk="1" hangingPunct="1">
              <a:buFont typeface="Arial" panose="020B0604020202020204" pitchFamily="34" charset="0"/>
              <a:buChar char="•"/>
            </a:pPr>
            <a:r>
              <a:rPr lang="en-US" sz="2400" b="0" i="0" dirty="0">
                <a:solidFill>
                  <a:srgbClr val="333333"/>
                </a:solidFill>
                <a:effectLst/>
                <a:latin typeface="system-ui"/>
              </a:rPr>
              <a:t>It only makes sense that God’s righteous judgment would carry the same standards for all mankind</a:t>
            </a:r>
            <a:endParaRPr lang="en-US" sz="2400" b="0" i="0" dirty="0">
              <a:solidFill>
                <a:srgbClr val="000000"/>
              </a:solidFill>
              <a:effectLst/>
              <a:latin typeface="system-ui"/>
            </a:endParaRPr>
          </a:p>
          <a:p>
            <a:pPr lvl="2" eaLnBrk="1" hangingPunct="1">
              <a:buFont typeface="Arial" panose="020B0604020202020204" pitchFamily="34" charset="0"/>
              <a:buChar char="•"/>
            </a:pPr>
            <a:endParaRPr lang="en-US" sz="2040" dirty="0">
              <a:solidFill>
                <a:srgbClr val="414042"/>
              </a:solidFill>
              <a:latin typeface="system-ui"/>
            </a:endParaRP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311085812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600" dirty="0">
                <a:latin typeface="system-ui"/>
                <a:ea typeface="ＭＳ Ｐゴシック" panose="020B0600070205080204" pitchFamily="34" charset="-128"/>
                <a:cs typeface="Times New Roman" panose="02020603050405020304" pitchFamily="18" charset="0"/>
              </a:rPr>
              <a:t>Rom 3:30</a:t>
            </a:r>
            <a:r>
              <a:rPr lang="en-US" altLang="en-US" sz="2600" dirty="0">
                <a:solidFill>
                  <a:srgbClr val="000000"/>
                </a:solidFill>
                <a:latin typeface="system-ui"/>
                <a:ea typeface="ＭＳ Ｐゴシック" panose="020B0600070205080204" pitchFamily="34" charset="-128"/>
                <a:cs typeface="Times New Roman" panose="02020603050405020304" pitchFamily="18" charset="0"/>
              </a:rPr>
              <a:t> “</a:t>
            </a:r>
            <a:r>
              <a:rPr lang="en-US" sz="2600" b="1" i="0" baseline="30000" dirty="0">
                <a:solidFill>
                  <a:srgbClr val="000000"/>
                </a:solidFill>
                <a:effectLst/>
                <a:latin typeface="system-ui"/>
              </a:rPr>
              <a:t>30 </a:t>
            </a:r>
            <a:r>
              <a:rPr lang="en-US" sz="2600" b="0" i="0" dirty="0">
                <a:solidFill>
                  <a:srgbClr val="000000"/>
                </a:solidFill>
                <a:effectLst/>
                <a:highlight>
                  <a:srgbClr val="FFFF00"/>
                </a:highlight>
                <a:latin typeface="system-ui"/>
              </a:rPr>
              <a:t>since </a:t>
            </a:r>
            <a:r>
              <a:rPr lang="en-US" sz="2600" b="0" i="1" dirty="0">
                <a:solidFill>
                  <a:srgbClr val="000000"/>
                </a:solidFill>
                <a:effectLst/>
                <a:highlight>
                  <a:srgbClr val="FFFF00"/>
                </a:highlight>
                <a:latin typeface="system-ui"/>
              </a:rPr>
              <a:t>there is</a:t>
            </a:r>
            <a:r>
              <a:rPr lang="en-US" sz="2600" b="0" i="0" dirty="0">
                <a:solidFill>
                  <a:srgbClr val="000000"/>
                </a:solidFill>
                <a:effectLst/>
                <a:highlight>
                  <a:srgbClr val="FFFF00"/>
                </a:highlight>
                <a:latin typeface="system-ui"/>
              </a:rPr>
              <a:t> one God </a:t>
            </a:r>
            <a:r>
              <a:rPr lang="en-US" sz="2600" b="0" i="0" dirty="0">
                <a:solidFill>
                  <a:srgbClr val="000000"/>
                </a:solidFill>
                <a:effectLst/>
                <a:latin typeface="system-ui"/>
              </a:rPr>
              <a:t>who will justify the circumcised by faith and the uncircumcised through faith</a:t>
            </a:r>
          </a:p>
          <a:p>
            <a:pPr lvl="2" eaLnBrk="1" hangingPunct="1">
              <a:buFont typeface="Arial" panose="020B0604020202020204" pitchFamily="34" charset="0"/>
              <a:buChar char="•"/>
            </a:pPr>
            <a:r>
              <a:rPr lang="en-US" sz="2600" dirty="0">
                <a:solidFill>
                  <a:srgbClr val="333333"/>
                </a:solidFill>
                <a:latin typeface="system-ui"/>
              </a:rPr>
              <a:t>Paul has just written that God is the God of both the Jews and the Gentiles… this may have offended many of the Jews who believed that God was Israel’s God alone</a:t>
            </a:r>
          </a:p>
          <a:p>
            <a:pPr lvl="2" eaLnBrk="1" hangingPunct="1">
              <a:buFont typeface="Arial" panose="020B0604020202020204" pitchFamily="34" charset="0"/>
              <a:buChar char="•"/>
            </a:pPr>
            <a:r>
              <a:rPr lang="en-US" sz="2600" b="0" i="0" dirty="0">
                <a:solidFill>
                  <a:srgbClr val="333333"/>
                </a:solidFill>
                <a:effectLst/>
                <a:latin typeface="system-ui"/>
              </a:rPr>
              <a:t>The </a:t>
            </a:r>
            <a:r>
              <a:rPr lang="en-US" sz="2600" dirty="0">
                <a:solidFill>
                  <a:srgbClr val="333333"/>
                </a:solidFill>
                <a:latin typeface="system-ui"/>
              </a:rPr>
              <a:t>J</a:t>
            </a:r>
            <a:r>
              <a:rPr lang="en-US" sz="2600" b="0" i="0" dirty="0">
                <a:solidFill>
                  <a:srgbClr val="333333"/>
                </a:solidFill>
                <a:effectLst/>
                <a:latin typeface="system-ui"/>
              </a:rPr>
              <a:t>ews felt since the Gentile nations worshipped a collection of other gods and idols, they could not claim the One True God as their own</a:t>
            </a:r>
            <a:endParaRPr lang="en-US" sz="2600" b="0" i="0" dirty="0">
              <a:solidFill>
                <a:srgbClr val="000000"/>
              </a:solidFill>
              <a:effectLst/>
              <a:latin typeface="system-ui"/>
            </a:endParaRPr>
          </a:p>
          <a:p>
            <a:pPr lvl="2" eaLnBrk="1" hangingPunct="1">
              <a:buFont typeface="Arial" panose="020B0604020202020204" pitchFamily="34" charset="0"/>
              <a:buChar char="•"/>
            </a:pPr>
            <a:endParaRPr lang="en-US" sz="2040" dirty="0">
              <a:solidFill>
                <a:srgbClr val="414042"/>
              </a:solidFill>
              <a:latin typeface="system-ui"/>
            </a:endParaRP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773129570"/>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3:30</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30 </a:t>
            </a:r>
            <a:r>
              <a:rPr lang="en-US" sz="2400" b="0" i="0" dirty="0">
                <a:solidFill>
                  <a:srgbClr val="000000"/>
                </a:solidFill>
                <a:effectLst/>
                <a:highlight>
                  <a:srgbClr val="FFFF00"/>
                </a:highlight>
                <a:latin typeface="system-ui"/>
              </a:rPr>
              <a:t>since </a:t>
            </a:r>
            <a:r>
              <a:rPr lang="en-US" sz="2400" b="0" i="1" dirty="0">
                <a:solidFill>
                  <a:srgbClr val="000000"/>
                </a:solidFill>
                <a:effectLst/>
                <a:highlight>
                  <a:srgbClr val="FFFF00"/>
                </a:highlight>
                <a:latin typeface="system-ui"/>
              </a:rPr>
              <a:t>there is</a:t>
            </a:r>
            <a:r>
              <a:rPr lang="en-US" sz="2400" b="0" i="0" dirty="0">
                <a:solidFill>
                  <a:srgbClr val="000000"/>
                </a:solidFill>
                <a:effectLst/>
                <a:highlight>
                  <a:srgbClr val="FFFF00"/>
                </a:highlight>
                <a:latin typeface="system-ui"/>
              </a:rPr>
              <a:t> one God </a:t>
            </a:r>
            <a:r>
              <a:rPr lang="en-US" sz="2400" b="0" i="0" dirty="0">
                <a:solidFill>
                  <a:srgbClr val="000000"/>
                </a:solidFill>
                <a:effectLst/>
                <a:latin typeface="system-ui"/>
              </a:rPr>
              <a:t>who will justify the circumcised by faith and the uncircumcised through faith</a:t>
            </a:r>
          </a:p>
          <a:p>
            <a:pPr lvl="2" eaLnBrk="1" hangingPunct="1">
              <a:buFont typeface="Arial" panose="020B0604020202020204" pitchFamily="34" charset="0"/>
              <a:buChar char="•"/>
            </a:pPr>
            <a:r>
              <a:rPr lang="en-US" sz="2400" b="0" i="0" dirty="0">
                <a:solidFill>
                  <a:srgbClr val="333333"/>
                </a:solidFill>
                <a:effectLst/>
                <a:latin typeface="system-ui"/>
              </a:rPr>
              <a:t>Paul's point however is that "God is one”</a:t>
            </a:r>
          </a:p>
          <a:p>
            <a:pPr lvl="2" eaLnBrk="1" hangingPunct="1">
              <a:buFont typeface="Arial" panose="020B0604020202020204" pitchFamily="34" charset="0"/>
              <a:buChar char="•"/>
            </a:pPr>
            <a:r>
              <a:rPr lang="en-US" sz="2400" dirty="0">
                <a:solidFill>
                  <a:srgbClr val="333333"/>
                </a:solidFill>
                <a:latin typeface="system-ui"/>
              </a:rPr>
              <a:t>There are no other Gods </a:t>
            </a:r>
          </a:p>
          <a:p>
            <a:pPr lvl="2" eaLnBrk="1" hangingPunct="1">
              <a:buFont typeface="Arial" panose="020B0604020202020204" pitchFamily="34" charset="0"/>
              <a:buChar char="•"/>
            </a:pPr>
            <a:r>
              <a:rPr lang="en-US" sz="2400" b="0" i="0" dirty="0">
                <a:solidFill>
                  <a:srgbClr val="333333"/>
                </a:solidFill>
                <a:effectLst/>
                <a:latin typeface="system-ui"/>
              </a:rPr>
              <a:t> Gentiles will not stand before the judgment seat of Baal, or Zeus, or any other false god as they do not exist</a:t>
            </a:r>
          </a:p>
          <a:p>
            <a:pPr lvl="2" eaLnBrk="1" hangingPunct="1">
              <a:buFont typeface="Arial" panose="020B0604020202020204" pitchFamily="34" charset="0"/>
              <a:buChar char="•"/>
            </a:pPr>
            <a:r>
              <a:rPr lang="en-US" sz="2400" b="0" i="0" dirty="0">
                <a:solidFill>
                  <a:srgbClr val="333333"/>
                </a:solidFill>
                <a:effectLst/>
                <a:latin typeface="system-ui"/>
              </a:rPr>
              <a:t>Jews and Gentiles alike, are accountable to the one, true God for their sin and for their faith</a:t>
            </a:r>
            <a:endParaRPr lang="en-US" sz="2400" dirty="0">
              <a:solidFill>
                <a:srgbClr val="414042"/>
              </a:solidFill>
              <a:latin typeface="system-ui"/>
            </a:endParaRPr>
          </a:p>
          <a:p>
            <a:pPr marL="0" lvl="1" indent="0" eaLnBrk="1" hangingPunct="1">
              <a:buNone/>
            </a:pPr>
            <a:endParaRPr lang="en-US" sz="2400" dirty="0">
              <a:solidFill>
                <a:srgbClr val="000000"/>
              </a:solidFill>
              <a:highlight>
                <a:srgbClr val="FFFF00"/>
              </a:highlight>
              <a:latin typeface="system-ui"/>
            </a:endParaRPr>
          </a:p>
        </p:txBody>
      </p:sp>
    </p:spTree>
    <p:extLst>
      <p:ext uri="{BB962C8B-B14F-4D97-AF65-F5344CB8AC3E}">
        <p14:creationId xmlns:p14="http://schemas.microsoft.com/office/powerpoint/2010/main" val="2802628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Implications of God’s Righteousness (Rom 3:27-31)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3:31</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31 </a:t>
            </a:r>
            <a:r>
              <a:rPr lang="en-US" sz="2800" b="0" i="0" dirty="0">
                <a:solidFill>
                  <a:srgbClr val="000000"/>
                </a:solidFill>
                <a:effectLst/>
                <a:latin typeface="system-ui"/>
              </a:rPr>
              <a:t>Do we then make void the law through faith? Certainly not! On the contrary, we establish the law</a:t>
            </a:r>
            <a:endParaRPr lang="en-US" sz="2800" b="0" i="0" dirty="0">
              <a:solidFill>
                <a:srgbClr val="333333"/>
              </a:solidFill>
              <a:effectLst/>
              <a:latin typeface="system-ui"/>
            </a:endParaRPr>
          </a:p>
          <a:p>
            <a:pPr lvl="2" eaLnBrk="1" hangingPunct="1">
              <a:buFont typeface="Arial" panose="020B0604020202020204" pitchFamily="34" charset="0"/>
              <a:buChar char="•"/>
            </a:pPr>
            <a:r>
              <a:rPr lang="en-US" sz="2800" b="0" i="0" dirty="0">
                <a:solidFill>
                  <a:srgbClr val="1D2125"/>
                </a:solidFill>
                <a:effectLst/>
                <a:latin typeface="system-ui"/>
              </a:rPr>
              <a:t>The gospel does not contradict the law, but it puts law in its proper place</a:t>
            </a:r>
          </a:p>
          <a:p>
            <a:pPr lvl="2" eaLnBrk="1" hangingPunct="1">
              <a:buFont typeface="Arial" panose="020B0604020202020204" pitchFamily="34" charset="0"/>
              <a:buChar char="•"/>
            </a:pPr>
            <a:r>
              <a:rPr lang="en-US" sz="2800" b="0" i="0" dirty="0">
                <a:solidFill>
                  <a:srgbClr val="1D2125"/>
                </a:solidFill>
                <a:effectLst/>
                <a:latin typeface="system-ui"/>
              </a:rPr>
              <a:t> The law was never designed as a means of salvation. But the salvation it hinted at is now available to all through Jesus Christ</a:t>
            </a:r>
            <a:endParaRPr lang="en-US" sz="2800" dirty="0">
              <a:solidFill>
                <a:srgbClr val="000000"/>
              </a:solidFill>
              <a:highlight>
                <a:srgbClr val="FFFF00"/>
              </a:highlight>
              <a:latin typeface="system-ui"/>
            </a:endParaRPr>
          </a:p>
        </p:txBody>
      </p:sp>
    </p:spTree>
    <p:extLst>
      <p:ext uri="{BB962C8B-B14F-4D97-AF65-F5344CB8AC3E}">
        <p14:creationId xmlns:p14="http://schemas.microsoft.com/office/powerpoint/2010/main" val="337160402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200" dirty="0">
                <a:latin typeface="system-ui"/>
                <a:ea typeface="ＭＳ Ｐゴシック" panose="020B0600070205080204" pitchFamily="34" charset="-128"/>
                <a:cs typeface="Times New Roman" panose="02020603050405020304" pitchFamily="18" charset="0"/>
              </a:rPr>
              <a:t>Rom 3:21 “</a:t>
            </a:r>
            <a:r>
              <a:rPr lang="en-US" sz="2200" b="1" i="0" baseline="30000" dirty="0">
                <a:solidFill>
                  <a:srgbClr val="000000"/>
                </a:solidFill>
                <a:effectLst/>
                <a:latin typeface="system-ui"/>
              </a:rPr>
              <a:t>21 </a:t>
            </a:r>
            <a:r>
              <a:rPr lang="en-US" sz="2200" i="0" dirty="0">
                <a:solidFill>
                  <a:srgbClr val="000000"/>
                </a:solidFill>
                <a:effectLst/>
                <a:latin typeface="system-ui"/>
              </a:rPr>
              <a:t>But now </a:t>
            </a:r>
            <a:r>
              <a:rPr lang="en-US" sz="2200" b="0" i="0" dirty="0">
                <a:solidFill>
                  <a:srgbClr val="000000"/>
                </a:solidFill>
                <a:effectLst/>
                <a:latin typeface="system-ui"/>
              </a:rPr>
              <a:t>the righteousness of God </a:t>
            </a:r>
            <a:r>
              <a:rPr lang="en-US" sz="2200" b="0" i="0" dirty="0">
                <a:solidFill>
                  <a:srgbClr val="000000"/>
                </a:solidFill>
                <a:effectLst/>
                <a:highlight>
                  <a:srgbClr val="FFFF00"/>
                </a:highlight>
                <a:latin typeface="system-ui"/>
              </a:rPr>
              <a:t>apart from the law is revealed</a:t>
            </a:r>
            <a:r>
              <a:rPr lang="en-US" sz="2200" b="0" i="0" dirty="0">
                <a:solidFill>
                  <a:srgbClr val="000000"/>
                </a:solidFill>
                <a:effectLst/>
                <a:latin typeface="system-ui"/>
              </a:rPr>
              <a:t>, being witnessed by the Law and the Prophets,”</a:t>
            </a:r>
          </a:p>
          <a:p>
            <a:pPr lvl="2"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Paul has already referenced the failure of those who rely on the law</a:t>
            </a:r>
          </a:p>
          <a:p>
            <a:pPr lvl="2"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Neither those who rely on the law  nor those who do not rely on it are righteous… Both are guilty</a:t>
            </a:r>
          </a:p>
          <a:p>
            <a:pPr lvl="2"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Now things are different…God’s righteousness is found </a:t>
            </a:r>
          </a:p>
          <a:p>
            <a:pPr lvl="3"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Apart from the law on which so many had relied on for so long</a:t>
            </a:r>
          </a:p>
          <a:p>
            <a:pPr lvl="3"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Apart from the law that failed to make them righteous</a:t>
            </a:r>
          </a:p>
          <a:p>
            <a:pPr lvl="2" eaLnBrk="1" hangingPunct="1">
              <a:buFont typeface="Arial" panose="020B0604020202020204" pitchFamily="34" charset="0"/>
              <a:buChar char="•"/>
            </a:pPr>
            <a:endParaRPr lang="en-US"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60057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3:21 “</a:t>
            </a:r>
            <a:r>
              <a:rPr lang="en-US" sz="2800" b="1" i="0" baseline="30000" dirty="0">
                <a:solidFill>
                  <a:srgbClr val="000000"/>
                </a:solidFill>
                <a:effectLst/>
                <a:latin typeface="system-ui"/>
              </a:rPr>
              <a:t>21 </a:t>
            </a:r>
            <a:r>
              <a:rPr lang="en-US" sz="2800" i="0" dirty="0">
                <a:solidFill>
                  <a:srgbClr val="000000"/>
                </a:solidFill>
                <a:effectLst/>
                <a:latin typeface="system-ui"/>
              </a:rPr>
              <a:t>But now </a:t>
            </a:r>
            <a:r>
              <a:rPr lang="en-US" sz="2800" b="0" i="0" dirty="0">
                <a:solidFill>
                  <a:srgbClr val="000000"/>
                </a:solidFill>
                <a:effectLst/>
                <a:latin typeface="system-ui"/>
              </a:rPr>
              <a:t>the righteousness of </a:t>
            </a:r>
            <a:r>
              <a:rPr lang="en-US" sz="2800" i="0" dirty="0">
                <a:solidFill>
                  <a:srgbClr val="000000"/>
                </a:solidFill>
                <a:effectLst/>
                <a:latin typeface="system-ui"/>
              </a:rPr>
              <a:t>God apart from </a:t>
            </a:r>
            <a:r>
              <a:rPr lang="en-US" sz="2800" b="0" i="0" dirty="0">
                <a:solidFill>
                  <a:srgbClr val="000000"/>
                </a:solidFill>
                <a:effectLst/>
                <a:latin typeface="system-ui"/>
              </a:rPr>
              <a:t>the law is revealed, </a:t>
            </a:r>
            <a:r>
              <a:rPr lang="en-US" sz="2800" b="0" i="0" dirty="0">
                <a:solidFill>
                  <a:srgbClr val="000000"/>
                </a:solidFill>
                <a:effectLst/>
                <a:highlight>
                  <a:srgbClr val="FFFF00"/>
                </a:highlight>
                <a:latin typeface="system-ui"/>
              </a:rPr>
              <a:t>being witnessed by the Law and the Prophets</a:t>
            </a:r>
            <a:r>
              <a:rPr lang="en-US" sz="2800" b="0" i="0" dirty="0">
                <a:solidFill>
                  <a:srgbClr val="000000"/>
                </a:solidFill>
                <a:effectLst/>
                <a:latin typeface="system-ui"/>
              </a:rPr>
              <a:t>,”</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Paul adds this new thing is not unexpected</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The Law and the Prophets (OT) have been pointing to God’s righteousness all along</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It was always God’s plan to arrive at this “But now” as a way for all mankind to be saved</a:t>
            </a:r>
          </a:p>
          <a:p>
            <a:pPr lvl="2" eaLnBrk="1" hangingPunct="1">
              <a:buFont typeface="Arial" panose="020B0604020202020204" pitchFamily="34" charset="0"/>
              <a:buChar char="•"/>
            </a:pPr>
            <a:endParaRPr lang="en-US"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83527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3:22</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0" i="0" dirty="0">
                <a:solidFill>
                  <a:srgbClr val="000000"/>
                </a:solidFill>
                <a:effectLst/>
                <a:latin typeface="system-ui"/>
              </a:rPr>
              <a:t>”</a:t>
            </a:r>
            <a:r>
              <a:rPr lang="en-US" sz="2800" b="1" i="0" baseline="30000" dirty="0">
                <a:solidFill>
                  <a:srgbClr val="000000"/>
                </a:solidFill>
                <a:effectLst/>
                <a:latin typeface="system-ui"/>
              </a:rPr>
              <a:t> 22 </a:t>
            </a:r>
            <a:r>
              <a:rPr lang="en-US" sz="2800" b="0" i="0" dirty="0">
                <a:solidFill>
                  <a:srgbClr val="000000"/>
                </a:solidFill>
                <a:effectLst/>
                <a:highlight>
                  <a:srgbClr val="FFFF00"/>
                </a:highlight>
                <a:latin typeface="system-ui"/>
              </a:rPr>
              <a:t>even the righteousness of God</a:t>
            </a:r>
            <a:r>
              <a:rPr lang="en-US" sz="2800" b="0" i="0" dirty="0">
                <a:solidFill>
                  <a:srgbClr val="000000"/>
                </a:solidFill>
                <a:effectLst/>
                <a:latin typeface="system-ui"/>
              </a:rPr>
              <a:t>, through faith in Jesus Christ, to all and on all who believe. For there is no difference;”</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Paul makes it clear it is the righteousness of God, not man’s righteousness</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Paul repeats the phrase “righteousness of God” stated in the previous verse</a:t>
            </a:r>
          </a:p>
          <a:p>
            <a:pPr lvl="2" eaLnBrk="1" hangingPunct="1">
              <a:buFont typeface="Arial" panose="020B0604020202020204" pitchFamily="34" charset="0"/>
              <a:buChar char="•"/>
            </a:pPr>
            <a:endParaRPr lang="en-US"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0844155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3:21-23)</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3:22</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 22 </a:t>
            </a:r>
            <a:r>
              <a:rPr lang="en-US" sz="2400" b="0" i="0" dirty="0">
                <a:solidFill>
                  <a:srgbClr val="000000"/>
                </a:solidFill>
                <a:effectLst/>
                <a:latin typeface="system-ui"/>
              </a:rPr>
              <a:t>even the righteousness of God, through faith in Jesus Christ, </a:t>
            </a:r>
            <a:r>
              <a:rPr lang="en-US" sz="2400" b="0" i="0" dirty="0">
                <a:solidFill>
                  <a:srgbClr val="000000"/>
                </a:solidFill>
                <a:effectLst/>
                <a:highlight>
                  <a:srgbClr val="FFFF00"/>
                </a:highlight>
                <a:latin typeface="system-ui"/>
              </a:rPr>
              <a:t>to all and on all who believe</a:t>
            </a:r>
            <a:r>
              <a:rPr lang="en-US" sz="2400" b="0" i="0" dirty="0">
                <a:solidFill>
                  <a:srgbClr val="000000"/>
                </a:solidFill>
                <a:effectLst/>
                <a:latin typeface="system-ui"/>
              </a:rPr>
              <a:t>. For there is no difference;”</a:t>
            </a:r>
          </a:p>
          <a:p>
            <a:pPr lvl="2" eaLnBrk="1" hangingPunct="1">
              <a:buFont typeface="Arial" panose="020B0604020202020204" pitchFamily="34" charset="0"/>
              <a:buChar char="•"/>
            </a:pPr>
            <a:r>
              <a:rPr lang="en-US" sz="2400" b="0" i="0" dirty="0">
                <a:solidFill>
                  <a:srgbClr val="0A0002"/>
                </a:solidFill>
                <a:effectLst/>
                <a:latin typeface="system-ui"/>
              </a:rPr>
              <a:t>The emphasis on the repetition of the word “all” in this phrase shows the </a:t>
            </a:r>
            <a:r>
              <a:rPr lang="en-US" sz="2400" b="1" i="0" dirty="0">
                <a:solidFill>
                  <a:srgbClr val="0A0002"/>
                </a:solidFill>
                <a:effectLst/>
                <a:latin typeface="system-ui"/>
              </a:rPr>
              <a:t>universal offer</a:t>
            </a:r>
            <a:r>
              <a:rPr lang="en-US" sz="2400" b="0" i="0" dirty="0">
                <a:solidFill>
                  <a:srgbClr val="0A0002"/>
                </a:solidFill>
                <a:effectLst/>
                <a:latin typeface="system-ui"/>
              </a:rPr>
              <a:t> of God’s righteousness to anyone who believes.</a:t>
            </a:r>
          </a:p>
          <a:p>
            <a:pPr lvl="2" eaLnBrk="1" hangingPunct="1">
              <a:buFont typeface="Arial" panose="020B0604020202020204" pitchFamily="34" charset="0"/>
              <a:buChar char="•"/>
            </a:pPr>
            <a:r>
              <a:rPr lang="en-US" sz="2400" b="0" i="0" dirty="0">
                <a:solidFill>
                  <a:srgbClr val="0A0002"/>
                </a:solidFill>
                <a:effectLst/>
                <a:latin typeface="system-ui"/>
              </a:rPr>
              <a:t>Belief is the distinguishing feature of those who receive God’s righteousness</a:t>
            </a:r>
          </a:p>
          <a:p>
            <a:pPr lvl="2" eaLnBrk="1" hangingPunct="1">
              <a:buFont typeface="Arial" panose="020B0604020202020204" pitchFamily="34" charset="0"/>
              <a:buChar char="•"/>
            </a:pPr>
            <a:r>
              <a:rPr lang="en-US" sz="2400" b="0" i="0" dirty="0">
                <a:solidFill>
                  <a:srgbClr val="0A0002"/>
                </a:solidFill>
                <a:effectLst/>
                <a:latin typeface="system-ui"/>
              </a:rPr>
              <a:t>The word “believe” parallels the word “faith” in the previous clause</a:t>
            </a:r>
            <a:endParaRPr lang="en-US" sz="24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467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3:21-23)</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Rom 3:22</a:t>
            </a:r>
            <a:r>
              <a:rPr lang="en-US" altLang="en-US" sz="2400" dirty="0">
                <a:solidFill>
                  <a:srgbClr val="000000"/>
                </a:solidFill>
                <a:latin typeface="system-ui"/>
                <a:ea typeface="ＭＳ Ｐゴシック" panose="020B0600070205080204" pitchFamily="34" charset="-128"/>
                <a:cs typeface="Times New Roman" panose="02020603050405020304" pitchFamily="18" charset="0"/>
              </a:rPr>
              <a:t> “</a:t>
            </a:r>
            <a:r>
              <a:rPr lang="en-US" sz="2400" b="1" i="0" baseline="30000" dirty="0">
                <a:solidFill>
                  <a:srgbClr val="000000"/>
                </a:solidFill>
                <a:effectLst/>
                <a:latin typeface="system-ui"/>
              </a:rPr>
              <a:t> 22 </a:t>
            </a:r>
            <a:r>
              <a:rPr lang="en-US" sz="2400" b="0" i="0" dirty="0">
                <a:solidFill>
                  <a:srgbClr val="000000"/>
                </a:solidFill>
                <a:effectLst/>
                <a:latin typeface="system-ui"/>
              </a:rPr>
              <a:t>even the righteousness of God, through faith in Jesus Christ, to all and on all who believe. </a:t>
            </a:r>
            <a:r>
              <a:rPr lang="en-US" sz="2400" b="0" i="0" dirty="0">
                <a:solidFill>
                  <a:srgbClr val="000000"/>
                </a:solidFill>
                <a:effectLst/>
                <a:highlight>
                  <a:srgbClr val="FFFF00"/>
                </a:highlight>
                <a:latin typeface="system-ui"/>
              </a:rPr>
              <a:t>For there is no difference</a:t>
            </a:r>
            <a:r>
              <a:rPr lang="en-US" sz="2400" b="0" i="0" dirty="0">
                <a:solidFill>
                  <a:srgbClr val="000000"/>
                </a:solidFill>
                <a:effectLst/>
                <a:latin typeface="system-ui"/>
              </a:rPr>
              <a:t>;”</a:t>
            </a:r>
          </a:p>
          <a:p>
            <a:pPr lvl="2" eaLnBrk="1" hangingPunct="1">
              <a:buFont typeface="Arial" panose="020B0604020202020204" pitchFamily="34" charset="0"/>
              <a:buChar char="•"/>
            </a:pPr>
            <a:r>
              <a:rPr lang="en-US" sz="2400" b="0" i="0" dirty="0">
                <a:solidFill>
                  <a:srgbClr val="0A0002"/>
                </a:solidFill>
                <a:effectLst/>
                <a:latin typeface="system-ui"/>
              </a:rPr>
              <a:t>Ther</a:t>
            </a:r>
            <a:r>
              <a:rPr lang="en-US" sz="2400" dirty="0">
                <a:solidFill>
                  <a:srgbClr val="0A0002"/>
                </a:solidFill>
                <a:latin typeface="system-ui"/>
              </a:rPr>
              <a:t>e is no special privilege to the Jew or any other group when it comes to salvation</a:t>
            </a:r>
          </a:p>
          <a:p>
            <a:pPr lvl="2" eaLnBrk="1" hangingPunct="1">
              <a:buFont typeface="Arial" panose="020B0604020202020204" pitchFamily="34" charset="0"/>
              <a:buChar char="•"/>
            </a:pPr>
            <a:r>
              <a:rPr lang="en-US" sz="2400" dirty="0">
                <a:solidFill>
                  <a:srgbClr val="0A0002"/>
                </a:solidFill>
                <a:latin typeface="system-ui"/>
                <a:ea typeface="ＭＳ Ｐゴシック" panose="020B0600070205080204" pitchFamily="34" charset="-128"/>
                <a:cs typeface="Times New Roman" panose="02020603050405020304" pitchFamily="18" charset="0"/>
              </a:rPr>
              <a:t>Although the type or extent of the sin may be different, there is no difference when it comes to God’s absolute righteous standard</a:t>
            </a:r>
          </a:p>
          <a:p>
            <a:pPr lvl="2" eaLnBrk="1" hangingPunct="1">
              <a:buFont typeface="Arial" panose="020B0604020202020204" pitchFamily="34" charset="0"/>
              <a:buChar char="•"/>
            </a:pPr>
            <a:r>
              <a:rPr lang="en-US" sz="2400" dirty="0">
                <a:solidFill>
                  <a:srgbClr val="0A0002"/>
                </a:solidFill>
                <a:latin typeface="system-ui"/>
                <a:ea typeface="ＭＳ Ｐゴシック" panose="020B0600070205080204" pitchFamily="34" charset="-128"/>
                <a:cs typeface="Times New Roman" panose="02020603050405020304" pitchFamily="18" charset="0"/>
              </a:rPr>
              <a:t>God makes His salvation available to all</a:t>
            </a:r>
          </a:p>
          <a:p>
            <a:pPr lvl="2" eaLnBrk="1" hangingPunct="1">
              <a:buFont typeface="Arial" panose="020B0604020202020204" pitchFamily="34" charset="0"/>
              <a:buChar char="•"/>
            </a:pPr>
            <a:r>
              <a:rPr lang="en-US" sz="2400" dirty="0">
                <a:solidFill>
                  <a:srgbClr val="0A0002"/>
                </a:solidFill>
                <a:latin typeface="system-ui"/>
                <a:ea typeface="ＭＳ Ｐゴシック" panose="020B0600070205080204" pitchFamily="34" charset="-128"/>
                <a:cs typeface="Times New Roman" panose="02020603050405020304" pitchFamily="18" charset="0"/>
              </a:rPr>
              <a:t>Everyone must come to Christ in the same way… by faith</a:t>
            </a:r>
            <a:endParaRPr lang="en-US" sz="24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52434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3:21-23)</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3:23</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23</a:t>
            </a:r>
            <a:r>
              <a:rPr lang="en-US" sz="2800" b="1" i="0" baseline="30000" dirty="0">
                <a:solidFill>
                  <a:srgbClr val="000000"/>
                </a:solidFill>
                <a:effectLst/>
                <a:highlight>
                  <a:srgbClr val="FFFF00"/>
                </a:highlight>
                <a:latin typeface="system-ui"/>
              </a:rPr>
              <a:t> </a:t>
            </a:r>
            <a:r>
              <a:rPr lang="en-US" sz="2800" b="0" i="0" dirty="0">
                <a:solidFill>
                  <a:srgbClr val="000000"/>
                </a:solidFill>
                <a:effectLst/>
                <a:highlight>
                  <a:srgbClr val="FFFF00"/>
                </a:highlight>
                <a:latin typeface="system-ui"/>
              </a:rPr>
              <a:t>for all have sinned</a:t>
            </a:r>
            <a:r>
              <a:rPr lang="en-US" sz="2800" b="0" i="0" dirty="0">
                <a:solidFill>
                  <a:srgbClr val="000000"/>
                </a:solidFill>
                <a:effectLst/>
                <a:latin typeface="system-ui"/>
              </a:rPr>
              <a:t> and fall short of the glory of God,;”</a:t>
            </a:r>
          </a:p>
          <a:p>
            <a:pPr lvl="2" eaLnBrk="1" hangingPunct="1">
              <a:buFont typeface="Arial" panose="020B0604020202020204" pitchFamily="34" charset="0"/>
              <a:buChar char="•"/>
            </a:pPr>
            <a:r>
              <a:rPr lang="en-US" sz="2800" b="0" i="0" dirty="0">
                <a:solidFill>
                  <a:srgbClr val="0A0002"/>
                </a:solidFill>
                <a:effectLst/>
                <a:latin typeface="system-ui"/>
              </a:rPr>
              <a:t>The word for explains the “No difference” in verse 22</a:t>
            </a:r>
          </a:p>
          <a:p>
            <a:pPr lvl="2" eaLnBrk="1" hangingPunct="1">
              <a:buFont typeface="Arial" panose="020B0604020202020204" pitchFamily="34" charset="0"/>
              <a:buChar char="•"/>
            </a:pPr>
            <a:r>
              <a:rPr lang="en-US" sz="2800" dirty="0">
                <a:solidFill>
                  <a:srgbClr val="0A0002"/>
                </a:solidFill>
                <a:latin typeface="system-ui"/>
                <a:ea typeface="ＭＳ Ｐゴシック" panose="020B0600070205080204" pitchFamily="34" charset="-128"/>
                <a:cs typeface="Times New Roman" panose="02020603050405020304" pitchFamily="18" charset="0"/>
              </a:rPr>
              <a:t>There is no meaningful distinction between the person who knows the law and sins and the person who does not know the law and sins… Both are guilty</a:t>
            </a:r>
            <a:endParaRPr lang="en-US" sz="28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70403153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God’s Righteousness Revealed (Rom 3:21-23)</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3:23</a:t>
            </a:r>
            <a:r>
              <a:rPr lang="en-US" alt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0" baseline="30000" dirty="0">
                <a:solidFill>
                  <a:srgbClr val="000000"/>
                </a:solidFill>
                <a:effectLst/>
                <a:latin typeface="system-ui"/>
              </a:rPr>
              <a:t>23 </a:t>
            </a:r>
            <a:r>
              <a:rPr lang="en-US" sz="2800" b="0" i="0" dirty="0">
                <a:solidFill>
                  <a:srgbClr val="000000"/>
                </a:solidFill>
                <a:effectLst/>
                <a:latin typeface="system-ui"/>
              </a:rPr>
              <a:t>for all have sinned and </a:t>
            </a:r>
            <a:r>
              <a:rPr lang="en-US" sz="2800" b="0" i="0" dirty="0">
                <a:solidFill>
                  <a:srgbClr val="000000"/>
                </a:solidFill>
                <a:effectLst/>
                <a:highlight>
                  <a:srgbClr val="FFFF00"/>
                </a:highlight>
                <a:latin typeface="system-ui"/>
              </a:rPr>
              <a:t>fall short of the glory of God,”</a:t>
            </a:r>
          </a:p>
          <a:p>
            <a:pPr lvl="2" eaLnBrk="1" hangingPunct="1">
              <a:buFont typeface="Arial" panose="020B0604020202020204" pitchFamily="34" charset="0"/>
              <a:buChar char="•"/>
            </a:pPr>
            <a:r>
              <a:rPr lang="en-US" sz="2800" b="0" i="0" dirty="0">
                <a:solidFill>
                  <a:srgbClr val="0A0002"/>
                </a:solidFill>
                <a:effectLst/>
                <a:latin typeface="system-ui"/>
              </a:rPr>
              <a:t>The “glory of God” is everything that God represents and for which He stands</a:t>
            </a:r>
          </a:p>
          <a:p>
            <a:pPr lvl="2" eaLnBrk="1" hangingPunct="1">
              <a:buFont typeface="Arial" panose="020B0604020202020204" pitchFamily="34" charset="0"/>
              <a:buChar char="•"/>
            </a:pPr>
            <a:r>
              <a:rPr lang="en-US" sz="2800" b="0" i="0" dirty="0">
                <a:solidFill>
                  <a:srgbClr val="0A0002"/>
                </a:solidFill>
                <a:effectLst/>
                <a:latin typeface="system-ui"/>
              </a:rPr>
              <a:t>The Bible defines sin in relation to who and what God is</a:t>
            </a:r>
            <a:endParaRPr lang="en-US" sz="2800" dirty="0">
              <a:solidFill>
                <a:srgbClr val="0A0002"/>
              </a:solidFill>
              <a:latin typeface="system-ui"/>
            </a:endParaRPr>
          </a:p>
          <a:p>
            <a:pPr lvl="2" eaLnBrk="1" hangingPunct="1">
              <a:buFont typeface="Arial" panose="020B0604020202020204" pitchFamily="34" charset="0"/>
              <a:buChar char="•"/>
            </a:pPr>
            <a:r>
              <a:rPr lang="en-US" sz="2800" b="0" i="0" dirty="0">
                <a:solidFill>
                  <a:srgbClr val="0A0002"/>
                </a:solidFill>
                <a:effectLst/>
                <a:latin typeface="system-ui"/>
              </a:rPr>
              <a:t>The best of mankind falls short of the standard of who God is….God is absolute, without variation, and immutably perfect</a:t>
            </a:r>
            <a:endParaRPr lang="en-US" altLang="en-US" sz="2800" dirty="0">
              <a:latin typeface="system-ui"/>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601473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5398</TotalTime>
  <Words>1991</Words>
  <Application>Microsoft Office PowerPoint</Application>
  <PresentationFormat>Custom</PresentationFormat>
  <Paragraphs>147</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Savoye LET Plain CC.:1.0</vt:lpstr>
      <vt:lpstr>system-ui</vt:lpstr>
      <vt:lpstr>Times New Roman</vt:lpstr>
      <vt:lpstr>Wingdings</vt:lpstr>
      <vt:lpstr>Office Theme</vt:lpstr>
      <vt:lpstr>Justification Explained</vt:lpstr>
      <vt:lpstr>God’s Righteousness Revealed (Rom 3:21)</vt:lpstr>
      <vt:lpstr>God’s Righteousness Revealed (Rom 3:21)</vt:lpstr>
      <vt:lpstr>God’s Righteousness Revealed (Rom 3:21)</vt:lpstr>
      <vt:lpstr>God’s Righteousness Revealed (Rom 3:22)</vt:lpstr>
      <vt:lpstr>God’s Righteousness Revealed (Rom 3:21-23)</vt:lpstr>
      <vt:lpstr>God’s Righteousness Revealed (Rom 3:21-23)</vt:lpstr>
      <vt:lpstr>God’s Righteousness Revealed (Rom 3:21-23)</vt:lpstr>
      <vt:lpstr>God’s Righteousness Revealed (Rom 3:21-23)</vt:lpstr>
      <vt:lpstr>God’s Righteousness Explained (Rom 3:24-26)</vt:lpstr>
      <vt:lpstr>God’s Righteousness Explained (Rom 3:24-26)</vt:lpstr>
      <vt:lpstr>God’s Righteousness Explained (Rom 3:24-26)</vt:lpstr>
      <vt:lpstr>God’s Righteousness Explained (Rom 3:24-26)</vt:lpstr>
      <vt:lpstr>God’s Righteousness Explained (Rom 3:24-26)</vt:lpstr>
      <vt:lpstr>God’s Righteousness Explained (Rom 3:24-26)</vt:lpstr>
      <vt:lpstr>Implications of God’s Righteousness (Rom 3:27-31)</vt:lpstr>
      <vt:lpstr>Implications of God’s Righteousness (Rom 3:27-31)</vt:lpstr>
      <vt:lpstr>Implications of God’s Righteousness (Rom 3:27-31)</vt:lpstr>
      <vt:lpstr>Implications of God’s Righteousness (Rom 3:27-31)</vt:lpstr>
      <vt:lpstr>Implications of God’s Righteousness (Rom 3:27-31)</vt:lpstr>
      <vt:lpstr>Implications of God’s Righteousness (Rom 3:27-31)</vt:lpstr>
      <vt:lpstr>Implications of God’s Righteousness (Rom 3:27-31)</vt:lpstr>
      <vt:lpstr>Implications of God’s Righteousness (Rom 3:27-31)</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288</cp:revision>
  <cp:lastPrinted>2022-09-04T13:48:15Z</cp:lastPrinted>
  <dcterms:created xsi:type="dcterms:W3CDTF">2015-06-15T16:23:32Z</dcterms:created>
  <dcterms:modified xsi:type="dcterms:W3CDTF">2022-09-04T13:48:24Z</dcterms:modified>
</cp:coreProperties>
</file>