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1" d="100"/>
          <a:sy n="61" d="100"/>
        </p:scale>
        <p:origin x="11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FF143-AEF6-4546-973A-C8433C2914E0}" type="datetimeFigureOut">
              <a:rPr lang="en-US" smtClean="0"/>
              <a:t>9/10/2022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6338E-0BC9-4099-B48B-5B7B58442630}" type="slidenum">
              <a:rPr lang="en-US" smtClean="0"/>
              <a:t>‹#›</a:t>
            </a:fld>
            <a:endParaRPr lang="en-US"/>
          </a:p>
        </p:txBody>
      </p:sp>
    </p:spTree>
    <p:extLst>
      <p:ext uri="{BB962C8B-B14F-4D97-AF65-F5344CB8AC3E}">
        <p14:creationId xmlns:p14="http://schemas.microsoft.com/office/powerpoint/2010/main" val="110261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gateway.com/passage/?search=1+tim+4%3A12&amp;version=KJV;NKJV;NET;ESV#fen-NKJV-29760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blegateway.com/passage/?search=1+tim+4%3A12&amp;version=KJV;NKJV;NET;ESV#fen-NKJV-29760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1+tim+4%3A12&amp;version=KJV;NKJV;NET;ESV#fen-NKJV-29760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iblegateway.com/passage/?search=1+tim+4%3A12&amp;version=KJV;NKJV;NET;ESV#fen-NKJV-29760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1+tim+4%3A12&amp;version=KJV;NKJV;NET;ESV#fen-NKJV-29760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biblegateway.com/passage/?search=1+tim+4%3A12&amp;version=KJV;NKJV;NET;ESV#fen-NKJV-29760b"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Tim 1:7 “</a:t>
            </a:r>
            <a:r>
              <a:rPr lang="en-US" baseline="30000" dirty="0"/>
              <a:t>7 </a:t>
            </a:r>
            <a:r>
              <a:rPr lang="en-US" dirty="0"/>
              <a:t>For God has not given us a spirit of fear, but of power and of love and of a sound mind.”</a:t>
            </a:r>
          </a:p>
          <a:p>
            <a:endParaRPr lang="en-US" dirty="0"/>
          </a:p>
          <a:p>
            <a:r>
              <a:rPr lang="en-US" dirty="0"/>
              <a:t>1 Tim 4:12 “</a:t>
            </a:r>
            <a:r>
              <a:rPr lang="en-US" baseline="30000" dirty="0"/>
              <a:t>12 </a:t>
            </a:r>
            <a:r>
              <a:rPr lang="en-US" dirty="0"/>
              <a:t>Let no one </a:t>
            </a:r>
            <a:r>
              <a:rPr lang="en-US" baseline="30000" dirty="0"/>
              <a:t>[</a:t>
            </a:r>
            <a:r>
              <a:rPr lang="en-US" baseline="30000" dirty="0">
                <a:hlinkClick r:id="rId3" tooltip="See footnote a"/>
              </a:rPr>
              <a:t>a</a:t>
            </a:r>
            <a:r>
              <a:rPr lang="en-US" baseline="30000" dirty="0"/>
              <a:t>]</a:t>
            </a:r>
            <a:r>
              <a:rPr lang="en-US" dirty="0"/>
              <a:t>despise your youth, but be an example to the believers in word, in conduct, in love, </a:t>
            </a:r>
            <a:r>
              <a:rPr lang="en-US" baseline="30000" dirty="0"/>
              <a:t>[</a:t>
            </a:r>
            <a:r>
              <a:rPr lang="en-US" baseline="30000" dirty="0">
                <a:hlinkClick r:id="rId4" tooltip="See footnote b"/>
              </a:rPr>
              <a:t>b</a:t>
            </a:r>
            <a:r>
              <a:rPr lang="en-US" baseline="30000" dirty="0"/>
              <a:t>]</a:t>
            </a:r>
            <a:r>
              <a:rPr lang="en-US" dirty="0"/>
              <a:t>in spirit, in faith, in purity.”</a:t>
            </a:r>
          </a:p>
          <a:p>
            <a:endParaRPr lang="en-US" dirty="0"/>
          </a:p>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6</a:t>
            </a:fld>
            <a:endParaRPr lang="en-US"/>
          </a:p>
        </p:txBody>
      </p:sp>
    </p:spTree>
    <p:extLst>
      <p:ext uri="{BB962C8B-B14F-4D97-AF65-F5344CB8AC3E}">
        <p14:creationId xmlns:p14="http://schemas.microsoft.com/office/powerpoint/2010/main" val="80477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15</a:t>
            </a:fld>
            <a:endParaRPr lang="en-US"/>
          </a:p>
        </p:txBody>
      </p:sp>
    </p:spTree>
    <p:extLst>
      <p:ext uri="{BB962C8B-B14F-4D97-AF65-F5344CB8AC3E}">
        <p14:creationId xmlns:p14="http://schemas.microsoft.com/office/powerpoint/2010/main" val="276057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16</a:t>
            </a:fld>
            <a:endParaRPr lang="en-US"/>
          </a:p>
        </p:txBody>
      </p:sp>
    </p:spTree>
    <p:extLst>
      <p:ext uri="{BB962C8B-B14F-4D97-AF65-F5344CB8AC3E}">
        <p14:creationId xmlns:p14="http://schemas.microsoft.com/office/powerpoint/2010/main" val="264854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Tim 1:7 “</a:t>
            </a:r>
            <a:r>
              <a:rPr lang="en-US" baseline="30000" dirty="0"/>
              <a:t>7 </a:t>
            </a:r>
            <a:r>
              <a:rPr lang="en-US" dirty="0"/>
              <a:t>For God has not given us a spirit of fear, but of power and of love and of a sound mind.”</a:t>
            </a:r>
          </a:p>
          <a:p>
            <a:endParaRPr lang="en-US" dirty="0"/>
          </a:p>
          <a:p>
            <a:r>
              <a:rPr lang="en-US" dirty="0"/>
              <a:t>1 Tim 4:12 “</a:t>
            </a:r>
            <a:r>
              <a:rPr lang="en-US" baseline="30000" dirty="0"/>
              <a:t>12 </a:t>
            </a:r>
            <a:r>
              <a:rPr lang="en-US" dirty="0"/>
              <a:t>Let no one </a:t>
            </a:r>
            <a:r>
              <a:rPr lang="en-US" baseline="30000" dirty="0"/>
              <a:t>[</a:t>
            </a:r>
            <a:r>
              <a:rPr lang="en-US" baseline="30000" dirty="0">
                <a:hlinkClick r:id="rId3" tooltip="See footnote a"/>
              </a:rPr>
              <a:t>a</a:t>
            </a:r>
            <a:r>
              <a:rPr lang="en-US" baseline="30000" dirty="0"/>
              <a:t>]</a:t>
            </a:r>
            <a:r>
              <a:rPr lang="en-US" dirty="0"/>
              <a:t>despise your youth, but be an example to the believers in word, in conduct, in love, </a:t>
            </a:r>
            <a:r>
              <a:rPr lang="en-US" baseline="30000" dirty="0"/>
              <a:t>[</a:t>
            </a:r>
            <a:r>
              <a:rPr lang="en-US" baseline="30000" dirty="0">
                <a:hlinkClick r:id="rId4" tooltip="See footnote b"/>
              </a:rPr>
              <a:t>b</a:t>
            </a:r>
            <a:r>
              <a:rPr lang="en-US" baseline="30000" dirty="0"/>
              <a:t>]</a:t>
            </a:r>
            <a:r>
              <a:rPr lang="en-US" dirty="0"/>
              <a:t>in spirit, in faith, in purity.”</a:t>
            </a:r>
          </a:p>
          <a:p>
            <a:endParaRPr lang="en-US" dirty="0"/>
          </a:p>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7</a:t>
            </a:fld>
            <a:endParaRPr lang="en-US"/>
          </a:p>
        </p:txBody>
      </p:sp>
    </p:spTree>
    <p:extLst>
      <p:ext uri="{BB962C8B-B14F-4D97-AF65-F5344CB8AC3E}">
        <p14:creationId xmlns:p14="http://schemas.microsoft.com/office/powerpoint/2010/main" val="152878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8</a:t>
            </a:fld>
            <a:endParaRPr lang="en-US"/>
          </a:p>
        </p:txBody>
      </p:sp>
    </p:spTree>
    <p:extLst>
      <p:ext uri="{BB962C8B-B14F-4D97-AF65-F5344CB8AC3E}">
        <p14:creationId xmlns:p14="http://schemas.microsoft.com/office/powerpoint/2010/main" val="55621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9</a:t>
            </a:fld>
            <a:endParaRPr lang="en-US"/>
          </a:p>
        </p:txBody>
      </p:sp>
    </p:spTree>
    <p:extLst>
      <p:ext uri="{BB962C8B-B14F-4D97-AF65-F5344CB8AC3E}">
        <p14:creationId xmlns:p14="http://schemas.microsoft.com/office/powerpoint/2010/main" val="59989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10</a:t>
            </a:fld>
            <a:endParaRPr lang="en-US"/>
          </a:p>
        </p:txBody>
      </p:sp>
    </p:spTree>
    <p:extLst>
      <p:ext uri="{BB962C8B-B14F-4D97-AF65-F5344CB8AC3E}">
        <p14:creationId xmlns:p14="http://schemas.microsoft.com/office/powerpoint/2010/main" val="384495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11</a:t>
            </a:fld>
            <a:endParaRPr lang="en-US"/>
          </a:p>
        </p:txBody>
      </p:sp>
    </p:spTree>
    <p:extLst>
      <p:ext uri="{BB962C8B-B14F-4D97-AF65-F5344CB8AC3E}">
        <p14:creationId xmlns:p14="http://schemas.microsoft.com/office/powerpoint/2010/main" val="402730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Tim 4:12 “</a:t>
            </a:r>
            <a:r>
              <a:rPr lang="en-US" baseline="30000" dirty="0"/>
              <a:t>12 </a:t>
            </a:r>
            <a:r>
              <a:rPr lang="en-US" dirty="0"/>
              <a:t>Let no one </a:t>
            </a:r>
            <a:r>
              <a:rPr lang="en-US" baseline="30000" dirty="0"/>
              <a:t>[</a:t>
            </a:r>
            <a:r>
              <a:rPr lang="en-US" baseline="30000" dirty="0">
                <a:hlinkClick r:id="rId3" tooltip="See footnote a"/>
              </a:rPr>
              <a:t>a</a:t>
            </a:r>
            <a:r>
              <a:rPr lang="en-US" baseline="30000" dirty="0"/>
              <a:t>]</a:t>
            </a:r>
            <a:r>
              <a:rPr lang="en-US" dirty="0"/>
              <a:t>despise your youth, but be an example to the believers in word, in conduct, in love, </a:t>
            </a:r>
            <a:r>
              <a:rPr lang="en-US" baseline="30000" dirty="0"/>
              <a:t>[</a:t>
            </a:r>
            <a:r>
              <a:rPr lang="en-US" baseline="30000" dirty="0">
                <a:hlinkClick r:id="rId4" tooltip="See footnote b"/>
              </a:rPr>
              <a:t>b</a:t>
            </a:r>
            <a:r>
              <a:rPr lang="en-US" baseline="30000" dirty="0"/>
              <a:t>]</a:t>
            </a:r>
            <a:r>
              <a:rPr lang="en-US" dirty="0"/>
              <a:t>in spirit, in faith, in purity.”</a:t>
            </a:r>
          </a:p>
          <a:p>
            <a:endParaRPr lang="en-US" dirty="0"/>
          </a:p>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12</a:t>
            </a:fld>
            <a:endParaRPr lang="en-US"/>
          </a:p>
        </p:txBody>
      </p:sp>
    </p:spTree>
    <p:extLst>
      <p:ext uri="{BB962C8B-B14F-4D97-AF65-F5344CB8AC3E}">
        <p14:creationId xmlns:p14="http://schemas.microsoft.com/office/powerpoint/2010/main" val="388874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soldier isn’t distracted from his duty by the ordinary concerns of life. An athlete exercises careful self-discipline in order to compete. A farmer expects results and waits patiently for the produce. That’s how a good servant of Christ is to endure</a:t>
            </a:r>
          </a:p>
        </p:txBody>
      </p:sp>
      <p:sp>
        <p:nvSpPr>
          <p:cNvPr id="4" name="Slide Number Placeholder 3"/>
          <p:cNvSpPr>
            <a:spLocks noGrp="1"/>
          </p:cNvSpPr>
          <p:nvPr>
            <p:ph type="sldNum" sz="quarter" idx="5"/>
          </p:nvPr>
        </p:nvSpPr>
        <p:spPr/>
        <p:txBody>
          <a:bodyPr/>
          <a:lstStyle/>
          <a:p>
            <a:fld id="{8646338E-0BC9-4099-B48B-5B7B58442630}" type="slidenum">
              <a:rPr lang="en-US" smtClean="0"/>
              <a:t>13</a:t>
            </a:fld>
            <a:endParaRPr lang="en-US"/>
          </a:p>
        </p:txBody>
      </p:sp>
    </p:spTree>
    <p:extLst>
      <p:ext uri="{BB962C8B-B14F-4D97-AF65-F5344CB8AC3E}">
        <p14:creationId xmlns:p14="http://schemas.microsoft.com/office/powerpoint/2010/main" val="343379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6338E-0BC9-4099-B48B-5B7B58442630}" type="slidenum">
              <a:rPr lang="en-US" smtClean="0"/>
              <a:t>14</a:t>
            </a:fld>
            <a:endParaRPr lang="en-US"/>
          </a:p>
        </p:txBody>
      </p:sp>
    </p:spTree>
    <p:extLst>
      <p:ext uri="{BB962C8B-B14F-4D97-AF65-F5344CB8AC3E}">
        <p14:creationId xmlns:p14="http://schemas.microsoft.com/office/powerpoint/2010/main" val="21806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95173B-1AF2-47BD-91FD-E969701CF3B6}"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58580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5173B-1AF2-47BD-91FD-E969701CF3B6}"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16882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5173B-1AF2-47BD-91FD-E969701CF3B6}"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238024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5173B-1AF2-47BD-91FD-E969701CF3B6}"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40740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5173B-1AF2-47BD-91FD-E969701CF3B6}"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370577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95173B-1AF2-47BD-91FD-E969701CF3B6}"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47466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95173B-1AF2-47BD-91FD-E969701CF3B6}" type="datetimeFigureOut">
              <a:rPr lang="en-US" smtClean="0"/>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282598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95173B-1AF2-47BD-91FD-E969701CF3B6}" type="datetimeFigureOut">
              <a:rPr lang="en-US" smtClean="0"/>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327853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5173B-1AF2-47BD-91FD-E969701CF3B6}" type="datetimeFigureOut">
              <a:rPr lang="en-US" smtClean="0"/>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78190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5173B-1AF2-47BD-91FD-E969701CF3B6}"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95151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5173B-1AF2-47BD-91FD-E969701CF3B6}"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79294-B019-444C-97A8-A56F8BD8376D}" type="slidenum">
              <a:rPr lang="en-US" smtClean="0"/>
              <a:t>‹#›</a:t>
            </a:fld>
            <a:endParaRPr lang="en-US"/>
          </a:p>
        </p:txBody>
      </p:sp>
    </p:spTree>
    <p:extLst>
      <p:ext uri="{BB962C8B-B14F-4D97-AF65-F5344CB8AC3E}">
        <p14:creationId xmlns:p14="http://schemas.microsoft.com/office/powerpoint/2010/main" val="282028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5395173B-1AF2-47BD-91FD-E969701CF3B6}" type="datetimeFigureOut">
              <a:rPr lang="en-US" smtClean="0"/>
              <a:t>9/10/2022</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53E79294-B019-444C-97A8-A56F8BD8376D}" type="slidenum">
              <a:rPr lang="en-US" smtClean="0"/>
              <a:t>‹#›</a:t>
            </a:fld>
            <a:endParaRPr lang="en-US"/>
          </a:p>
        </p:txBody>
      </p:sp>
    </p:spTree>
    <p:extLst>
      <p:ext uri="{BB962C8B-B14F-4D97-AF65-F5344CB8AC3E}">
        <p14:creationId xmlns:p14="http://schemas.microsoft.com/office/powerpoint/2010/main" val="339984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C038596-DED2-A706-07B1-3E6B0FB32C5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875" y="0"/>
            <a:ext cx="10972782" cy="6858000"/>
          </a:xfrm>
          <a:prstGeom prst="rect">
            <a:avLst/>
          </a:prstGeom>
        </p:spPr>
      </p:pic>
      <p:sp>
        <p:nvSpPr>
          <p:cNvPr id="2" name="Title 1">
            <a:extLst>
              <a:ext uri="{FF2B5EF4-FFF2-40B4-BE49-F238E27FC236}">
                <a16:creationId xmlns:a16="http://schemas.microsoft.com/office/drawing/2014/main" id="{84699DAC-DF9C-0178-5059-FE153E19CEFD}"/>
              </a:ext>
            </a:extLst>
          </p:cNvPr>
          <p:cNvSpPr>
            <a:spLocks noGrp="1"/>
          </p:cNvSpPr>
          <p:nvPr>
            <p:ph type="ctrTitle"/>
          </p:nvPr>
        </p:nvSpPr>
        <p:spPr>
          <a:xfrm>
            <a:off x="6735903" y="4684882"/>
            <a:ext cx="3466837" cy="1650650"/>
          </a:xfrm>
        </p:spPr>
        <p:txBody>
          <a:bodyPr>
            <a:normAutofit/>
          </a:bodyPr>
          <a:lstStyle/>
          <a:p>
            <a:r>
              <a:rPr lang="en-US" sz="3600" dirty="0"/>
              <a:t>The Future of the Church</a:t>
            </a:r>
          </a:p>
        </p:txBody>
      </p:sp>
    </p:spTree>
    <p:extLst>
      <p:ext uri="{BB962C8B-B14F-4D97-AF65-F5344CB8AC3E}">
        <p14:creationId xmlns:p14="http://schemas.microsoft.com/office/powerpoint/2010/main" val="183607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A Mentor Lives and Leads </a:t>
            </a:r>
            <a:r>
              <a:rPr lang="en-US">
                <a:solidFill>
                  <a:srgbClr val="FFFFFF"/>
                </a:solidFill>
              </a:rPr>
              <a:t>by Example</a:t>
            </a:r>
            <a:endParaRPr lang="en-US" dirty="0">
              <a:solidFill>
                <a:srgbClr val="FFFFFF"/>
              </a:solidFill>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74485" y="321732"/>
            <a:ext cx="3908756" cy="6213425"/>
          </a:xfrm>
        </p:spPr>
        <p:txBody>
          <a:bodyPr anchor="ctr">
            <a:normAutofit/>
          </a:bodyPr>
          <a:lstStyle/>
          <a:p>
            <a:endParaRPr lang="en-US" sz="2000" dirty="0">
              <a:solidFill>
                <a:srgbClr val="FFFFFF"/>
              </a:solidFill>
            </a:endParaRPr>
          </a:p>
          <a:p>
            <a:endParaRPr lang="en-US" sz="2400" dirty="0">
              <a:solidFill>
                <a:schemeClr val="bg1"/>
              </a:solidFill>
            </a:endParaRPr>
          </a:p>
          <a:p>
            <a:r>
              <a:rPr lang="en-US" sz="2400" b="1" dirty="0">
                <a:solidFill>
                  <a:schemeClr val="bg1"/>
                </a:solidFill>
              </a:rPr>
              <a:t>2 Tim 4:6-8 </a:t>
            </a:r>
            <a:r>
              <a:rPr lang="en-US" sz="2400" dirty="0">
                <a:solidFill>
                  <a:schemeClr val="bg1"/>
                </a:solidFill>
              </a:rPr>
              <a:t>“</a:t>
            </a:r>
            <a:r>
              <a:rPr lang="en-US" sz="2400" baseline="30000" dirty="0">
                <a:solidFill>
                  <a:schemeClr val="bg1"/>
                </a:solidFill>
              </a:rPr>
              <a:t>6 </a:t>
            </a:r>
            <a:r>
              <a:rPr lang="en-US" sz="2400" dirty="0">
                <a:solidFill>
                  <a:schemeClr val="bg1"/>
                </a:solidFill>
              </a:rPr>
              <a:t>For I am already being poured out as a drink offering, and the time of my departure is at hand. </a:t>
            </a:r>
            <a:r>
              <a:rPr lang="en-US" sz="2400" baseline="30000" dirty="0">
                <a:solidFill>
                  <a:schemeClr val="bg1"/>
                </a:solidFill>
              </a:rPr>
              <a:t>7 </a:t>
            </a:r>
            <a:r>
              <a:rPr lang="en-US" sz="2400" dirty="0">
                <a:solidFill>
                  <a:schemeClr val="bg1"/>
                </a:solidFill>
              </a:rPr>
              <a:t>I have fought the good fight, I have finished the race, I have kept the faith. </a:t>
            </a:r>
            <a:r>
              <a:rPr lang="en-US" sz="2400" baseline="30000" dirty="0">
                <a:solidFill>
                  <a:schemeClr val="bg1"/>
                </a:solidFill>
              </a:rPr>
              <a:t>8 </a:t>
            </a:r>
            <a:r>
              <a:rPr lang="en-US" sz="2400" dirty="0">
                <a:solidFill>
                  <a:schemeClr val="bg1"/>
                </a:solidFill>
              </a:rPr>
              <a:t>Finally, there is laid up for me the crown of righteousness, which the Lord, the righteous Judge, will give to me on that Day, and not to me only but also to all who have loved His appearing.</a:t>
            </a:r>
          </a:p>
          <a:p>
            <a:endParaRPr lang="en-US" sz="2000" dirty="0">
              <a:solidFill>
                <a:schemeClr val="bg1"/>
              </a:solidFill>
            </a:endParaRPr>
          </a:p>
          <a:p>
            <a:endParaRPr lang="en-US" sz="2000" dirty="0">
              <a:solidFill>
                <a:srgbClr val="FFFFFF"/>
              </a:solidFill>
            </a:endParaRPr>
          </a:p>
          <a:p>
            <a:pPr marL="0" indent="0">
              <a:buNone/>
            </a:pPr>
            <a:endParaRPr lang="en-US" sz="1900" dirty="0">
              <a:solidFill>
                <a:srgbClr val="FFFFFF"/>
              </a:solidFill>
            </a:endParaRPr>
          </a:p>
        </p:txBody>
      </p:sp>
      <p:pic>
        <p:nvPicPr>
          <p:cNvPr id="5" name="Picture 4" descr="Text, application&#10;&#10;Description automatically generated">
            <a:extLst>
              <a:ext uri="{FF2B5EF4-FFF2-40B4-BE49-F238E27FC236}">
                <a16:creationId xmlns:a16="http://schemas.microsoft.com/office/drawing/2014/main" id="{AAF95682-BB9D-26BC-BCBC-D612E1EBD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9" y="2743200"/>
            <a:ext cx="5525636" cy="3597996"/>
          </a:xfrm>
          <a:prstGeom prst="rect">
            <a:avLst/>
          </a:prstGeom>
        </p:spPr>
      </p:pic>
    </p:spTree>
    <p:extLst>
      <p:ext uri="{BB962C8B-B14F-4D97-AF65-F5344CB8AC3E}">
        <p14:creationId xmlns:p14="http://schemas.microsoft.com/office/powerpoint/2010/main" val="386267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A Mentor Provides Opportunities for Growth</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74483" y="321732"/>
            <a:ext cx="3902052" cy="6213425"/>
          </a:xfrm>
        </p:spPr>
        <p:txBody>
          <a:bodyPr anchor="ctr">
            <a:normAutofit fontScale="92500"/>
          </a:bodyPr>
          <a:lstStyle/>
          <a:p>
            <a:endParaRPr lang="en-US" sz="2000" dirty="0">
              <a:solidFill>
                <a:srgbClr val="FFFFFF"/>
              </a:solidFill>
            </a:endParaRPr>
          </a:p>
          <a:p>
            <a:endParaRPr lang="en-US" sz="2400" dirty="0">
              <a:solidFill>
                <a:schemeClr val="bg1"/>
              </a:solidFill>
            </a:endParaRPr>
          </a:p>
          <a:p>
            <a:r>
              <a:rPr lang="en-US" sz="2200" b="1" dirty="0">
                <a:solidFill>
                  <a:schemeClr val="bg1"/>
                </a:solidFill>
              </a:rPr>
              <a:t>Acts 17:13-14 </a:t>
            </a:r>
            <a:r>
              <a:rPr lang="en-US" sz="2200" dirty="0">
                <a:solidFill>
                  <a:schemeClr val="bg1"/>
                </a:solidFill>
              </a:rPr>
              <a:t>“</a:t>
            </a:r>
            <a:r>
              <a:rPr lang="en-US" sz="2200" baseline="30000" dirty="0">
                <a:solidFill>
                  <a:schemeClr val="bg1"/>
                </a:solidFill>
              </a:rPr>
              <a:t>13 </a:t>
            </a:r>
            <a:r>
              <a:rPr lang="en-US" sz="2200" dirty="0">
                <a:solidFill>
                  <a:schemeClr val="bg1"/>
                </a:solidFill>
              </a:rPr>
              <a:t>But when the Jews from Thessalonica learned that the word of God was preached by Paul at Berea, they came there also and stirred up the crowds. </a:t>
            </a:r>
            <a:r>
              <a:rPr lang="en-US" sz="2200" baseline="30000" dirty="0">
                <a:solidFill>
                  <a:schemeClr val="bg1"/>
                </a:solidFill>
              </a:rPr>
              <a:t>14 </a:t>
            </a:r>
            <a:r>
              <a:rPr lang="en-US" sz="2200" dirty="0">
                <a:solidFill>
                  <a:schemeClr val="bg1"/>
                </a:solidFill>
              </a:rPr>
              <a:t>Then immediately the brethren sent Paul away, to go to the sea; but both Silas and Timothy remained there.</a:t>
            </a:r>
          </a:p>
          <a:p>
            <a:endParaRPr lang="en-US" sz="2200" dirty="0">
              <a:solidFill>
                <a:schemeClr val="bg1"/>
              </a:solidFill>
            </a:endParaRPr>
          </a:p>
          <a:p>
            <a:r>
              <a:rPr lang="en-US" sz="2200" b="1" dirty="0">
                <a:solidFill>
                  <a:schemeClr val="bg1"/>
                </a:solidFill>
              </a:rPr>
              <a:t>1 Tim 1:3-4 </a:t>
            </a:r>
            <a:r>
              <a:rPr lang="en-US" sz="2200" dirty="0">
                <a:solidFill>
                  <a:schemeClr val="bg1"/>
                </a:solidFill>
              </a:rPr>
              <a:t>“</a:t>
            </a:r>
            <a:r>
              <a:rPr lang="en-US" sz="2200" baseline="30000" dirty="0">
                <a:solidFill>
                  <a:schemeClr val="bg1"/>
                </a:solidFill>
              </a:rPr>
              <a:t>3 </a:t>
            </a:r>
            <a:r>
              <a:rPr lang="en-US" sz="2200" dirty="0">
                <a:solidFill>
                  <a:schemeClr val="bg1"/>
                </a:solidFill>
              </a:rPr>
              <a:t>As I urged you when I went into Macedonia—remain in Ephesus that you may charge some that they teach no other doctrine, </a:t>
            </a:r>
            <a:r>
              <a:rPr lang="en-US" sz="2200" baseline="30000" dirty="0">
                <a:solidFill>
                  <a:schemeClr val="bg1"/>
                </a:solidFill>
              </a:rPr>
              <a:t>4 </a:t>
            </a:r>
            <a:r>
              <a:rPr lang="en-US" sz="2200" dirty="0">
                <a:solidFill>
                  <a:schemeClr val="bg1"/>
                </a:solidFill>
              </a:rPr>
              <a:t>nor give heed to fables and endless genealogies, which cause disputes rather than godly edification which is in faith</a:t>
            </a:r>
          </a:p>
          <a:p>
            <a:endParaRPr lang="en-US" sz="2000" dirty="0">
              <a:solidFill>
                <a:schemeClr val="bg1"/>
              </a:solidFill>
            </a:endParaRPr>
          </a:p>
          <a:p>
            <a:endParaRPr lang="en-US" sz="2000" dirty="0">
              <a:solidFill>
                <a:srgbClr val="FFFFFF"/>
              </a:solidFill>
            </a:endParaRPr>
          </a:p>
          <a:p>
            <a:pPr marL="0" indent="0">
              <a:buNone/>
            </a:pPr>
            <a:endParaRPr lang="en-US" sz="1900" dirty="0">
              <a:solidFill>
                <a:srgbClr val="FFFFFF"/>
              </a:solidFill>
            </a:endParaRPr>
          </a:p>
        </p:txBody>
      </p:sp>
      <p:pic>
        <p:nvPicPr>
          <p:cNvPr id="6" name="Picture 5" descr="Graphical user interface&#10;&#10;Description automatically generated with low confidence">
            <a:extLst>
              <a:ext uri="{FF2B5EF4-FFF2-40B4-BE49-F238E27FC236}">
                <a16:creationId xmlns:a16="http://schemas.microsoft.com/office/drawing/2014/main" id="{BC2D2341-9DDC-36C3-43B7-14CD91C16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8" y="2644726"/>
            <a:ext cx="5742452" cy="3502855"/>
          </a:xfrm>
          <a:prstGeom prst="rect">
            <a:avLst/>
          </a:prstGeom>
        </p:spPr>
      </p:pic>
    </p:spTree>
    <p:extLst>
      <p:ext uri="{BB962C8B-B14F-4D97-AF65-F5344CB8AC3E}">
        <p14:creationId xmlns:p14="http://schemas.microsoft.com/office/powerpoint/2010/main" val="1830109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fontScale="90000"/>
          </a:bodyPr>
          <a:lstStyle/>
          <a:p>
            <a:r>
              <a:rPr lang="en-US" dirty="0">
                <a:solidFill>
                  <a:srgbClr val="FFFFFF"/>
                </a:solidFill>
              </a:rPr>
              <a:t>A Mentor Encourages a Mentee to persevere in their work for the Lord</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81189" y="321732"/>
            <a:ext cx="3895346" cy="6213425"/>
          </a:xfrm>
        </p:spPr>
        <p:txBody>
          <a:bodyPr anchor="ctr">
            <a:normAutofit/>
          </a:bodyPr>
          <a:lstStyle/>
          <a:p>
            <a:endParaRPr lang="en-US" sz="2000" dirty="0">
              <a:solidFill>
                <a:srgbClr val="FFFFFF"/>
              </a:solidFill>
            </a:endParaRPr>
          </a:p>
          <a:p>
            <a:endParaRPr lang="en-US" sz="2400" dirty="0">
              <a:solidFill>
                <a:schemeClr val="bg1"/>
              </a:solidFill>
            </a:endParaRPr>
          </a:p>
          <a:p>
            <a:r>
              <a:rPr lang="en-US" sz="2400" b="1" dirty="0">
                <a:solidFill>
                  <a:schemeClr val="bg1"/>
                </a:solidFill>
              </a:rPr>
              <a:t>2 Tim 1:6-8 </a:t>
            </a:r>
            <a:r>
              <a:rPr lang="en-US" sz="2400" dirty="0">
                <a:solidFill>
                  <a:schemeClr val="bg1"/>
                </a:solidFill>
              </a:rPr>
              <a:t>“</a:t>
            </a:r>
            <a:r>
              <a:rPr lang="en-US" sz="2400" baseline="30000" dirty="0">
                <a:solidFill>
                  <a:schemeClr val="bg1"/>
                </a:solidFill>
              </a:rPr>
              <a:t>6 </a:t>
            </a:r>
            <a:r>
              <a:rPr lang="en-US" sz="2400" dirty="0">
                <a:solidFill>
                  <a:schemeClr val="bg1"/>
                </a:solidFill>
              </a:rPr>
              <a:t>Therefore I remind you to stir up the gift of God which is in you through the laying on of my hands. </a:t>
            </a:r>
            <a:r>
              <a:rPr lang="en-US" sz="2400" baseline="30000" dirty="0">
                <a:solidFill>
                  <a:schemeClr val="bg1"/>
                </a:solidFill>
              </a:rPr>
              <a:t>7 </a:t>
            </a:r>
            <a:r>
              <a:rPr lang="en-US" sz="2400" dirty="0">
                <a:solidFill>
                  <a:schemeClr val="bg1"/>
                </a:solidFill>
              </a:rPr>
              <a:t>For God has not given us a spirit of fear, but of power and of love and of a sound mind.  </a:t>
            </a:r>
            <a:r>
              <a:rPr lang="en-US" sz="2400" baseline="30000" dirty="0">
                <a:solidFill>
                  <a:schemeClr val="bg1"/>
                </a:solidFill>
              </a:rPr>
              <a:t>8 </a:t>
            </a:r>
            <a:r>
              <a:rPr lang="en-US" sz="2400" dirty="0">
                <a:solidFill>
                  <a:schemeClr val="bg1"/>
                </a:solidFill>
              </a:rPr>
              <a:t>Therefore do not be ashamed of the testimony of our Lord, nor of me His prisoner, but share with me in the sufferings for the gospel according to the power of God, </a:t>
            </a:r>
          </a:p>
          <a:p>
            <a:endParaRPr lang="en-US" sz="2000" dirty="0">
              <a:solidFill>
                <a:schemeClr val="bg1"/>
              </a:solidFill>
            </a:endParaRPr>
          </a:p>
          <a:p>
            <a:endParaRPr lang="en-US" sz="2000" dirty="0">
              <a:solidFill>
                <a:srgbClr val="FFFFFF"/>
              </a:solidFill>
            </a:endParaRPr>
          </a:p>
          <a:p>
            <a:pPr marL="0" indent="0">
              <a:buNone/>
            </a:pPr>
            <a:endParaRPr lang="en-US" sz="1900" dirty="0">
              <a:solidFill>
                <a:srgbClr val="FFFFFF"/>
              </a:solidFill>
            </a:endParaRPr>
          </a:p>
        </p:txBody>
      </p:sp>
      <p:pic>
        <p:nvPicPr>
          <p:cNvPr id="5" name="Picture 4" descr="Text&#10;&#10;Description automatically generated">
            <a:extLst>
              <a:ext uri="{FF2B5EF4-FFF2-40B4-BE49-F238E27FC236}">
                <a16:creationId xmlns:a16="http://schemas.microsoft.com/office/drawing/2014/main" id="{6F8AFB88-DFD9-32AA-584C-AA3DDA47DE01}"/>
              </a:ext>
            </a:extLst>
          </p:cNvPr>
          <p:cNvPicPr>
            <a:picLocks noChangeAspect="1"/>
          </p:cNvPicPr>
          <p:nvPr/>
        </p:nvPicPr>
        <p:blipFill rotWithShape="1">
          <a:blip r:embed="rId3">
            <a:extLst>
              <a:ext uri="{28A0092B-C50C-407E-A947-70E740481C1C}">
                <a14:useLocalDpi xmlns:a14="http://schemas.microsoft.com/office/drawing/2010/main" val="0"/>
              </a:ext>
            </a:extLst>
          </a:blip>
          <a:srcRect l="9353" t="26821" r="9580" b="14580"/>
          <a:stretch/>
        </p:blipFill>
        <p:spPr>
          <a:xfrm>
            <a:off x="664148" y="2602523"/>
            <a:ext cx="5742452" cy="3545057"/>
          </a:xfrm>
          <a:prstGeom prst="rect">
            <a:avLst/>
          </a:prstGeom>
        </p:spPr>
      </p:pic>
    </p:spTree>
    <p:extLst>
      <p:ext uri="{BB962C8B-B14F-4D97-AF65-F5344CB8AC3E}">
        <p14:creationId xmlns:p14="http://schemas.microsoft.com/office/powerpoint/2010/main" val="4197558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fontScale="90000"/>
          </a:bodyPr>
          <a:lstStyle/>
          <a:p>
            <a:r>
              <a:rPr lang="en-US" dirty="0">
                <a:solidFill>
                  <a:srgbClr val="FFFFFF"/>
                </a:solidFill>
              </a:rPr>
              <a:t>A Mentor Encourages a Mentee to persevere in their work for the Lord</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81189" y="321732"/>
            <a:ext cx="3895346" cy="6213425"/>
          </a:xfrm>
        </p:spPr>
        <p:txBody>
          <a:bodyPr anchor="ctr">
            <a:normAutofit fontScale="92500" lnSpcReduction="10000"/>
          </a:bodyPr>
          <a:lstStyle/>
          <a:p>
            <a:endParaRPr lang="en-US" sz="2000" dirty="0">
              <a:solidFill>
                <a:srgbClr val="FFFFFF"/>
              </a:solidFill>
            </a:endParaRPr>
          </a:p>
          <a:p>
            <a:endParaRPr lang="en-US" sz="2400" dirty="0">
              <a:solidFill>
                <a:schemeClr val="bg1"/>
              </a:solidFill>
            </a:endParaRPr>
          </a:p>
          <a:p>
            <a:endParaRPr lang="en-US" sz="2000" dirty="0">
              <a:solidFill>
                <a:schemeClr val="bg1"/>
              </a:solidFill>
            </a:endParaRPr>
          </a:p>
          <a:p>
            <a:endParaRPr lang="en-US" sz="2000" dirty="0">
              <a:solidFill>
                <a:schemeClr val="bg1"/>
              </a:solidFill>
            </a:endParaRPr>
          </a:p>
          <a:p>
            <a:r>
              <a:rPr lang="en-US" sz="2400" b="1" dirty="0">
                <a:solidFill>
                  <a:schemeClr val="bg1"/>
                </a:solidFill>
              </a:rPr>
              <a:t>2 Tim 2:3-7 </a:t>
            </a:r>
            <a:r>
              <a:rPr lang="en-US" sz="2400" dirty="0">
                <a:solidFill>
                  <a:schemeClr val="bg1"/>
                </a:solidFill>
              </a:rPr>
              <a:t>“</a:t>
            </a:r>
            <a:r>
              <a:rPr lang="en-US" sz="2400" baseline="30000" dirty="0">
                <a:solidFill>
                  <a:schemeClr val="bg1"/>
                </a:solidFill>
              </a:rPr>
              <a:t>3 </a:t>
            </a:r>
            <a:r>
              <a:rPr lang="en-US" sz="2400" dirty="0">
                <a:solidFill>
                  <a:schemeClr val="bg1"/>
                </a:solidFill>
              </a:rPr>
              <a:t>You therefore must endure hardship as a good soldier of Jesus Christ. </a:t>
            </a:r>
            <a:r>
              <a:rPr lang="en-US" sz="2400" baseline="30000" dirty="0">
                <a:solidFill>
                  <a:schemeClr val="bg1"/>
                </a:solidFill>
              </a:rPr>
              <a:t>4 </a:t>
            </a:r>
            <a:r>
              <a:rPr lang="en-US" sz="2400" dirty="0">
                <a:solidFill>
                  <a:schemeClr val="bg1"/>
                </a:solidFill>
              </a:rPr>
              <a:t>No one engaged in warfare entangles himself with the affairs of </a:t>
            </a:r>
            <a:r>
              <a:rPr lang="en-US" sz="2400" i="1" dirty="0">
                <a:solidFill>
                  <a:schemeClr val="bg1"/>
                </a:solidFill>
              </a:rPr>
              <a:t>this</a:t>
            </a:r>
            <a:r>
              <a:rPr lang="en-US" sz="2400" dirty="0">
                <a:solidFill>
                  <a:schemeClr val="bg1"/>
                </a:solidFill>
              </a:rPr>
              <a:t> life, that he may please him who enlisted him as a soldier. </a:t>
            </a:r>
            <a:r>
              <a:rPr lang="en-US" sz="2400" baseline="30000" dirty="0">
                <a:solidFill>
                  <a:schemeClr val="bg1"/>
                </a:solidFill>
              </a:rPr>
              <a:t>5 </a:t>
            </a:r>
            <a:r>
              <a:rPr lang="en-US" sz="2400" dirty="0">
                <a:solidFill>
                  <a:schemeClr val="bg1"/>
                </a:solidFill>
              </a:rPr>
              <a:t>And also if anyone competes in athletics, he is not crowned unless he competes according to the rules. </a:t>
            </a:r>
            <a:r>
              <a:rPr lang="en-US" sz="2400" baseline="30000" dirty="0">
                <a:solidFill>
                  <a:schemeClr val="bg1"/>
                </a:solidFill>
              </a:rPr>
              <a:t>6 </a:t>
            </a:r>
            <a:r>
              <a:rPr lang="en-US" sz="2400" dirty="0">
                <a:solidFill>
                  <a:schemeClr val="bg1"/>
                </a:solidFill>
              </a:rPr>
              <a:t>The hardworking farmer must be first to partake of the crops. </a:t>
            </a:r>
            <a:r>
              <a:rPr lang="en-US" sz="2400" baseline="30000" dirty="0">
                <a:solidFill>
                  <a:schemeClr val="bg1"/>
                </a:solidFill>
              </a:rPr>
              <a:t>7 </a:t>
            </a:r>
            <a:r>
              <a:rPr lang="en-US" sz="2400" dirty="0">
                <a:solidFill>
                  <a:schemeClr val="bg1"/>
                </a:solidFill>
              </a:rPr>
              <a:t>Consider what I say, and may the Lord give you understanding in all things.”</a:t>
            </a:r>
          </a:p>
          <a:p>
            <a:endParaRPr lang="en-US" sz="2000" dirty="0">
              <a:solidFill>
                <a:schemeClr val="bg1"/>
              </a:solidFill>
            </a:endParaRPr>
          </a:p>
          <a:p>
            <a:endParaRPr lang="en-US" sz="2000" dirty="0">
              <a:solidFill>
                <a:schemeClr val="bg1"/>
              </a:solidFill>
            </a:endParaRPr>
          </a:p>
          <a:p>
            <a:endParaRPr lang="en-US" sz="2000" dirty="0">
              <a:solidFill>
                <a:srgbClr val="FFFFFF"/>
              </a:solidFill>
            </a:endParaRPr>
          </a:p>
          <a:p>
            <a:pPr marL="0" indent="0">
              <a:buNone/>
            </a:pPr>
            <a:endParaRPr lang="en-US" sz="1900" dirty="0">
              <a:solidFill>
                <a:srgbClr val="FFFFFF"/>
              </a:solidFill>
            </a:endParaRPr>
          </a:p>
        </p:txBody>
      </p:sp>
      <p:pic>
        <p:nvPicPr>
          <p:cNvPr id="5" name="Picture 4" descr="Text&#10;&#10;Description automatically generated">
            <a:extLst>
              <a:ext uri="{FF2B5EF4-FFF2-40B4-BE49-F238E27FC236}">
                <a16:creationId xmlns:a16="http://schemas.microsoft.com/office/drawing/2014/main" id="{6F8AFB88-DFD9-32AA-584C-AA3DDA47DE01}"/>
              </a:ext>
            </a:extLst>
          </p:cNvPr>
          <p:cNvPicPr>
            <a:picLocks noChangeAspect="1"/>
          </p:cNvPicPr>
          <p:nvPr/>
        </p:nvPicPr>
        <p:blipFill rotWithShape="1">
          <a:blip r:embed="rId3">
            <a:extLst>
              <a:ext uri="{28A0092B-C50C-407E-A947-70E740481C1C}">
                <a14:useLocalDpi xmlns:a14="http://schemas.microsoft.com/office/drawing/2010/main" val="0"/>
              </a:ext>
            </a:extLst>
          </a:blip>
          <a:srcRect l="9353" t="26821" r="9580" b="14580"/>
          <a:stretch/>
        </p:blipFill>
        <p:spPr>
          <a:xfrm>
            <a:off x="664148" y="2602523"/>
            <a:ext cx="5742452" cy="3545057"/>
          </a:xfrm>
          <a:prstGeom prst="rect">
            <a:avLst/>
          </a:prstGeom>
        </p:spPr>
      </p:pic>
    </p:spTree>
    <p:extLst>
      <p:ext uri="{BB962C8B-B14F-4D97-AF65-F5344CB8AC3E}">
        <p14:creationId xmlns:p14="http://schemas.microsoft.com/office/powerpoint/2010/main" val="241321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A Mentor Truly Loves their Mentee</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74482" y="321732"/>
            <a:ext cx="3902051" cy="6213425"/>
          </a:xfrm>
        </p:spPr>
        <p:txBody>
          <a:bodyPr anchor="ctr">
            <a:normAutofit lnSpcReduction="10000"/>
          </a:bodyPr>
          <a:lstStyle/>
          <a:p>
            <a:endParaRPr lang="en-US" sz="2000" dirty="0">
              <a:solidFill>
                <a:srgbClr val="FFFFFF"/>
              </a:solidFill>
            </a:endParaRPr>
          </a:p>
          <a:p>
            <a:endParaRPr lang="en-US" sz="2400" dirty="0">
              <a:solidFill>
                <a:schemeClr val="bg1"/>
              </a:solidFill>
            </a:endParaRPr>
          </a:p>
          <a:p>
            <a:endParaRPr lang="en-US" sz="2000" dirty="0">
              <a:solidFill>
                <a:schemeClr val="bg1"/>
              </a:solidFill>
            </a:endParaRPr>
          </a:p>
          <a:p>
            <a:endParaRPr lang="en-US" sz="2000" dirty="0">
              <a:solidFill>
                <a:schemeClr val="bg1"/>
              </a:solidFill>
            </a:endParaRPr>
          </a:p>
          <a:p>
            <a:r>
              <a:rPr lang="en-US" sz="2800" b="1" dirty="0">
                <a:solidFill>
                  <a:schemeClr val="bg1"/>
                </a:solidFill>
              </a:rPr>
              <a:t>1 Tim 1:2 </a:t>
            </a:r>
            <a:r>
              <a:rPr lang="en-US" sz="2800" dirty="0">
                <a:solidFill>
                  <a:schemeClr val="bg1"/>
                </a:solidFill>
              </a:rPr>
              <a:t>“</a:t>
            </a:r>
            <a:r>
              <a:rPr lang="en-US" sz="2800" baseline="30000" dirty="0">
                <a:solidFill>
                  <a:schemeClr val="bg1"/>
                </a:solidFill>
              </a:rPr>
              <a:t>2 </a:t>
            </a:r>
            <a:r>
              <a:rPr lang="en-US" sz="2800" dirty="0">
                <a:solidFill>
                  <a:schemeClr val="bg1"/>
                </a:solidFill>
              </a:rPr>
              <a:t>To Timothy, a true son in the faith:…”</a:t>
            </a:r>
          </a:p>
          <a:p>
            <a:endParaRPr lang="en-US" sz="2800" dirty="0">
              <a:solidFill>
                <a:schemeClr val="bg1"/>
              </a:solidFill>
            </a:endParaRPr>
          </a:p>
          <a:p>
            <a:r>
              <a:rPr lang="en-US" sz="2800" b="1" dirty="0">
                <a:solidFill>
                  <a:schemeClr val="bg1"/>
                </a:solidFill>
              </a:rPr>
              <a:t>1 Tim 2:18 </a:t>
            </a:r>
            <a:r>
              <a:rPr lang="en-US" sz="2800" dirty="0">
                <a:solidFill>
                  <a:schemeClr val="bg1"/>
                </a:solidFill>
              </a:rPr>
              <a:t>“…”son Timothy,…”</a:t>
            </a:r>
          </a:p>
          <a:p>
            <a:endParaRPr lang="en-US" sz="2800" dirty="0">
              <a:solidFill>
                <a:schemeClr val="bg1"/>
              </a:solidFill>
            </a:endParaRPr>
          </a:p>
          <a:p>
            <a:r>
              <a:rPr lang="en-US" sz="2800" b="1" dirty="0">
                <a:solidFill>
                  <a:schemeClr val="bg1"/>
                </a:solidFill>
              </a:rPr>
              <a:t>2 Tim 2:1 </a:t>
            </a:r>
            <a:r>
              <a:rPr lang="en-US" sz="2800" dirty="0">
                <a:solidFill>
                  <a:schemeClr val="bg1"/>
                </a:solidFill>
              </a:rPr>
              <a:t>“…My son…”</a:t>
            </a:r>
          </a:p>
          <a:p>
            <a:endParaRPr lang="en-US" sz="2800" dirty="0">
              <a:solidFill>
                <a:schemeClr val="bg1"/>
              </a:solidFill>
            </a:endParaRPr>
          </a:p>
          <a:p>
            <a:r>
              <a:rPr lang="en-US" sz="2800" b="1" dirty="0">
                <a:solidFill>
                  <a:schemeClr val="bg1"/>
                </a:solidFill>
              </a:rPr>
              <a:t>2 Tim 4:9 </a:t>
            </a:r>
            <a:r>
              <a:rPr lang="en-US" sz="2800" dirty="0">
                <a:solidFill>
                  <a:schemeClr val="bg1"/>
                </a:solidFill>
              </a:rPr>
              <a:t>“</a:t>
            </a:r>
            <a:r>
              <a:rPr lang="en-US" sz="2800" baseline="30000" dirty="0">
                <a:solidFill>
                  <a:schemeClr val="bg1"/>
                </a:solidFill>
              </a:rPr>
              <a:t>9 </a:t>
            </a:r>
            <a:r>
              <a:rPr lang="en-US" sz="2800" dirty="0">
                <a:solidFill>
                  <a:schemeClr val="bg1"/>
                </a:solidFill>
              </a:rPr>
              <a:t>Be diligent to come to me quickly;”</a:t>
            </a:r>
          </a:p>
          <a:p>
            <a:pPr marL="0" indent="0">
              <a:buNone/>
            </a:pPr>
            <a:endParaRPr lang="en-US" sz="2000" dirty="0">
              <a:solidFill>
                <a:schemeClr val="bg1"/>
              </a:solidFill>
            </a:endParaRPr>
          </a:p>
          <a:p>
            <a:endParaRPr lang="en-US" sz="2000" dirty="0">
              <a:solidFill>
                <a:schemeClr val="bg1"/>
              </a:solidFill>
            </a:endParaRPr>
          </a:p>
          <a:p>
            <a:endParaRPr lang="en-US" sz="2000" dirty="0">
              <a:solidFill>
                <a:srgbClr val="FFFFFF"/>
              </a:solidFill>
            </a:endParaRPr>
          </a:p>
          <a:p>
            <a:pPr marL="0" indent="0">
              <a:buNone/>
            </a:pPr>
            <a:endParaRPr lang="en-US" sz="1900" dirty="0">
              <a:solidFill>
                <a:srgbClr val="FFFFFF"/>
              </a:solidFill>
            </a:endParaRPr>
          </a:p>
        </p:txBody>
      </p:sp>
      <p:pic>
        <p:nvPicPr>
          <p:cNvPr id="8" name="Picture 7" descr="A picture containing person, outdoor&#10;&#10;Description automatically generated">
            <a:extLst>
              <a:ext uri="{FF2B5EF4-FFF2-40B4-BE49-F238E27FC236}">
                <a16:creationId xmlns:a16="http://schemas.microsoft.com/office/drawing/2014/main" id="{B465881B-BFA9-BAEB-9BF7-871B10880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8" y="2481070"/>
            <a:ext cx="5742451" cy="3860125"/>
          </a:xfrm>
          <a:prstGeom prst="rect">
            <a:avLst/>
          </a:prstGeom>
        </p:spPr>
      </p:pic>
    </p:spTree>
    <p:extLst>
      <p:ext uri="{BB962C8B-B14F-4D97-AF65-F5344CB8AC3E}">
        <p14:creationId xmlns:p14="http://schemas.microsoft.com/office/powerpoint/2010/main" val="1518640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A Mentor Truly Loves their Mentee</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81189" y="321731"/>
            <a:ext cx="3895346" cy="6213425"/>
          </a:xfrm>
        </p:spPr>
        <p:txBody>
          <a:bodyPr anchor="ctr">
            <a:normAutofit fontScale="32500" lnSpcReduction="20000"/>
          </a:bodyPr>
          <a:lstStyle/>
          <a:p>
            <a:endParaRPr lang="en-US" sz="2000" dirty="0">
              <a:solidFill>
                <a:srgbClr val="FFFFFF"/>
              </a:solidFill>
            </a:endParaRPr>
          </a:p>
          <a:p>
            <a:endParaRPr lang="en-US" sz="2400" dirty="0">
              <a:solidFill>
                <a:schemeClr val="bg1"/>
              </a:solidFill>
            </a:endParaRPr>
          </a:p>
          <a:p>
            <a:endParaRPr lang="en-US" sz="4200" dirty="0">
              <a:solidFill>
                <a:schemeClr val="bg1"/>
              </a:solidFill>
            </a:endParaRPr>
          </a:p>
          <a:p>
            <a:endParaRPr lang="en-US" sz="4200" dirty="0">
              <a:solidFill>
                <a:schemeClr val="bg1"/>
              </a:solidFill>
            </a:endParaRPr>
          </a:p>
          <a:p>
            <a:r>
              <a:rPr lang="en-US" sz="6800" b="1" dirty="0">
                <a:solidFill>
                  <a:schemeClr val="bg1"/>
                </a:solidFill>
              </a:rPr>
              <a:t>1 Cor 4:17 </a:t>
            </a:r>
            <a:r>
              <a:rPr lang="en-US" sz="6800" dirty="0">
                <a:solidFill>
                  <a:schemeClr val="bg1"/>
                </a:solidFill>
              </a:rPr>
              <a:t>“</a:t>
            </a:r>
            <a:r>
              <a:rPr lang="en-US" sz="6800" baseline="30000" dirty="0">
                <a:solidFill>
                  <a:schemeClr val="bg1"/>
                </a:solidFill>
              </a:rPr>
              <a:t>17 </a:t>
            </a:r>
            <a:r>
              <a:rPr lang="en-US" sz="6800" dirty="0">
                <a:solidFill>
                  <a:schemeClr val="bg1"/>
                </a:solidFill>
              </a:rPr>
              <a:t>For this reason I have sent Timothy to you, who is </a:t>
            </a:r>
            <a:r>
              <a:rPr lang="en-US" sz="6800" dirty="0">
                <a:solidFill>
                  <a:schemeClr val="bg1"/>
                </a:solidFill>
                <a:highlight>
                  <a:srgbClr val="FF0000"/>
                </a:highlight>
              </a:rPr>
              <a:t>my beloved and faithful son in the Lord</a:t>
            </a:r>
            <a:r>
              <a:rPr lang="en-US" sz="6800" dirty="0">
                <a:solidFill>
                  <a:schemeClr val="bg1"/>
                </a:solidFill>
              </a:rPr>
              <a:t>, who will remind you of my ways in Christ, as I teach everywhere in every church.”</a:t>
            </a:r>
          </a:p>
          <a:p>
            <a:endParaRPr lang="en-US" sz="6800" dirty="0">
              <a:solidFill>
                <a:schemeClr val="bg1"/>
              </a:solidFill>
            </a:endParaRPr>
          </a:p>
          <a:p>
            <a:r>
              <a:rPr lang="en-US" sz="6800" b="1" dirty="0">
                <a:solidFill>
                  <a:schemeClr val="bg1"/>
                </a:solidFill>
              </a:rPr>
              <a:t>Phil 2:19-22 </a:t>
            </a:r>
            <a:r>
              <a:rPr lang="en-US" sz="6800" dirty="0">
                <a:solidFill>
                  <a:schemeClr val="bg1"/>
                </a:solidFill>
              </a:rPr>
              <a:t>“</a:t>
            </a:r>
            <a:r>
              <a:rPr lang="en-US" sz="6800" baseline="30000" dirty="0">
                <a:solidFill>
                  <a:schemeClr val="bg1"/>
                </a:solidFill>
              </a:rPr>
              <a:t>19 </a:t>
            </a:r>
            <a:r>
              <a:rPr lang="en-US" sz="6800" dirty="0">
                <a:solidFill>
                  <a:schemeClr val="bg1"/>
                </a:solidFill>
              </a:rPr>
              <a:t>But I trust in the Lord Jesus to send Timothy to you shortly, that I also may be encouraged when I know your state. </a:t>
            </a:r>
            <a:r>
              <a:rPr lang="en-US" sz="6800" baseline="30000" dirty="0">
                <a:solidFill>
                  <a:schemeClr val="bg1"/>
                </a:solidFill>
              </a:rPr>
              <a:t>20 </a:t>
            </a:r>
            <a:r>
              <a:rPr lang="en-US" sz="6800" dirty="0">
                <a:solidFill>
                  <a:schemeClr val="bg1"/>
                </a:solidFill>
              </a:rPr>
              <a:t>For I have no one like-minded, who will sincerely care for your state. </a:t>
            </a:r>
            <a:r>
              <a:rPr lang="en-US" sz="6800" baseline="30000" dirty="0">
                <a:solidFill>
                  <a:schemeClr val="bg1"/>
                </a:solidFill>
              </a:rPr>
              <a:t>21 </a:t>
            </a:r>
            <a:r>
              <a:rPr lang="en-US" sz="6800" dirty="0">
                <a:solidFill>
                  <a:schemeClr val="bg1"/>
                </a:solidFill>
              </a:rPr>
              <a:t>For all seek their own, not the things which are of Christ Jesus. </a:t>
            </a:r>
            <a:r>
              <a:rPr lang="en-US" sz="6800" baseline="30000" dirty="0">
                <a:solidFill>
                  <a:schemeClr val="bg1"/>
                </a:solidFill>
              </a:rPr>
              <a:t>22 </a:t>
            </a:r>
            <a:r>
              <a:rPr lang="en-US" sz="6800" dirty="0">
                <a:solidFill>
                  <a:schemeClr val="bg1"/>
                </a:solidFill>
              </a:rPr>
              <a:t>But you know his proven character, that </a:t>
            </a:r>
            <a:r>
              <a:rPr lang="en-US" sz="6800" dirty="0">
                <a:solidFill>
                  <a:schemeClr val="bg1"/>
                </a:solidFill>
                <a:highlight>
                  <a:srgbClr val="FF0000"/>
                </a:highlight>
              </a:rPr>
              <a:t>as a son with </a:t>
            </a:r>
            <a:r>
              <a:rPr lang="en-US" sz="6800" i="1" dirty="0">
                <a:solidFill>
                  <a:schemeClr val="bg1"/>
                </a:solidFill>
                <a:highlight>
                  <a:srgbClr val="FF0000"/>
                </a:highlight>
              </a:rPr>
              <a:t>his</a:t>
            </a:r>
            <a:r>
              <a:rPr lang="en-US" sz="6800" dirty="0">
                <a:solidFill>
                  <a:schemeClr val="bg1"/>
                </a:solidFill>
                <a:highlight>
                  <a:srgbClr val="FF0000"/>
                </a:highlight>
              </a:rPr>
              <a:t> father he served with me in the gospel.</a:t>
            </a:r>
            <a:r>
              <a:rPr lang="en-US" sz="6800" dirty="0">
                <a:solidFill>
                  <a:schemeClr val="bg1"/>
                </a:solidFill>
              </a:rPr>
              <a:t> “</a:t>
            </a:r>
          </a:p>
          <a:p>
            <a:endParaRPr lang="en-US" sz="26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rgbClr val="FFFFFF"/>
              </a:solidFill>
            </a:endParaRPr>
          </a:p>
          <a:p>
            <a:pPr marL="0" indent="0">
              <a:buNone/>
            </a:pPr>
            <a:endParaRPr lang="en-US" sz="1900" dirty="0">
              <a:solidFill>
                <a:srgbClr val="FFFFFF"/>
              </a:solidFill>
            </a:endParaRPr>
          </a:p>
        </p:txBody>
      </p:sp>
      <p:pic>
        <p:nvPicPr>
          <p:cNvPr id="8" name="Picture 7" descr="A picture containing person, outdoor&#10;&#10;Description automatically generated">
            <a:extLst>
              <a:ext uri="{FF2B5EF4-FFF2-40B4-BE49-F238E27FC236}">
                <a16:creationId xmlns:a16="http://schemas.microsoft.com/office/drawing/2014/main" id="{B465881B-BFA9-BAEB-9BF7-871B10880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8" y="2481070"/>
            <a:ext cx="5742451" cy="3860125"/>
          </a:xfrm>
          <a:prstGeom prst="rect">
            <a:avLst/>
          </a:prstGeom>
        </p:spPr>
      </p:pic>
    </p:spTree>
    <p:extLst>
      <p:ext uri="{BB962C8B-B14F-4D97-AF65-F5344CB8AC3E}">
        <p14:creationId xmlns:p14="http://schemas.microsoft.com/office/powerpoint/2010/main" val="85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Final Question</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7226387" y="321731"/>
            <a:ext cx="3274583" cy="6213425"/>
          </a:xfrm>
        </p:spPr>
        <p:txBody>
          <a:bodyPr anchor="ctr">
            <a:normAutofit/>
          </a:bodyPr>
          <a:lstStyle/>
          <a:p>
            <a:endParaRPr lang="en-US" sz="2000" dirty="0">
              <a:solidFill>
                <a:srgbClr val="FFFFFF"/>
              </a:solidFill>
            </a:endParaRPr>
          </a:p>
          <a:p>
            <a:endParaRPr lang="en-US" sz="2400" dirty="0">
              <a:solidFill>
                <a:schemeClr val="bg1"/>
              </a:solidFill>
            </a:endParaRPr>
          </a:p>
          <a:p>
            <a:endParaRPr lang="en-US" sz="4200" dirty="0">
              <a:solidFill>
                <a:schemeClr val="bg1"/>
              </a:solidFill>
            </a:endParaRPr>
          </a:p>
          <a:p>
            <a:pPr marL="0" indent="0">
              <a:buNone/>
            </a:pPr>
            <a:endParaRPr lang="en-US" sz="26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rgbClr val="FFFFFF"/>
              </a:solidFill>
            </a:endParaRPr>
          </a:p>
          <a:p>
            <a:pPr marL="0" indent="0">
              <a:buNone/>
            </a:pPr>
            <a:endParaRPr lang="en-US" sz="1900" dirty="0">
              <a:solidFill>
                <a:srgbClr val="FFFFFF"/>
              </a:solidFill>
            </a:endParaRPr>
          </a:p>
        </p:txBody>
      </p:sp>
      <p:pic>
        <p:nvPicPr>
          <p:cNvPr id="5" name="Picture 4" descr="Text&#10;&#10;Description automatically generated with medium confidence">
            <a:extLst>
              <a:ext uri="{FF2B5EF4-FFF2-40B4-BE49-F238E27FC236}">
                <a16:creationId xmlns:a16="http://schemas.microsoft.com/office/drawing/2014/main" id="{CC6D368F-4E18-460B-AF7F-2FBB164255FC}"/>
              </a:ext>
            </a:extLst>
          </p:cNvPr>
          <p:cNvPicPr>
            <a:picLocks noChangeAspect="1"/>
          </p:cNvPicPr>
          <p:nvPr/>
        </p:nvPicPr>
        <p:blipFill rotWithShape="1">
          <a:blip r:embed="rId3">
            <a:extLst>
              <a:ext uri="{28A0092B-C50C-407E-A947-70E740481C1C}">
                <a14:useLocalDpi xmlns:a14="http://schemas.microsoft.com/office/drawing/2010/main" val="0"/>
              </a:ext>
            </a:extLst>
          </a:blip>
          <a:srcRect l="20436" t="32681" r="20196" b="33199"/>
          <a:stretch/>
        </p:blipFill>
        <p:spPr>
          <a:xfrm>
            <a:off x="6970517" y="2767261"/>
            <a:ext cx="3523395" cy="1322363"/>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7F50C80B-E118-D10F-9468-7EA26ACE829D}"/>
              </a:ext>
            </a:extLst>
          </p:cNvPr>
          <p:cNvPicPr>
            <a:picLocks noChangeAspect="1"/>
          </p:cNvPicPr>
          <p:nvPr/>
        </p:nvPicPr>
        <p:blipFill rotWithShape="1">
          <a:blip r:embed="rId4">
            <a:extLst>
              <a:ext uri="{28A0092B-C50C-407E-A947-70E740481C1C}">
                <a14:useLocalDpi xmlns:a14="http://schemas.microsoft.com/office/drawing/2010/main" val="0"/>
              </a:ext>
            </a:extLst>
          </a:blip>
          <a:srcRect l="9925"/>
          <a:stretch/>
        </p:blipFill>
        <p:spPr>
          <a:xfrm>
            <a:off x="478888" y="2630658"/>
            <a:ext cx="5927712" cy="3710537"/>
          </a:xfrm>
          <a:prstGeom prst="rect">
            <a:avLst/>
          </a:prstGeom>
        </p:spPr>
      </p:pic>
    </p:spTree>
    <p:extLst>
      <p:ext uri="{BB962C8B-B14F-4D97-AF65-F5344CB8AC3E}">
        <p14:creationId xmlns:p14="http://schemas.microsoft.com/office/powerpoint/2010/main" val="1575040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6700F398-1D92-AFE7-2818-5523115482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63107" y="643466"/>
            <a:ext cx="9246585" cy="5571067"/>
          </a:xfrm>
          <a:prstGeom prst="rect">
            <a:avLst/>
          </a:prstGeom>
        </p:spPr>
      </p:pic>
    </p:spTree>
    <p:extLst>
      <p:ext uri="{BB962C8B-B14F-4D97-AF65-F5344CB8AC3E}">
        <p14:creationId xmlns:p14="http://schemas.microsoft.com/office/powerpoint/2010/main" val="37957329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371" y="0"/>
            <a:ext cx="1097005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 application&#10;&#10;Description automatically generated with medium confidence">
            <a:extLst>
              <a:ext uri="{FF2B5EF4-FFF2-40B4-BE49-F238E27FC236}">
                <a16:creationId xmlns:a16="http://schemas.microsoft.com/office/drawing/2014/main" id="{48D37B96-09E1-BBD3-2767-1EF1570AC17B}"/>
              </a:ext>
            </a:extLst>
          </p:cNvPr>
          <p:cNvPicPr>
            <a:picLocks noChangeAspect="1"/>
          </p:cNvPicPr>
          <p:nvPr/>
        </p:nvPicPr>
        <p:blipFill rotWithShape="1">
          <a:blip r:embed="rId2">
            <a:extLst>
              <a:ext uri="{28A0092B-C50C-407E-A947-70E740481C1C}">
                <a14:useLocalDpi xmlns:a14="http://schemas.microsoft.com/office/drawing/2010/main" val="0"/>
              </a:ext>
            </a:extLst>
          </a:blip>
          <a:srcRect t="2687" b="13995"/>
          <a:stretch/>
        </p:blipFill>
        <p:spPr>
          <a:xfrm>
            <a:off x="20" y="1282"/>
            <a:ext cx="10972780" cy="6856718"/>
          </a:xfrm>
          <a:prstGeom prst="rect">
            <a:avLst/>
          </a:prstGeom>
        </p:spPr>
      </p:pic>
    </p:spTree>
    <p:extLst>
      <p:ext uri="{BB962C8B-B14F-4D97-AF65-F5344CB8AC3E}">
        <p14:creationId xmlns:p14="http://schemas.microsoft.com/office/powerpoint/2010/main" val="280944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grass, sport, player&#10;&#10;Description automatically generated">
            <a:extLst>
              <a:ext uri="{FF2B5EF4-FFF2-40B4-BE49-F238E27FC236}">
                <a16:creationId xmlns:a16="http://schemas.microsoft.com/office/drawing/2014/main" id="{0CFE6D7B-A849-7DA5-53C2-04148B119D88}"/>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31137" b="33839"/>
          <a:stretch/>
        </p:blipFill>
        <p:spPr>
          <a:xfrm>
            <a:off x="5558789" y="2793985"/>
            <a:ext cx="4834890" cy="1270029"/>
          </a:xfrm>
          <a:prstGeom prst="rect">
            <a:avLst/>
          </a:prstGeom>
        </p:spPr>
      </p:pic>
      <p:sp>
        <p:nvSpPr>
          <p:cNvPr id="16" name="Rectangle 1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10" y="480060"/>
            <a:ext cx="10114179"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 person&#10;&#10;Description automatically generated">
            <a:extLst>
              <a:ext uri="{FF2B5EF4-FFF2-40B4-BE49-F238E27FC236}">
                <a16:creationId xmlns:a16="http://schemas.microsoft.com/office/drawing/2014/main" id="{A2633C83-1FB1-C568-549D-C5CED2989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9" y="918973"/>
            <a:ext cx="4834889" cy="5020054"/>
          </a:xfrm>
          <a:prstGeom prst="rect">
            <a:avLst/>
          </a:prstGeom>
        </p:spPr>
      </p:pic>
    </p:spTree>
    <p:extLst>
      <p:ext uri="{BB962C8B-B14F-4D97-AF65-F5344CB8AC3E}">
        <p14:creationId xmlns:p14="http://schemas.microsoft.com/office/powerpoint/2010/main" val="12306558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a:solidFill>
                  <a:srgbClr val="FFFFFF"/>
                </a:solidFill>
              </a:rPr>
              <a:t>A Mentor Seeks out Mentees</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nature&#10;&#10;Description automatically generated">
            <a:extLst>
              <a:ext uri="{FF2B5EF4-FFF2-40B4-BE49-F238E27FC236}">
                <a16:creationId xmlns:a16="http://schemas.microsoft.com/office/drawing/2014/main" id="{3B9785BB-DC95-7819-9382-23BB99484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69" y="2818191"/>
            <a:ext cx="5921919" cy="3331079"/>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7226387" y="917725"/>
            <a:ext cx="3082265" cy="5072258"/>
          </a:xfrm>
        </p:spPr>
        <p:txBody>
          <a:bodyPr anchor="ctr">
            <a:normAutofit/>
          </a:bodyPr>
          <a:lstStyle/>
          <a:p>
            <a:r>
              <a:rPr lang="en-US" sz="2000" b="1" dirty="0">
                <a:solidFill>
                  <a:srgbClr val="FFFFFF"/>
                </a:solidFill>
              </a:rPr>
              <a:t>Acts 16:1-3 </a:t>
            </a:r>
            <a:r>
              <a:rPr lang="en-US" sz="2000" dirty="0">
                <a:solidFill>
                  <a:srgbClr val="FFFFFF"/>
                </a:solidFill>
              </a:rPr>
              <a:t>“16 Then he came to </a:t>
            </a:r>
            <a:r>
              <a:rPr lang="en-US" sz="2000" dirty="0" err="1">
                <a:solidFill>
                  <a:srgbClr val="FFFFFF"/>
                </a:solidFill>
              </a:rPr>
              <a:t>Derbe</a:t>
            </a:r>
            <a:r>
              <a:rPr lang="en-US" sz="2000" dirty="0">
                <a:solidFill>
                  <a:srgbClr val="FFFFFF"/>
                </a:solidFill>
              </a:rPr>
              <a:t> and Lystra. And behold, a certain disciple was there, named Timothy, </a:t>
            </a:r>
            <a:r>
              <a:rPr lang="en-US" sz="2000" i="1" dirty="0">
                <a:solidFill>
                  <a:srgbClr val="FFFFFF"/>
                </a:solidFill>
              </a:rPr>
              <a:t>the</a:t>
            </a:r>
            <a:r>
              <a:rPr lang="en-US" sz="2000" dirty="0">
                <a:solidFill>
                  <a:srgbClr val="FFFFFF"/>
                </a:solidFill>
              </a:rPr>
              <a:t> son of a certain Jewish woman who believed, but his father </a:t>
            </a:r>
            <a:r>
              <a:rPr lang="en-US" sz="2000" i="1" dirty="0">
                <a:solidFill>
                  <a:srgbClr val="FFFFFF"/>
                </a:solidFill>
              </a:rPr>
              <a:t>was</a:t>
            </a:r>
            <a:r>
              <a:rPr lang="en-US" sz="2000" dirty="0">
                <a:solidFill>
                  <a:srgbClr val="FFFFFF"/>
                </a:solidFill>
              </a:rPr>
              <a:t> Greek </a:t>
            </a:r>
            <a:r>
              <a:rPr lang="en-US" sz="2000" baseline="30000" dirty="0">
                <a:solidFill>
                  <a:srgbClr val="FFFFFF"/>
                </a:solidFill>
                <a:highlight>
                  <a:srgbClr val="FF0000"/>
                </a:highlight>
              </a:rPr>
              <a:t>2 </a:t>
            </a:r>
            <a:r>
              <a:rPr lang="en-US" sz="2000" dirty="0">
                <a:solidFill>
                  <a:srgbClr val="FFFFFF"/>
                </a:solidFill>
                <a:highlight>
                  <a:srgbClr val="FF0000"/>
                </a:highlight>
              </a:rPr>
              <a:t>He was well spoken of by the brethren who were at Lystra and Iconium. </a:t>
            </a:r>
            <a:r>
              <a:rPr lang="en-US" sz="2000" baseline="30000" dirty="0">
                <a:solidFill>
                  <a:srgbClr val="FFFFFF"/>
                </a:solidFill>
                <a:highlight>
                  <a:srgbClr val="FF0000"/>
                </a:highlight>
              </a:rPr>
              <a:t>3 </a:t>
            </a:r>
            <a:r>
              <a:rPr lang="en-US" sz="2000" dirty="0">
                <a:solidFill>
                  <a:srgbClr val="FFFFFF"/>
                </a:solidFill>
                <a:highlight>
                  <a:srgbClr val="FF0000"/>
                </a:highlight>
              </a:rPr>
              <a:t>Paul wanted to have him go on with him</a:t>
            </a:r>
            <a:r>
              <a:rPr lang="en-US" sz="2000" dirty="0">
                <a:solidFill>
                  <a:srgbClr val="FFFFFF"/>
                </a:solidFill>
              </a:rPr>
              <a:t>. And he took </a:t>
            </a:r>
            <a:r>
              <a:rPr lang="en-US" sz="2000" i="1" dirty="0">
                <a:solidFill>
                  <a:srgbClr val="FFFFFF"/>
                </a:solidFill>
              </a:rPr>
              <a:t>him</a:t>
            </a:r>
            <a:r>
              <a:rPr lang="en-US" sz="2000" dirty="0">
                <a:solidFill>
                  <a:srgbClr val="FFFFFF"/>
                </a:solidFill>
              </a:rPr>
              <a:t> and circumcised him because of the Jews who were in that region, for they all knew that his father was Greek. </a:t>
            </a:r>
          </a:p>
          <a:p>
            <a:endParaRPr lang="en-US" sz="1900" dirty="0">
              <a:solidFill>
                <a:srgbClr val="FFFFFF"/>
              </a:solidFill>
            </a:endParaRPr>
          </a:p>
        </p:txBody>
      </p:sp>
    </p:spTree>
    <p:extLst>
      <p:ext uri="{BB962C8B-B14F-4D97-AF65-F5344CB8AC3E}">
        <p14:creationId xmlns:p14="http://schemas.microsoft.com/office/powerpoint/2010/main" val="3316691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A Mentor Recognizes Potential</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81189" y="321732"/>
            <a:ext cx="3895346" cy="6213425"/>
          </a:xfrm>
        </p:spPr>
        <p:txBody>
          <a:bodyPr anchor="ctr">
            <a:normAutofit/>
          </a:bodyPr>
          <a:lstStyle/>
          <a:p>
            <a:endParaRPr lang="en-US" sz="2000" dirty="0">
              <a:solidFill>
                <a:srgbClr val="FFFFFF"/>
              </a:solidFill>
            </a:endParaRPr>
          </a:p>
          <a:p>
            <a:r>
              <a:rPr lang="en-US" sz="2400" dirty="0">
                <a:solidFill>
                  <a:srgbClr val="FFFFFF"/>
                </a:solidFill>
              </a:rPr>
              <a:t>Timothy was timid and fearful </a:t>
            </a:r>
            <a:r>
              <a:rPr lang="en-US" sz="2400" b="1" dirty="0">
                <a:solidFill>
                  <a:srgbClr val="FFFFFF"/>
                </a:solidFill>
              </a:rPr>
              <a:t>(2 Tim 1:7)</a:t>
            </a:r>
          </a:p>
          <a:p>
            <a:endParaRPr lang="en-US" sz="2400" dirty="0">
              <a:solidFill>
                <a:srgbClr val="FFFFFF"/>
              </a:solidFill>
            </a:endParaRPr>
          </a:p>
          <a:p>
            <a:r>
              <a:rPr lang="en-US" sz="2400" dirty="0">
                <a:solidFill>
                  <a:srgbClr val="FFFFFF"/>
                </a:solidFill>
              </a:rPr>
              <a:t>His spiritual heritage was divided having a Greek father and a Jewish mother </a:t>
            </a:r>
            <a:r>
              <a:rPr lang="en-US" sz="2400" b="1" dirty="0">
                <a:solidFill>
                  <a:srgbClr val="FFFFFF"/>
                </a:solidFill>
              </a:rPr>
              <a:t>(Acts 16:1)</a:t>
            </a:r>
          </a:p>
          <a:p>
            <a:endParaRPr lang="en-US" sz="2400" dirty="0">
              <a:solidFill>
                <a:srgbClr val="FFFFFF"/>
              </a:solidFill>
            </a:endParaRPr>
          </a:p>
          <a:p>
            <a:r>
              <a:rPr lang="en-US" sz="2400" dirty="0">
                <a:solidFill>
                  <a:srgbClr val="FFFFFF"/>
                </a:solidFill>
              </a:rPr>
              <a:t>He was young and inexperienced                          </a:t>
            </a:r>
            <a:r>
              <a:rPr lang="en-US" sz="2400" b="1" dirty="0">
                <a:solidFill>
                  <a:srgbClr val="FFFFFF"/>
                </a:solidFill>
              </a:rPr>
              <a:t>( 1 Tim 4:12)</a:t>
            </a:r>
          </a:p>
          <a:p>
            <a:endParaRPr lang="en-US" sz="2400" dirty="0">
              <a:solidFill>
                <a:srgbClr val="FFFFFF"/>
              </a:solidFill>
            </a:endParaRPr>
          </a:p>
          <a:p>
            <a:r>
              <a:rPr lang="en-US" sz="2400" dirty="0">
                <a:solidFill>
                  <a:srgbClr val="FFFFFF"/>
                </a:solidFill>
              </a:rPr>
              <a:t>Paul recognized other believers spoke well of him  (</a:t>
            </a:r>
            <a:r>
              <a:rPr lang="en-US" sz="2400" b="1" dirty="0">
                <a:solidFill>
                  <a:srgbClr val="FFFFFF"/>
                </a:solidFill>
              </a:rPr>
              <a:t>Acts 16:2)</a:t>
            </a:r>
          </a:p>
          <a:p>
            <a:endParaRPr lang="en-US" sz="1900" dirty="0">
              <a:solidFill>
                <a:srgbClr val="FFFFFF"/>
              </a:solidFill>
            </a:endParaRPr>
          </a:p>
        </p:txBody>
      </p:sp>
      <p:pic>
        <p:nvPicPr>
          <p:cNvPr id="8" name="Picture 7" descr="Diagram&#10;&#10;Description automatically generated with medium confidence">
            <a:extLst>
              <a:ext uri="{FF2B5EF4-FFF2-40B4-BE49-F238E27FC236}">
                <a16:creationId xmlns:a16="http://schemas.microsoft.com/office/drawing/2014/main" id="{15B5CD98-DF24-8960-1B3B-D82A23884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8" y="2767574"/>
            <a:ext cx="5742452" cy="3432313"/>
          </a:xfrm>
          <a:prstGeom prst="rect">
            <a:avLst/>
          </a:prstGeom>
        </p:spPr>
      </p:pic>
    </p:spTree>
    <p:extLst>
      <p:ext uri="{BB962C8B-B14F-4D97-AF65-F5344CB8AC3E}">
        <p14:creationId xmlns:p14="http://schemas.microsoft.com/office/powerpoint/2010/main" val="264733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A Mentor Prays  for                    a Mentee</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81189" y="321732"/>
            <a:ext cx="3895346" cy="6213425"/>
          </a:xfrm>
        </p:spPr>
        <p:txBody>
          <a:bodyPr anchor="ctr">
            <a:normAutofit/>
          </a:bodyPr>
          <a:lstStyle/>
          <a:p>
            <a:endParaRPr lang="en-US" sz="2000" dirty="0">
              <a:solidFill>
                <a:srgbClr val="FFFFFF"/>
              </a:solidFill>
            </a:endParaRPr>
          </a:p>
          <a:p>
            <a:r>
              <a:rPr lang="en-US" sz="3600" b="1" dirty="0">
                <a:solidFill>
                  <a:schemeClr val="bg1"/>
                </a:solidFill>
              </a:rPr>
              <a:t>2 Tim 3:1-3 </a:t>
            </a:r>
            <a:r>
              <a:rPr lang="en-US" sz="3600" dirty="0">
                <a:solidFill>
                  <a:schemeClr val="bg1"/>
                </a:solidFill>
              </a:rPr>
              <a:t>“</a:t>
            </a:r>
            <a:r>
              <a:rPr lang="en-US" sz="3600" baseline="30000" dirty="0">
                <a:solidFill>
                  <a:schemeClr val="bg1"/>
                </a:solidFill>
              </a:rPr>
              <a:t>3 </a:t>
            </a:r>
            <a:r>
              <a:rPr lang="en-US" sz="3600" dirty="0">
                <a:solidFill>
                  <a:schemeClr val="bg1"/>
                </a:solidFill>
              </a:rPr>
              <a:t>I thank God, whom I serve with a pure conscience, as </a:t>
            </a:r>
            <a:r>
              <a:rPr lang="en-US" sz="3600" i="1" dirty="0">
                <a:solidFill>
                  <a:schemeClr val="bg1"/>
                </a:solidFill>
              </a:rPr>
              <a:t>my</a:t>
            </a:r>
            <a:r>
              <a:rPr lang="en-US" sz="3600" dirty="0">
                <a:solidFill>
                  <a:schemeClr val="bg1"/>
                </a:solidFill>
              </a:rPr>
              <a:t> forefathers </a:t>
            </a:r>
            <a:r>
              <a:rPr lang="en-US" sz="3600" i="1" dirty="0">
                <a:solidFill>
                  <a:schemeClr val="bg1"/>
                </a:solidFill>
              </a:rPr>
              <a:t>did,</a:t>
            </a:r>
            <a:r>
              <a:rPr lang="en-US" sz="3600" dirty="0">
                <a:solidFill>
                  <a:schemeClr val="bg1"/>
                </a:solidFill>
              </a:rPr>
              <a:t> as without ceasing I </a:t>
            </a:r>
            <a:r>
              <a:rPr lang="en-US" sz="3600" dirty="0">
                <a:solidFill>
                  <a:schemeClr val="bg1"/>
                </a:solidFill>
                <a:highlight>
                  <a:srgbClr val="FF0000"/>
                </a:highlight>
              </a:rPr>
              <a:t>remember you in my prayers </a:t>
            </a:r>
            <a:r>
              <a:rPr lang="en-US" sz="3600" dirty="0">
                <a:solidFill>
                  <a:schemeClr val="bg1"/>
                </a:solidFill>
              </a:rPr>
              <a:t>night and day, </a:t>
            </a:r>
          </a:p>
          <a:p>
            <a:endParaRPr lang="en-US" sz="2000" dirty="0">
              <a:solidFill>
                <a:srgbClr val="FFFFFF"/>
              </a:solidFill>
            </a:endParaRPr>
          </a:p>
          <a:p>
            <a:pPr marL="0" indent="0">
              <a:buNone/>
            </a:pPr>
            <a:endParaRPr lang="en-US" sz="1900" dirty="0">
              <a:solidFill>
                <a:srgbClr val="FFFFFF"/>
              </a:solidFill>
            </a:endParaRPr>
          </a:p>
        </p:txBody>
      </p:sp>
      <p:pic>
        <p:nvPicPr>
          <p:cNvPr id="5" name="Picture 4" descr="A picture containing sunset, outdoor, silhouette&#10;&#10;Description automatically generated">
            <a:extLst>
              <a:ext uri="{FF2B5EF4-FFF2-40B4-BE49-F238E27FC236}">
                <a16:creationId xmlns:a16="http://schemas.microsoft.com/office/drawing/2014/main" id="{9EC13504-83CA-E743-1DC5-A313E5109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8" y="2785403"/>
            <a:ext cx="5742452" cy="3555793"/>
          </a:xfrm>
          <a:prstGeom prst="rect">
            <a:avLst/>
          </a:prstGeom>
        </p:spPr>
      </p:pic>
    </p:spTree>
    <p:extLst>
      <p:ext uri="{BB962C8B-B14F-4D97-AF65-F5344CB8AC3E}">
        <p14:creationId xmlns:p14="http://schemas.microsoft.com/office/powerpoint/2010/main" val="3251878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A Mentor Spends Time With a Mentee</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81189" y="321732"/>
            <a:ext cx="3895346" cy="6213425"/>
          </a:xfrm>
        </p:spPr>
        <p:txBody>
          <a:bodyPr anchor="ctr">
            <a:normAutofit fontScale="92500" lnSpcReduction="10000"/>
          </a:bodyPr>
          <a:lstStyle/>
          <a:p>
            <a:endParaRPr lang="en-US" sz="2000" dirty="0">
              <a:solidFill>
                <a:srgbClr val="FFFFFF"/>
              </a:solidFill>
            </a:endParaRPr>
          </a:p>
          <a:p>
            <a:endParaRPr lang="en-US" sz="2400" dirty="0">
              <a:solidFill>
                <a:schemeClr val="bg1"/>
              </a:solidFill>
            </a:endParaRPr>
          </a:p>
          <a:p>
            <a:r>
              <a:rPr lang="en-US" sz="2400" b="1" dirty="0">
                <a:solidFill>
                  <a:schemeClr val="bg1"/>
                </a:solidFill>
              </a:rPr>
              <a:t>Acts 16:3-5 </a:t>
            </a:r>
            <a:r>
              <a:rPr lang="en-US" sz="2400" dirty="0">
                <a:solidFill>
                  <a:schemeClr val="bg1"/>
                </a:solidFill>
              </a:rPr>
              <a:t>“</a:t>
            </a:r>
            <a:r>
              <a:rPr lang="en-US" sz="2400" baseline="30000" dirty="0">
                <a:solidFill>
                  <a:schemeClr val="bg1"/>
                </a:solidFill>
              </a:rPr>
              <a:t>3 </a:t>
            </a:r>
            <a:r>
              <a:rPr lang="en-US" sz="2400" dirty="0">
                <a:solidFill>
                  <a:schemeClr val="bg1"/>
                </a:solidFill>
              </a:rPr>
              <a:t>Paul wanted to have him go on with him. And he took </a:t>
            </a:r>
            <a:r>
              <a:rPr lang="en-US" sz="2400" i="1" dirty="0">
                <a:solidFill>
                  <a:schemeClr val="bg1"/>
                </a:solidFill>
              </a:rPr>
              <a:t>him</a:t>
            </a:r>
            <a:r>
              <a:rPr lang="en-US" sz="2400" dirty="0">
                <a:solidFill>
                  <a:schemeClr val="bg1"/>
                </a:solidFill>
              </a:rPr>
              <a:t> and circumcised him because of the Jews who were in that region, for they all knew that his father was Greek. </a:t>
            </a:r>
            <a:r>
              <a:rPr lang="en-US" sz="2400" baseline="30000" dirty="0">
                <a:solidFill>
                  <a:schemeClr val="bg1"/>
                </a:solidFill>
              </a:rPr>
              <a:t>4 </a:t>
            </a:r>
            <a:r>
              <a:rPr lang="en-US" sz="2400" dirty="0">
                <a:solidFill>
                  <a:schemeClr val="bg1"/>
                </a:solidFill>
                <a:highlight>
                  <a:srgbClr val="FF0000"/>
                </a:highlight>
              </a:rPr>
              <a:t>And as they went through the cities</a:t>
            </a:r>
            <a:r>
              <a:rPr lang="en-US" sz="2400" dirty="0">
                <a:solidFill>
                  <a:schemeClr val="bg1"/>
                </a:solidFill>
              </a:rPr>
              <a:t>, they delivered to them the decrees to keep, which were determined by the apostles and elders at Jerusalem. </a:t>
            </a:r>
            <a:r>
              <a:rPr lang="en-US" sz="2400" baseline="30000" dirty="0">
                <a:solidFill>
                  <a:schemeClr val="bg1"/>
                </a:solidFill>
              </a:rPr>
              <a:t>5 </a:t>
            </a:r>
            <a:r>
              <a:rPr lang="en-US" sz="2400" dirty="0">
                <a:solidFill>
                  <a:schemeClr val="bg1"/>
                </a:solidFill>
              </a:rPr>
              <a:t>So the churches were strengthened in the faith, and increased in number daily.</a:t>
            </a:r>
          </a:p>
          <a:p>
            <a:endParaRPr lang="en-US" sz="2400" dirty="0">
              <a:solidFill>
                <a:schemeClr val="bg1"/>
              </a:solidFill>
            </a:endParaRPr>
          </a:p>
          <a:p>
            <a:r>
              <a:rPr lang="en-US" sz="2400" b="1" dirty="0">
                <a:solidFill>
                  <a:schemeClr val="bg1"/>
                </a:solidFill>
              </a:rPr>
              <a:t>2 Tim 1:4 </a:t>
            </a:r>
            <a:r>
              <a:rPr lang="en-US" sz="2400" dirty="0">
                <a:solidFill>
                  <a:schemeClr val="bg1"/>
                </a:solidFill>
              </a:rPr>
              <a:t>“Greatly desiring to see you…”</a:t>
            </a:r>
          </a:p>
          <a:p>
            <a:endParaRPr lang="en-US" sz="2000" dirty="0">
              <a:solidFill>
                <a:srgbClr val="FFFFFF"/>
              </a:solidFill>
            </a:endParaRPr>
          </a:p>
          <a:p>
            <a:pPr marL="0" indent="0">
              <a:buNone/>
            </a:pPr>
            <a:endParaRPr lang="en-US" sz="1900" dirty="0">
              <a:solidFill>
                <a:srgbClr val="FFFFFF"/>
              </a:solidFill>
            </a:endParaRPr>
          </a:p>
        </p:txBody>
      </p:sp>
      <p:pic>
        <p:nvPicPr>
          <p:cNvPr id="11" name="Picture 10" descr="A picture containing text, gauge&#10;&#10;Description automatically generated">
            <a:extLst>
              <a:ext uri="{FF2B5EF4-FFF2-40B4-BE49-F238E27FC236}">
                <a16:creationId xmlns:a16="http://schemas.microsoft.com/office/drawing/2014/main" id="{D5CD876C-F97B-BB81-E934-41EFCC129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05" y="2630658"/>
            <a:ext cx="5352819" cy="3710538"/>
          </a:xfrm>
          <a:prstGeom prst="rect">
            <a:avLst/>
          </a:prstGeom>
        </p:spPr>
      </p:pic>
    </p:spTree>
    <p:extLst>
      <p:ext uri="{BB962C8B-B14F-4D97-AF65-F5344CB8AC3E}">
        <p14:creationId xmlns:p14="http://schemas.microsoft.com/office/powerpoint/2010/main" val="3181496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E290A-8F4D-2BCB-1BF0-E2B2224A17CC}"/>
              </a:ext>
            </a:extLst>
          </p:cNvPr>
          <p:cNvSpPr>
            <a:spLocks noGrp="1"/>
          </p:cNvSpPr>
          <p:nvPr>
            <p:ph type="title"/>
          </p:nvPr>
        </p:nvSpPr>
        <p:spPr>
          <a:xfrm>
            <a:off x="471830" y="516804"/>
            <a:ext cx="5934770" cy="1625210"/>
          </a:xfrm>
        </p:spPr>
        <p:txBody>
          <a:bodyPr>
            <a:normAutofit/>
          </a:bodyPr>
          <a:lstStyle/>
          <a:p>
            <a:r>
              <a:rPr lang="en-US" dirty="0">
                <a:solidFill>
                  <a:srgbClr val="FFFFFF"/>
                </a:solidFill>
              </a:rPr>
              <a:t>A Mentor Lives and Leads </a:t>
            </a:r>
            <a:r>
              <a:rPr lang="en-US">
                <a:solidFill>
                  <a:srgbClr val="FFFFFF"/>
                </a:solidFill>
              </a:rPr>
              <a:t>by Example</a:t>
            </a:r>
            <a:endParaRPr lang="en-US" dirty="0">
              <a:solidFill>
                <a:srgbClr val="FFFFFF"/>
              </a:solidFill>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8885CE-5826-A04E-1C68-36C8E0B41E83}"/>
              </a:ext>
            </a:extLst>
          </p:cNvPr>
          <p:cNvSpPr>
            <a:spLocks noGrp="1"/>
          </p:cNvSpPr>
          <p:nvPr>
            <p:ph idx="1"/>
          </p:nvPr>
        </p:nvSpPr>
        <p:spPr>
          <a:xfrm>
            <a:off x="6774485" y="321732"/>
            <a:ext cx="3902050" cy="6213425"/>
          </a:xfrm>
        </p:spPr>
        <p:txBody>
          <a:bodyPr anchor="ctr">
            <a:normAutofit lnSpcReduction="10000"/>
          </a:bodyPr>
          <a:lstStyle/>
          <a:p>
            <a:endParaRPr lang="en-US" sz="2000" dirty="0">
              <a:solidFill>
                <a:srgbClr val="FFFFFF"/>
              </a:solidFill>
            </a:endParaRPr>
          </a:p>
          <a:p>
            <a:endParaRPr lang="en-US" sz="2400" dirty="0">
              <a:solidFill>
                <a:schemeClr val="bg1"/>
              </a:solidFill>
            </a:endParaRPr>
          </a:p>
          <a:p>
            <a:r>
              <a:rPr lang="en-US" sz="2800" b="1" dirty="0">
                <a:solidFill>
                  <a:schemeClr val="bg1"/>
                </a:solidFill>
              </a:rPr>
              <a:t>2 Tim 3:10-11 </a:t>
            </a:r>
            <a:r>
              <a:rPr lang="en-US" sz="2800" dirty="0">
                <a:solidFill>
                  <a:schemeClr val="bg1"/>
                </a:solidFill>
              </a:rPr>
              <a:t>“</a:t>
            </a:r>
            <a:r>
              <a:rPr lang="en-US" sz="2800" baseline="30000" dirty="0">
                <a:solidFill>
                  <a:schemeClr val="bg1"/>
                </a:solidFill>
              </a:rPr>
              <a:t>10 </a:t>
            </a:r>
            <a:r>
              <a:rPr lang="en-US" sz="2800" dirty="0">
                <a:solidFill>
                  <a:schemeClr val="bg1"/>
                </a:solidFill>
              </a:rPr>
              <a:t>But you have carefully followed my doctrine, manner of life, purpose, faith, longsuffering, love, perseverance, </a:t>
            </a:r>
            <a:r>
              <a:rPr lang="en-US" sz="2800" baseline="30000" dirty="0">
                <a:solidFill>
                  <a:schemeClr val="bg1"/>
                </a:solidFill>
              </a:rPr>
              <a:t>11 </a:t>
            </a:r>
            <a:r>
              <a:rPr lang="en-US" sz="2800" dirty="0">
                <a:solidFill>
                  <a:schemeClr val="bg1"/>
                </a:solidFill>
              </a:rPr>
              <a:t>persecutions, afflictions, which happened to me at Antioch, at Iconium, at Lystra—what persecutions I endured. And out of </a:t>
            </a:r>
            <a:r>
              <a:rPr lang="en-US" sz="2800" i="1" dirty="0">
                <a:solidFill>
                  <a:schemeClr val="bg1"/>
                </a:solidFill>
              </a:rPr>
              <a:t>them</a:t>
            </a:r>
            <a:r>
              <a:rPr lang="en-US" sz="2800" dirty="0">
                <a:solidFill>
                  <a:schemeClr val="bg1"/>
                </a:solidFill>
              </a:rPr>
              <a:t> all the Lord delivered me.”</a:t>
            </a:r>
          </a:p>
          <a:p>
            <a:endParaRPr lang="en-US" sz="2000" dirty="0">
              <a:solidFill>
                <a:srgbClr val="FFFFFF"/>
              </a:solidFill>
            </a:endParaRPr>
          </a:p>
          <a:p>
            <a:pPr marL="0" indent="0">
              <a:buNone/>
            </a:pPr>
            <a:endParaRPr lang="en-US" sz="1900" dirty="0">
              <a:solidFill>
                <a:srgbClr val="FFFFFF"/>
              </a:solidFill>
            </a:endParaRPr>
          </a:p>
        </p:txBody>
      </p:sp>
      <p:pic>
        <p:nvPicPr>
          <p:cNvPr id="5" name="Picture 4" descr="Text, application&#10;&#10;Description automatically generated">
            <a:extLst>
              <a:ext uri="{FF2B5EF4-FFF2-40B4-BE49-F238E27FC236}">
                <a16:creationId xmlns:a16="http://schemas.microsoft.com/office/drawing/2014/main" id="{AAF95682-BB9D-26BC-BCBC-D612E1EBD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9" y="2743200"/>
            <a:ext cx="5525636" cy="3597996"/>
          </a:xfrm>
          <a:prstGeom prst="rect">
            <a:avLst/>
          </a:prstGeom>
        </p:spPr>
      </p:pic>
    </p:spTree>
    <p:extLst>
      <p:ext uri="{BB962C8B-B14F-4D97-AF65-F5344CB8AC3E}">
        <p14:creationId xmlns:p14="http://schemas.microsoft.com/office/powerpoint/2010/main" val="912740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3190</TotalTime>
  <Words>1216</Words>
  <Application>Microsoft Office PowerPoint</Application>
  <PresentationFormat>Custom</PresentationFormat>
  <Paragraphs>102</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Future of the Church</vt:lpstr>
      <vt:lpstr>PowerPoint Presentation</vt:lpstr>
      <vt:lpstr>PowerPoint Presentation</vt:lpstr>
      <vt:lpstr>PowerPoint Presentation</vt:lpstr>
      <vt:lpstr>A Mentor Seeks out Mentees</vt:lpstr>
      <vt:lpstr>A Mentor Recognizes Potential</vt:lpstr>
      <vt:lpstr>A Mentor Prays  for                    a Mentee</vt:lpstr>
      <vt:lpstr>A Mentor Spends Time With a Mentee</vt:lpstr>
      <vt:lpstr>A Mentor Lives and Leads by Example</vt:lpstr>
      <vt:lpstr>A Mentor Lives and Leads by Example</vt:lpstr>
      <vt:lpstr>A Mentor Provides Opportunities for Growth</vt:lpstr>
      <vt:lpstr>A Mentor Encourages a Mentee to persevere in their work for the Lord</vt:lpstr>
      <vt:lpstr>A Mentor Encourages a Mentee to persevere in their work for the Lord</vt:lpstr>
      <vt:lpstr>A Mentor Truly Loves their Mentee</vt:lpstr>
      <vt:lpstr>A Mentor Truly Loves their Mentee</vt:lpstr>
      <vt:lpstr>Final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the Church</dc:title>
  <dc:creator>Rob Miller</dc:creator>
  <cp:lastModifiedBy>West End</cp:lastModifiedBy>
  <cp:revision>11</cp:revision>
  <dcterms:created xsi:type="dcterms:W3CDTF">2022-07-08T18:45:29Z</dcterms:created>
  <dcterms:modified xsi:type="dcterms:W3CDTF">2022-09-11T01:53:34Z</dcterms:modified>
</cp:coreProperties>
</file>