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109728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DDFA2D-9DB2-CC97-02CC-F3574740FB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67CB9-748E-1E86-A9D6-E2CF1379CC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3141E9-0C81-4DC5-8AC2-C93D98442D7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1A07A-21DD-2725-2980-9F320B66BD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A6ED8F-B15A-6081-BC48-3153EFC4FA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DD818C-08C6-4862-9E49-759D349B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235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AM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EE3023-D39A-4515-A84D-EFEA101E5399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EEADE-8429-4ADC-AFDF-D5CC72274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148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Mt 16:24-25 “</a:t>
            </a:r>
            <a:r>
              <a:rPr lang="en-US" baseline="30000" dirty="0"/>
              <a:t>24 </a:t>
            </a:r>
            <a:r>
              <a:rPr lang="en-US" dirty="0"/>
              <a:t>Then Jesus said to His disciples, “If anyone desires to come after Me, let him deny himself, and take up his cross, and follow Me. </a:t>
            </a:r>
            <a:r>
              <a:rPr lang="en-US" baseline="30000" dirty="0"/>
              <a:t>25 </a:t>
            </a:r>
            <a:r>
              <a:rPr lang="en-US" dirty="0"/>
              <a:t>For whoever desires to save his life will lose it, but whoever loses his life for My sake will find it. </a:t>
            </a:r>
          </a:p>
          <a:p>
            <a:pPr defTabSz="931774">
              <a:defRPr/>
            </a:pPr>
            <a:endParaRPr lang="en-US" dirty="0"/>
          </a:p>
          <a:p>
            <a:pPr defTabSz="931774">
              <a:defRPr/>
            </a:pPr>
            <a:r>
              <a:rPr lang="en-US" dirty="0"/>
              <a:t>Gal 2:20 “</a:t>
            </a:r>
            <a:r>
              <a:rPr lang="en-US" baseline="30000" dirty="0"/>
              <a:t>20 </a:t>
            </a:r>
            <a:r>
              <a:rPr lang="en-US" dirty="0"/>
              <a:t>I have been crucified with Christ; it is no longer I who live, but Christ lives in me; and the </a:t>
            </a:r>
            <a:r>
              <a:rPr lang="en-US" i="1" dirty="0"/>
              <a:t>life</a:t>
            </a:r>
            <a:r>
              <a:rPr lang="en-US" dirty="0"/>
              <a:t> which I now live in the flesh I live by faith in the Son of God, who loved me and gave Himself for me.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EEADE-8429-4ADC-AFDF-D5CC7227405D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D559A386-C601-53F7-F8CD-83DA9F2DD25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456476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EEADE-8429-4ADC-AFDF-D5CC7227405D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AE990538-08FA-3865-1BC6-1EF86CE3633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1019052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EEADE-8429-4ADC-AFDF-D5CC7227405D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579F0842-B74A-B003-8087-5264A058AF2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961939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also must continue on and remain faithful when others fail or let us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EEADE-8429-4ADC-AFDF-D5CC7227405D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1BDDB576-812D-26B0-6993-FCDA81BDD46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AM Sermon</a:t>
            </a:r>
          </a:p>
        </p:txBody>
      </p:sp>
    </p:spTree>
    <p:extLst>
      <p:ext uri="{BB962C8B-B14F-4D97-AF65-F5344CB8AC3E}">
        <p14:creationId xmlns:p14="http://schemas.microsoft.com/office/powerpoint/2010/main" val="347193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October 8,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6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Saturday, October 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3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Saturday, October 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5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October 8,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4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Saturday, October 8,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56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Saturday, October 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Saturday, October 8,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3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Saturday, October 8,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3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Saturday, October 8,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2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Saturday, October 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Saturday, October 8,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8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Saturday, October 8,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452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06" r:id="rId6"/>
    <p:sldLayoutId id="2147483802" r:id="rId7"/>
    <p:sldLayoutId id="2147483803" r:id="rId8"/>
    <p:sldLayoutId id="2147483804" r:id="rId9"/>
    <p:sldLayoutId id="2147483805" r:id="rId10"/>
    <p:sldLayoutId id="21474838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20000"/>
        </a:lnSpc>
        <a:spcBef>
          <a:spcPts val="10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5">
            <a:extLst>
              <a:ext uri="{FF2B5EF4-FFF2-40B4-BE49-F238E27FC236}">
                <a16:creationId xmlns:a16="http://schemas.microsoft.com/office/drawing/2014/main" id="{8C448D53-ACA1-4CA4-B08A-09FB0780C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16AD7-BE00-9DCA-E34A-BE425638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0710" y="448056"/>
            <a:ext cx="4886096" cy="3401568"/>
          </a:xfrm>
        </p:spPr>
        <p:txBody>
          <a:bodyPr>
            <a:normAutofit/>
          </a:bodyPr>
          <a:lstStyle/>
          <a:p>
            <a:r>
              <a:rPr lang="en-US"/>
              <a:t>A Most Difficult Prayer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A89C0-8DD3-667C-8CC3-0F0A19A19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0710" y="4471416"/>
            <a:ext cx="4886096" cy="1481328"/>
          </a:xfrm>
        </p:spPr>
        <p:txBody>
          <a:bodyPr>
            <a:normAutofit/>
          </a:bodyPr>
          <a:lstStyle/>
          <a:p>
            <a:r>
              <a:rPr lang="en-US" sz="6000" b="1" i="1" dirty="0"/>
              <a:t>Mt 26:36-46</a:t>
            </a: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320EC1A7-421F-F723-9FED-7D89BB5C72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082"/>
          <a:stretch/>
        </p:blipFill>
        <p:spPr>
          <a:xfrm>
            <a:off x="405993" y="450000"/>
            <a:ext cx="4880319" cy="5544000"/>
          </a:xfrm>
          <a:prstGeom prst="rect">
            <a:avLst/>
          </a:prstGeom>
        </p:spPr>
      </p:pic>
      <p:cxnSp>
        <p:nvCxnSpPr>
          <p:cNvPr id="29" name="Straight Connector 17">
            <a:extLst>
              <a:ext uri="{FF2B5EF4-FFF2-40B4-BE49-F238E27FC236}">
                <a16:creationId xmlns:a16="http://schemas.microsoft.com/office/drawing/2014/main" id="{3B5719CE-F76F-4313-9A48-ADF79E67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86488" y="4122000"/>
            <a:ext cx="490238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232BB53-8486-2BAA-9AAA-1E5C31D9EB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29" y="448056"/>
            <a:ext cx="4880319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553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41DD-E8AA-0293-05A7-51A7AEE5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0524744" cy="11412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EF83-B793-E76D-7895-94CE7E630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0524744" cy="3783013"/>
          </a:xfrm>
        </p:spPr>
        <p:txBody>
          <a:bodyPr/>
          <a:lstStyle/>
          <a:p>
            <a:r>
              <a:rPr lang="en-US" b="1" dirty="0">
                <a:solidFill>
                  <a:srgbClr val="F8F8F8"/>
                </a:solidFill>
              </a:rPr>
              <a:t>“Not as I will, but as You will” (</a:t>
            </a:r>
            <a:r>
              <a:rPr lang="en-US" b="1" i="1" dirty="0">
                <a:solidFill>
                  <a:srgbClr val="F8F8F8"/>
                </a:solidFill>
              </a:rPr>
              <a:t>vs 39c</a:t>
            </a:r>
            <a:r>
              <a:rPr lang="en-US" b="1" dirty="0">
                <a:solidFill>
                  <a:srgbClr val="F8F8F8"/>
                </a:solidFill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8A07A85B-CF27-B001-2789-6CA5D1BD0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2420178"/>
            <a:ext cx="8096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65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49A4-4E8F-30D5-CD55-3B4B9762B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0524744" cy="1141200"/>
          </a:xfrm>
        </p:spPr>
        <p:txBody>
          <a:bodyPr/>
          <a:lstStyle/>
          <a:p>
            <a:r>
              <a:rPr lang="en-US" b="1" dirty="0"/>
              <a:t>This prayer Involves Surrender in the Soul (vs 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5F1A-994D-C4A2-BE50-3ADE2D53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9862135" cy="3783013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8F8F8"/>
                </a:solidFill>
              </a:rPr>
              <a:t>“My soul is exceedingly sorrowful, even to death”</a:t>
            </a:r>
          </a:p>
          <a:p>
            <a:endParaRPr lang="en-US" b="1" dirty="0">
              <a:solidFill>
                <a:srgbClr val="F8F8F8"/>
              </a:solidFill>
            </a:endParaRPr>
          </a:p>
          <a:p>
            <a:r>
              <a:rPr lang="en-US" b="1" dirty="0">
                <a:solidFill>
                  <a:srgbClr val="F8F8F8"/>
                </a:solidFill>
              </a:rPr>
              <a:t>“The words in the Greek are expressive of the greatest sorrow imaginable.” (Poole)</a:t>
            </a:r>
          </a:p>
          <a:p>
            <a:endParaRPr lang="en-US" b="1" dirty="0">
              <a:solidFill>
                <a:srgbClr val="F8F8F8"/>
              </a:solidFill>
            </a:endParaRPr>
          </a:p>
          <a:p>
            <a:r>
              <a:rPr lang="en-US" b="1" dirty="0">
                <a:solidFill>
                  <a:srgbClr val="F8F8F8"/>
                </a:solidFill>
              </a:rPr>
              <a:t>“The sufferings of death are the greatest of which we have any knowledge; they are the most feared and dreaded by man; and those sufferings are therefore put for extreme and indescribable anguish. The meaning may be thus expressed: My sorrows are so great that under their burden I am ready to die; such is the anxiety of mind, that I seem to bear the pains of death!” (Barnes)</a:t>
            </a:r>
          </a:p>
        </p:txBody>
      </p:sp>
    </p:spTree>
    <p:extLst>
      <p:ext uri="{BB962C8B-B14F-4D97-AF65-F5344CB8AC3E}">
        <p14:creationId xmlns:p14="http://schemas.microsoft.com/office/powerpoint/2010/main" val="674147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49A4-4E8F-30D5-CD55-3B4B9762B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0524744" cy="1141200"/>
          </a:xfrm>
        </p:spPr>
        <p:txBody>
          <a:bodyPr/>
          <a:lstStyle/>
          <a:p>
            <a:r>
              <a:rPr lang="en-US" b="1" dirty="0"/>
              <a:t>This prayer Involves Surrender in the Soul (vs 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5F1A-994D-C4A2-BE50-3ADE2D53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9862135" cy="37830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8F8F8"/>
                </a:solidFill>
              </a:rPr>
              <a:t>Jesus called His disciples to full surrender (</a:t>
            </a:r>
            <a:r>
              <a:rPr lang="en-US" b="1" i="1" dirty="0">
                <a:solidFill>
                  <a:srgbClr val="F8F8F8"/>
                </a:solidFill>
              </a:rPr>
              <a:t>Mt 16:24-25</a:t>
            </a:r>
            <a:r>
              <a:rPr lang="en-US" b="1" dirty="0">
                <a:solidFill>
                  <a:srgbClr val="F8F8F8"/>
                </a:solidFill>
              </a:rPr>
              <a:t>)</a:t>
            </a:r>
          </a:p>
          <a:p>
            <a:endParaRPr lang="en-US" b="1" dirty="0">
              <a:solidFill>
                <a:srgbClr val="F8F8F8"/>
              </a:solidFill>
            </a:endParaRPr>
          </a:p>
          <a:p>
            <a:r>
              <a:rPr lang="en-US" b="1" dirty="0">
                <a:solidFill>
                  <a:srgbClr val="F8F8F8"/>
                </a:solidFill>
              </a:rPr>
              <a:t>Jesus expects the same of His followers today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3625FE05-409F-282D-D16D-221B22420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3421506"/>
            <a:ext cx="6347791" cy="2096707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1B7A5D0-A956-6BF2-666C-457CD1347F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920" y="2560320"/>
            <a:ext cx="2993157" cy="295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9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49A4-4E8F-30D5-CD55-3B4B9762B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0524744" cy="1141200"/>
          </a:xfrm>
        </p:spPr>
        <p:txBody>
          <a:bodyPr/>
          <a:lstStyle/>
          <a:p>
            <a:r>
              <a:rPr lang="en-US" b="1" dirty="0"/>
              <a:t>This prayer Involves Surrender of the will (vs 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5F1A-994D-C4A2-BE50-3ADE2D53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9862135" cy="37830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8F8F8"/>
                </a:solidFill>
              </a:rPr>
              <a:t>“Not as I will, but as You </a:t>
            </a:r>
            <a:r>
              <a:rPr lang="en-US" b="1" i="1" dirty="0">
                <a:solidFill>
                  <a:srgbClr val="F8F8F8"/>
                </a:solidFill>
              </a:rPr>
              <a:t>will.</a:t>
            </a:r>
            <a:r>
              <a:rPr lang="en-US" b="1" dirty="0">
                <a:solidFill>
                  <a:srgbClr val="F8F8F8"/>
                </a:solidFill>
              </a:rPr>
              <a:t>” </a:t>
            </a:r>
          </a:p>
          <a:p>
            <a:endParaRPr lang="en-US" b="1" dirty="0">
              <a:solidFill>
                <a:srgbClr val="F8F8F8"/>
              </a:solidFill>
            </a:endParaRPr>
          </a:p>
          <a:p>
            <a:r>
              <a:rPr lang="en-US" b="1" dirty="0">
                <a:solidFill>
                  <a:srgbClr val="F8F8F8"/>
                </a:solidFill>
              </a:rPr>
              <a:t>The examples of David and Paul</a:t>
            </a:r>
          </a:p>
          <a:p>
            <a:pPr lvl="1"/>
            <a:r>
              <a:rPr lang="en-US" b="1" i="1" dirty="0">
                <a:solidFill>
                  <a:srgbClr val="F8F8F8"/>
                </a:solidFill>
              </a:rPr>
              <a:t>2 Sam 12:13-24</a:t>
            </a:r>
          </a:p>
          <a:p>
            <a:pPr lvl="1"/>
            <a:r>
              <a:rPr lang="en-US" b="1" i="1" dirty="0">
                <a:solidFill>
                  <a:srgbClr val="F8F8F8"/>
                </a:solidFill>
              </a:rPr>
              <a:t>2 Cor  12:1-10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1B7A5D0-A956-6BF2-666C-457CD1347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920" y="2560320"/>
            <a:ext cx="2993157" cy="295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17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A49A4-4E8F-30D5-CD55-3B4B9762B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0524744" cy="1141200"/>
          </a:xfrm>
        </p:spPr>
        <p:txBody>
          <a:bodyPr/>
          <a:lstStyle/>
          <a:p>
            <a:r>
              <a:rPr lang="en-US" b="1" dirty="0"/>
              <a:t>This prayer Involves Surrender of the will (vs 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5F1A-994D-C4A2-BE50-3ADE2D53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9862135" cy="41591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8F8F8"/>
                </a:solidFill>
              </a:rPr>
              <a:t>Both man and animal can be stubborn</a:t>
            </a:r>
          </a:p>
          <a:p>
            <a:pPr lvl="1"/>
            <a:r>
              <a:rPr lang="en-US" b="1" dirty="0">
                <a:solidFill>
                  <a:srgbClr val="F8F8F8"/>
                </a:solidFill>
              </a:rPr>
              <a:t>Try taking a dog where he doesn’t want to go</a:t>
            </a:r>
          </a:p>
          <a:p>
            <a:pPr lvl="1"/>
            <a:r>
              <a:rPr lang="en-US" b="1" dirty="0">
                <a:solidFill>
                  <a:srgbClr val="F8F8F8"/>
                </a:solidFill>
              </a:rPr>
              <a:t>Bits are placed in horses’ mouths to control </a:t>
            </a:r>
          </a:p>
          <a:p>
            <a:pPr marL="901944" lvl="2" indent="0">
              <a:buNone/>
            </a:pPr>
            <a:r>
              <a:rPr lang="en-US" b="1" dirty="0">
                <a:solidFill>
                  <a:srgbClr val="F8F8F8"/>
                </a:solidFill>
              </a:rPr>
              <a:t>their will</a:t>
            </a:r>
          </a:p>
          <a:p>
            <a:pPr marL="901944" lvl="2" indent="0">
              <a:buNone/>
            </a:pPr>
            <a:endParaRPr lang="en-US" b="1" dirty="0">
              <a:solidFill>
                <a:srgbClr val="F8F8F8"/>
              </a:solidFill>
            </a:endParaRPr>
          </a:p>
          <a:p>
            <a:r>
              <a:rPr lang="en-US" b="1" dirty="0">
                <a:solidFill>
                  <a:srgbClr val="F8F8F8"/>
                </a:solidFill>
              </a:rPr>
              <a:t>Are you refusing to come to Christ because of a </a:t>
            </a:r>
          </a:p>
          <a:p>
            <a:pPr marL="451944" lvl="1" indent="0">
              <a:buNone/>
            </a:pPr>
            <a:r>
              <a:rPr lang="en-US" b="1" dirty="0">
                <a:solidFill>
                  <a:srgbClr val="F8F8F8"/>
                </a:solidFill>
              </a:rPr>
              <a:t>Stubborn will</a:t>
            </a:r>
          </a:p>
          <a:p>
            <a:endParaRPr lang="en-US" b="1" dirty="0">
              <a:solidFill>
                <a:srgbClr val="F8F8F8"/>
              </a:solidFill>
            </a:endParaRPr>
          </a:p>
          <a:p>
            <a:r>
              <a:rPr lang="en-US" b="1" dirty="0">
                <a:solidFill>
                  <a:srgbClr val="F8F8F8"/>
                </a:solidFill>
              </a:rPr>
              <a:t>Are you refusing to forgive because of a stubborn will</a:t>
            </a:r>
          </a:p>
          <a:p>
            <a:endParaRPr lang="en-US" b="1" dirty="0">
              <a:solidFill>
                <a:srgbClr val="F8F8F8"/>
              </a:solidFill>
            </a:endParaRPr>
          </a:p>
          <a:p>
            <a:r>
              <a:rPr lang="en-US" b="1" dirty="0">
                <a:solidFill>
                  <a:srgbClr val="F8F8F8"/>
                </a:solidFill>
              </a:rPr>
              <a:t>Surrender to God and make His will your own					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1B7A5D0-A956-6BF2-666C-457CD1347F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920" y="2560320"/>
            <a:ext cx="2993157" cy="295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7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2331-6B4A-6DBD-D693-9A051D79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0524744" cy="1141200"/>
          </a:xfrm>
        </p:spPr>
        <p:txBody>
          <a:bodyPr/>
          <a:lstStyle/>
          <a:p>
            <a:r>
              <a:rPr lang="en-US" b="1" dirty="0"/>
              <a:t>This Prayer Requires Dedication when others Have Failed </a:t>
            </a:r>
            <a:br>
              <a:rPr lang="en-US" b="1" dirty="0"/>
            </a:br>
            <a:r>
              <a:rPr lang="en-US" b="1" dirty="0"/>
              <a:t>(vs 40-46)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F3C1-2516-ED00-F4CD-BFB705097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7" y="1735200"/>
            <a:ext cx="10524744" cy="378301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“</a:t>
            </a:r>
            <a:r>
              <a:rPr lang="en-US" b="1" baseline="30000" dirty="0">
                <a:solidFill>
                  <a:srgbClr val="FFFFFF"/>
                </a:solidFill>
              </a:rPr>
              <a:t>40 </a:t>
            </a:r>
            <a:r>
              <a:rPr lang="en-US" b="1" dirty="0">
                <a:solidFill>
                  <a:srgbClr val="FFFFFF"/>
                </a:solidFill>
              </a:rPr>
              <a:t>Then He came to the disciples and found them sleeping” (</a:t>
            </a:r>
            <a:r>
              <a:rPr lang="en-US" b="1" i="1" dirty="0">
                <a:solidFill>
                  <a:srgbClr val="FFFFFF"/>
                </a:solidFill>
              </a:rPr>
              <a:t>vs 40</a:t>
            </a:r>
            <a:r>
              <a:rPr lang="en-US" b="1" dirty="0">
                <a:solidFill>
                  <a:srgbClr val="FFFFFF"/>
                </a:solidFill>
              </a:rPr>
              <a:t>)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FFFFFF"/>
                </a:solidFill>
              </a:rPr>
              <a:t>“</a:t>
            </a:r>
            <a:r>
              <a:rPr lang="en-US" b="1" baseline="30000" dirty="0">
                <a:solidFill>
                  <a:srgbClr val="FFFFFF"/>
                </a:solidFill>
              </a:rPr>
              <a:t>43 </a:t>
            </a:r>
            <a:r>
              <a:rPr lang="en-US" b="1" dirty="0">
                <a:solidFill>
                  <a:srgbClr val="FFFFFF"/>
                </a:solidFill>
              </a:rPr>
              <a:t>And He came and found them asleep again, for their eyes were heavy.” (</a:t>
            </a:r>
            <a:r>
              <a:rPr lang="en-US" b="1" i="1" dirty="0">
                <a:solidFill>
                  <a:srgbClr val="FFFFFF"/>
                </a:solidFill>
              </a:rPr>
              <a:t>vs 43</a:t>
            </a:r>
            <a:r>
              <a:rPr lang="en-US" b="1" dirty="0">
                <a:solidFill>
                  <a:srgbClr val="FFFFFF"/>
                </a:solidFill>
              </a:rPr>
              <a:t>)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FFFFFF"/>
                </a:solidFill>
              </a:rPr>
              <a:t>“</a:t>
            </a:r>
            <a:r>
              <a:rPr lang="en-US" b="1" baseline="30000" dirty="0">
                <a:solidFill>
                  <a:srgbClr val="FFFFFF"/>
                </a:solidFill>
              </a:rPr>
              <a:t>45 </a:t>
            </a:r>
            <a:r>
              <a:rPr lang="en-US" b="1" dirty="0">
                <a:solidFill>
                  <a:srgbClr val="FFFFFF"/>
                </a:solidFill>
              </a:rPr>
              <a:t>Then He came to His disciples and said to them, “Are </a:t>
            </a:r>
            <a:r>
              <a:rPr lang="en-US" b="1" i="1" dirty="0">
                <a:solidFill>
                  <a:srgbClr val="FFFFFF"/>
                </a:solidFill>
              </a:rPr>
              <a:t>you</a:t>
            </a:r>
            <a:r>
              <a:rPr lang="en-US" b="1" dirty="0">
                <a:solidFill>
                  <a:srgbClr val="FFFFFF"/>
                </a:solidFill>
              </a:rPr>
              <a:t> still sleeping and resting?” (</a:t>
            </a:r>
            <a:r>
              <a:rPr lang="en-US" b="1" i="1" dirty="0">
                <a:solidFill>
                  <a:srgbClr val="FFFFFF"/>
                </a:solidFill>
              </a:rPr>
              <a:t>vs 45</a:t>
            </a:r>
            <a:r>
              <a:rPr lang="en-US" b="1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303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2331-6B4A-6DBD-D693-9A051D79C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0524744" cy="1141200"/>
          </a:xfrm>
        </p:spPr>
        <p:txBody>
          <a:bodyPr/>
          <a:lstStyle/>
          <a:p>
            <a:r>
              <a:rPr lang="en-US" b="1" dirty="0"/>
              <a:t>This Prayer Requires Dedication when others Have Failed </a:t>
            </a:r>
            <a:br>
              <a:rPr lang="en-US" b="1" dirty="0"/>
            </a:br>
            <a:r>
              <a:rPr lang="en-US" b="1" dirty="0"/>
              <a:t>(vs 40-46)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F3C1-2516-ED00-F4CD-BFB705097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7" y="1735200"/>
            <a:ext cx="10524744" cy="378301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How easy it was for His disciples to give in to their desire for rest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FFFFFF"/>
                </a:solidFill>
              </a:rPr>
              <a:t>Others are likely to give in to their fleshly desires as well, and then what will we do?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FFFFFF"/>
                </a:solidFill>
              </a:rPr>
              <a:t>What did Jesus do?</a:t>
            </a:r>
          </a:p>
          <a:p>
            <a:pPr lvl="1"/>
            <a:r>
              <a:rPr lang="en-US" b="1" dirty="0">
                <a:solidFill>
                  <a:srgbClr val="FFFFFF"/>
                </a:solidFill>
              </a:rPr>
              <a:t>“</a:t>
            </a:r>
            <a:r>
              <a:rPr lang="en-US" b="1" baseline="30000" dirty="0">
                <a:solidFill>
                  <a:srgbClr val="FFFFFF"/>
                </a:solidFill>
              </a:rPr>
              <a:t>42 </a:t>
            </a:r>
            <a:r>
              <a:rPr lang="en-US" b="1" dirty="0">
                <a:solidFill>
                  <a:srgbClr val="FFFFFF"/>
                </a:solidFill>
              </a:rPr>
              <a:t>Again, a second time, He went away and prayed,” (</a:t>
            </a:r>
            <a:r>
              <a:rPr lang="en-US" b="1" i="1" dirty="0">
                <a:solidFill>
                  <a:srgbClr val="FFFFFF"/>
                </a:solidFill>
              </a:rPr>
              <a:t>vs 42</a:t>
            </a:r>
            <a:r>
              <a:rPr lang="en-US" b="1" dirty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rgbClr val="FFFFFF"/>
                </a:solidFill>
              </a:rPr>
              <a:t>“</a:t>
            </a:r>
            <a:r>
              <a:rPr lang="en-US" b="1" baseline="30000" dirty="0">
                <a:solidFill>
                  <a:srgbClr val="FFFFFF"/>
                </a:solidFill>
              </a:rPr>
              <a:t>44 </a:t>
            </a:r>
            <a:r>
              <a:rPr lang="en-US" b="1" dirty="0">
                <a:solidFill>
                  <a:srgbClr val="FFFFFF"/>
                </a:solidFill>
              </a:rPr>
              <a:t>So He left them, went away again, and prayed the third time” (</a:t>
            </a:r>
            <a:r>
              <a:rPr lang="en-US" b="1" i="1" dirty="0">
                <a:solidFill>
                  <a:srgbClr val="FFFFFF"/>
                </a:solidFill>
              </a:rPr>
              <a:t>vs 44</a:t>
            </a:r>
            <a:r>
              <a:rPr lang="en-US" b="1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533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25FF9-FCA1-5952-C612-E77A218A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D8F49-447E-0564-BE12-40E381CA7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0524744" cy="3783013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Have you been too stubborn and unwilling to surrender your soul and will        unto God?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FFFFFF"/>
                </a:solidFill>
              </a:rPr>
              <a:t>Are you willing to make a change today?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r>
              <a:rPr lang="en-US" b="1" dirty="0">
                <a:solidFill>
                  <a:srgbClr val="FFFFFF"/>
                </a:solidFill>
              </a:rPr>
              <a:t>Why not come now to the One who surrendered all for you?</a:t>
            </a:r>
          </a:p>
        </p:txBody>
      </p:sp>
    </p:spTree>
    <p:extLst>
      <p:ext uri="{BB962C8B-B14F-4D97-AF65-F5344CB8AC3E}">
        <p14:creationId xmlns:p14="http://schemas.microsoft.com/office/powerpoint/2010/main" val="835884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Bell MT"/>
        <a:ea typeface=""/>
        <a:cs typeface=""/>
      </a:majorFont>
      <a:minorFont>
        <a:latin typeface="Bell M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626</Words>
  <Application>Microsoft Office PowerPoint</Application>
  <PresentationFormat>Custom</PresentationFormat>
  <Paragraphs>64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Bell MT</vt:lpstr>
      <vt:lpstr>Calibri</vt:lpstr>
      <vt:lpstr>Calibri Light</vt:lpstr>
      <vt:lpstr>ThinLineVTI</vt:lpstr>
      <vt:lpstr>A Most Difficult Prayer</vt:lpstr>
      <vt:lpstr>Introduction</vt:lpstr>
      <vt:lpstr>This prayer Involves Surrender in the Soul (vs 38)</vt:lpstr>
      <vt:lpstr>This prayer Involves Surrender in the Soul (vs 38)</vt:lpstr>
      <vt:lpstr>This prayer Involves Surrender of the will (vs 39)</vt:lpstr>
      <vt:lpstr>This prayer Involves Surrender of the will (vs 39)</vt:lpstr>
      <vt:lpstr>This Prayer Requires Dedication when others Have Failed  (vs 40-46)</vt:lpstr>
      <vt:lpstr>This Prayer Requires Dedication when others Have Failed  (vs 40-46)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Most Difficult Prayer</dc:title>
  <dc:creator>Rob Miller</dc:creator>
  <cp:lastModifiedBy>West End</cp:lastModifiedBy>
  <cp:revision>2</cp:revision>
  <cp:lastPrinted>2022-10-08T17:37:22Z</cp:lastPrinted>
  <dcterms:created xsi:type="dcterms:W3CDTF">2022-10-06T00:36:02Z</dcterms:created>
  <dcterms:modified xsi:type="dcterms:W3CDTF">2022-10-08T17:37:35Z</dcterms:modified>
</cp:coreProperties>
</file>