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1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4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6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3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3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9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0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8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0D8F-0903-483C-B0E7-4411E280C09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03A3-601F-4567-AB4F-06FD161D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B71A-F252-4668-8096-2A153398DD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1989-3AF0-4D2F-8030-20CEFF2F7B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6E5A9-C5C8-49AA-B99D-BA838859F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10972800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03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Knew how to Explain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38:11)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0A3A2B-AA87-4446-B9E9-D0BDAA87C5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6348" y="2006438"/>
            <a:ext cx="4821471" cy="45086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dirty="0"/>
              <a:t>Do we have the same faith and trust in God’s plan to save mankind as </a:t>
            </a:r>
            <a:r>
              <a:rPr lang="en-US" dirty="0" err="1"/>
              <a:t>Ebed-Melech</a:t>
            </a:r>
            <a:r>
              <a:rPr lang="en-US" dirty="0"/>
              <a:t> had in the ropes</a:t>
            </a:r>
          </a:p>
          <a:p>
            <a:r>
              <a:rPr lang="en-US" dirty="0"/>
              <a:t>Do we question the strength of the rope (Gospel)</a:t>
            </a:r>
          </a:p>
          <a:p>
            <a:r>
              <a:rPr lang="en-US" dirty="0"/>
              <a:t>Are we fully ready and confident to “let down the rope of salvation” to help save the lives of sinners</a:t>
            </a:r>
          </a:p>
          <a:p>
            <a:r>
              <a:rPr lang="en-US" dirty="0"/>
              <a:t>Do we act upon this faith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6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Knew how to Explain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38:12)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5BA032-287F-4F1C-8F0F-E79A289DDD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1985963"/>
            <a:ext cx="4663440" cy="450691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dirty="0" err="1"/>
              <a:t>Ebed-Melech</a:t>
            </a:r>
            <a:r>
              <a:rPr lang="en-US" dirty="0"/>
              <a:t> knew how to explain the process to Jeremiah of how he would be saved</a:t>
            </a:r>
          </a:p>
          <a:p>
            <a:r>
              <a:rPr lang="en-US" dirty="0"/>
              <a:t>Verse 12 shows just how clear and simple the directions were</a:t>
            </a:r>
          </a:p>
          <a:p>
            <a:r>
              <a:rPr lang="en-US" dirty="0"/>
              <a:t>Jeremiah is able to easily understand and take the necessary steps that lead to his salvation from the pit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53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Knew how to Explain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38:12)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1DDAEA-4018-4E79-A704-9C1D8C45F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4380" y="2004112"/>
            <a:ext cx="4663440" cy="44887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dirty="0"/>
              <a:t>Do we know God’s plan for the salvation of souls</a:t>
            </a:r>
          </a:p>
          <a:p>
            <a:r>
              <a:rPr lang="en-US" dirty="0"/>
              <a:t>Are we able to explain it in a manner that is simple for the hearer to understand act upon</a:t>
            </a:r>
          </a:p>
          <a:p>
            <a:r>
              <a:rPr lang="en-US" dirty="0"/>
              <a:t>Will those who hear our explanation be able to follow it as easy as Jeremiah followed the direction of </a:t>
            </a:r>
            <a:r>
              <a:rPr lang="en-US" dirty="0" err="1"/>
              <a:t>Ebed-Melech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53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a Man Rewarded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39:15-18)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70B658-83D5-4786-8B6C-FEB938A5A4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>
          <a:xfrm>
            <a:off x="754378" y="1985962"/>
            <a:ext cx="4663441" cy="450691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dirty="0" err="1"/>
              <a:t>Ebed-Melech</a:t>
            </a:r>
            <a:r>
              <a:rPr lang="en-US" dirty="0"/>
              <a:t> heard the words of Jeremiah the prophet concerning the Lord and believed them and put his trust in the Lord</a:t>
            </a:r>
          </a:p>
          <a:p>
            <a:r>
              <a:rPr lang="en-US" dirty="0"/>
              <a:t>Because of his trust and faith in the Lord </a:t>
            </a:r>
            <a:r>
              <a:rPr lang="en-US" dirty="0" err="1"/>
              <a:t>Ebed</a:t>
            </a:r>
            <a:r>
              <a:rPr lang="en-US" dirty="0"/>
              <a:t>-Mech’s life was spared in the conquest of the Babylonians</a:t>
            </a:r>
          </a:p>
          <a:p>
            <a:r>
              <a:rPr lang="en-US" dirty="0"/>
              <a:t>Without this faith and his actions </a:t>
            </a:r>
            <a:r>
              <a:rPr lang="en-US" dirty="0" err="1"/>
              <a:t>Ebed-Melech</a:t>
            </a:r>
            <a:r>
              <a:rPr lang="en-US" dirty="0"/>
              <a:t> would have perished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a Man Rewarded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39:15-18)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A6C984-CCF5-4F97-B953-8BE2145368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4378" y="2004112"/>
            <a:ext cx="4663441" cy="44887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dirty="0"/>
              <a:t>When we hear the word of the Lord in His book do we find them to be true and therefore put our trust in Him </a:t>
            </a:r>
          </a:p>
          <a:p>
            <a:r>
              <a:rPr lang="en-US" dirty="0"/>
              <a:t>If we believe and act in faith as </a:t>
            </a:r>
            <a:r>
              <a:rPr lang="en-US" dirty="0" err="1"/>
              <a:t>Ebed-Melech</a:t>
            </a:r>
            <a:r>
              <a:rPr lang="en-US" dirty="0"/>
              <a:t> did we will be spared from a spiritual death</a:t>
            </a:r>
          </a:p>
          <a:p>
            <a:r>
              <a:rPr lang="en-US" dirty="0"/>
              <a:t>If we refuse to listen and trust in what the Lord has said we will perish with all those who do not trust in Him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9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An Example for us Today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7F3A37-13AE-495D-BF69-A21C871FAA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0"/>
          <a:stretch/>
        </p:blipFill>
        <p:spPr>
          <a:xfrm>
            <a:off x="754378" y="2195275"/>
            <a:ext cx="4663441" cy="42975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dirty="0"/>
              <a:t>The account of </a:t>
            </a:r>
            <a:r>
              <a:rPr lang="en-US" dirty="0" err="1"/>
              <a:t>Ebed-Melech</a:t>
            </a:r>
            <a:r>
              <a:rPr lang="en-US" dirty="0"/>
              <a:t> serves as a reminder for each of us today</a:t>
            </a:r>
          </a:p>
          <a:p>
            <a:r>
              <a:rPr lang="en-US" dirty="0"/>
              <a:t>It reminds us we not only need to hear and put our trust in the Lord, but we must also take action in faith</a:t>
            </a:r>
          </a:p>
          <a:p>
            <a:r>
              <a:rPr lang="en-US" dirty="0"/>
              <a:t>If we do good and follow the Lord’s will we will be saved</a:t>
            </a:r>
          </a:p>
          <a:p>
            <a:r>
              <a:rPr lang="en-US" dirty="0"/>
              <a:t>If we choose not to listen or not to act we will surely perish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11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1F8D-23EE-4150-BACE-EC467544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Introduction: Historical 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77BAB-BD4C-434C-AF4E-293F7228E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sz="2700" dirty="0"/>
              <a:t>Babylon was taking over Jerusalem </a:t>
            </a:r>
            <a:r>
              <a:rPr lang="en-US" sz="2700" dirty="0">
                <a:solidFill>
                  <a:srgbClr val="FF0000"/>
                </a:solidFill>
              </a:rPr>
              <a:t>(</a:t>
            </a:r>
            <a:r>
              <a:rPr lang="en-US" sz="2700" dirty="0" err="1">
                <a:solidFill>
                  <a:srgbClr val="FF0000"/>
                </a:solidFill>
              </a:rPr>
              <a:t>Jer</a:t>
            </a:r>
            <a:r>
              <a:rPr lang="en-US" sz="2700" dirty="0">
                <a:solidFill>
                  <a:srgbClr val="FF0000"/>
                </a:solidFill>
              </a:rPr>
              <a:t> 37:5)</a:t>
            </a:r>
          </a:p>
          <a:p>
            <a:r>
              <a:rPr lang="en-US" sz="2700" dirty="0"/>
              <a:t>Babylon received news Egypt was coming to help Jerusalem, so they temporarily stopped their siege </a:t>
            </a:r>
            <a:r>
              <a:rPr lang="en-US" sz="2700" dirty="0">
                <a:solidFill>
                  <a:srgbClr val="FF0000"/>
                </a:solidFill>
              </a:rPr>
              <a:t>(</a:t>
            </a:r>
            <a:r>
              <a:rPr lang="en-US" sz="2700" dirty="0" err="1">
                <a:solidFill>
                  <a:srgbClr val="FF0000"/>
                </a:solidFill>
              </a:rPr>
              <a:t>Jer</a:t>
            </a:r>
            <a:r>
              <a:rPr lang="en-US" sz="2700" dirty="0">
                <a:solidFill>
                  <a:srgbClr val="FF0000"/>
                </a:solidFill>
              </a:rPr>
              <a:t> 37:5)</a:t>
            </a:r>
          </a:p>
          <a:p>
            <a:r>
              <a:rPr lang="en-US" sz="2700" dirty="0"/>
              <a:t>Jeremiah prophesies during this time period that Babylon will return and destroy Jerusalem </a:t>
            </a:r>
            <a:r>
              <a:rPr lang="en-US" sz="2700" dirty="0">
                <a:solidFill>
                  <a:srgbClr val="FF0000"/>
                </a:solidFill>
              </a:rPr>
              <a:t>(</a:t>
            </a:r>
            <a:r>
              <a:rPr lang="en-US" sz="2700" dirty="0" err="1">
                <a:solidFill>
                  <a:srgbClr val="FF0000"/>
                </a:solidFill>
              </a:rPr>
              <a:t>Jer</a:t>
            </a:r>
            <a:r>
              <a:rPr lang="en-US" sz="2700" dirty="0">
                <a:solidFill>
                  <a:srgbClr val="FF0000"/>
                </a:solidFill>
              </a:rPr>
              <a:t> 37:1-10)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615FFD-6F71-4D6F-80F9-1EBB0D623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7"/>
          </a:xfrm>
        </p:spPr>
        <p:txBody>
          <a:bodyPr/>
          <a:lstStyle/>
          <a:p>
            <a:r>
              <a:rPr lang="en-US" sz="2700" dirty="0"/>
              <a:t>Jeremiah is arrested and charged with being a traitor </a:t>
            </a:r>
            <a:r>
              <a:rPr lang="en-US" sz="2700" dirty="0">
                <a:solidFill>
                  <a:srgbClr val="FF0000"/>
                </a:solidFill>
              </a:rPr>
              <a:t>(</a:t>
            </a:r>
            <a:r>
              <a:rPr lang="en-US" sz="2700" dirty="0" err="1">
                <a:solidFill>
                  <a:srgbClr val="FF0000"/>
                </a:solidFill>
              </a:rPr>
              <a:t>Jer</a:t>
            </a:r>
            <a:r>
              <a:rPr lang="en-US" sz="2700" dirty="0">
                <a:solidFill>
                  <a:srgbClr val="FF0000"/>
                </a:solidFill>
              </a:rPr>
              <a:t> 37: 11-16)</a:t>
            </a:r>
          </a:p>
          <a:p>
            <a:r>
              <a:rPr lang="en-US" sz="2700" dirty="0"/>
              <a:t>The king sends for Jeremiah and upon hearing his message decides to return him to prison</a:t>
            </a:r>
          </a:p>
          <a:p>
            <a:r>
              <a:rPr lang="en-US" sz="2700" dirty="0"/>
              <a:t>Jeremiah is thrown into a pit to die </a:t>
            </a:r>
            <a:r>
              <a:rPr lang="en-US" sz="2700" dirty="0">
                <a:solidFill>
                  <a:srgbClr val="FF0000"/>
                </a:solidFill>
              </a:rPr>
              <a:t>(</a:t>
            </a:r>
            <a:r>
              <a:rPr lang="en-US" sz="2700" dirty="0" err="1">
                <a:solidFill>
                  <a:srgbClr val="FF0000"/>
                </a:solidFill>
              </a:rPr>
              <a:t>Jer</a:t>
            </a:r>
            <a:r>
              <a:rPr lang="en-US" sz="2700" dirty="0">
                <a:solidFill>
                  <a:srgbClr val="FF0000"/>
                </a:solidFill>
              </a:rPr>
              <a:t> 38:1-6)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57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heard of Jeremiah’s situation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38:7-10)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44BC1A-4F52-42C9-81DB-ED5605790F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8" y="2009932"/>
            <a:ext cx="4663441" cy="448294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doesn’t wait but takes action</a:t>
            </a:r>
          </a:p>
          <a:p>
            <a:r>
              <a:rPr lang="en-US" dirty="0"/>
              <a:t>Upon hearing of Jeremiah’s treatment he immediately goes to the king</a:t>
            </a:r>
          </a:p>
          <a:p>
            <a:r>
              <a:rPr lang="en-US" dirty="0"/>
              <a:t>He recognizes if he does not act Jeremiah may lose his life </a:t>
            </a:r>
          </a:p>
        </p:txBody>
      </p:sp>
    </p:spTree>
    <p:extLst>
      <p:ext uri="{BB962C8B-B14F-4D97-AF65-F5344CB8AC3E}">
        <p14:creationId xmlns:p14="http://schemas.microsoft.com/office/powerpoint/2010/main" val="32251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heard of Jeremiah’s situation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38:7-10)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84FFC6-2ABB-489B-8BD5-1FDA20F853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" y="1985963"/>
            <a:ext cx="4447047" cy="450691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we hear of someone’s spiritual life in danger, do we respond</a:t>
            </a:r>
          </a:p>
          <a:p>
            <a:r>
              <a:rPr lang="en-US" dirty="0"/>
              <a:t>Are we ready to take action immediately </a:t>
            </a:r>
          </a:p>
          <a:p>
            <a:r>
              <a:rPr lang="en-US" dirty="0"/>
              <a:t>Do we stand up for our bothers and sisters when they are mistreated for teaching the truth</a:t>
            </a:r>
          </a:p>
          <a:p>
            <a:r>
              <a:rPr lang="en-US" dirty="0"/>
              <a:t>Do we hear and just ignore the situation or think someone else can take care of it (not my problem)</a:t>
            </a:r>
          </a:p>
        </p:txBody>
      </p:sp>
    </p:spTree>
    <p:extLst>
      <p:ext uri="{BB962C8B-B14F-4D97-AF65-F5344CB8AC3E}">
        <p14:creationId xmlns:p14="http://schemas.microsoft.com/office/powerpoint/2010/main" val="358716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heard of Jeremiah’s situation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38:7-10)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2934E0-6361-44B3-9B6E-43C6A910BB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1985962"/>
            <a:ext cx="4407098" cy="45291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dirty="0" err="1"/>
              <a:t>Ebed-Melech</a:t>
            </a:r>
            <a:r>
              <a:rPr lang="en-US" dirty="0"/>
              <a:t> took his case before the king</a:t>
            </a:r>
          </a:p>
          <a:p>
            <a:r>
              <a:rPr lang="en-US" dirty="0"/>
              <a:t>This could have placed him in danger but he had enough compassion for Jeremiah and personal courage he took action</a:t>
            </a:r>
          </a:p>
          <a:p>
            <a:r>
              <a:rPr lang="en-US" dirty="0"/>
              <a:t>The King responded in mercy and encouraged </a:t>
            </a:r>
            <a:r>
              <a:rPr lang="en-US" dirty="0" err="1"/>
              <a:t>Ebed-Melech</a:t>
            </a:r>
            <a:r>
              <a:rPr lang="en-US" dirty="0"/>
              <a:t> to get help and free Jeremiah before he 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42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heard of Jeremiah’s situation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38:7-10)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731E67-B71E-41FA-B7FF-4CB7EFB2BC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974" y="1985962"/>
            <a:ext cx="4663440" cy="452913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dirty="0"/>
              <a:t>We too can take our case before our Lord and King</a:t>
            </a:r>
          </a:p>
          <a:p>
            <a:r>
              <a:rPr lang="en-US" dirty="0"/>
              <a:t>We must have a true compassion and love for mankind as well as courage and confidence in God to hear and care for us</a:t>
            </a:r>
          </a:p>
          <a:p>
            <a:r>
              <a:rPr lang="en-US" dirty="0"/>
              <a:t>Our Lord and King will also respond in grace and mercy to rescue from spiritual death</a:t>
            </a:r>
          </a:p>
          <a:p>
            <a:r>
              <a:rPr lang="en-US" dirty="0"/>
              <a:t>Do we love others enough to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14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heard of Jeremiah’s situation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38:7-10)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A41F6B-C217-49D6-8436-061CDA4742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8" y="2193448"/>
            <a:ext cx="4663441" cy="429942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dirty="0" err="1"/>
              <a:t>Ebed-Melech</a:t>
            </a:r>
            <a:r>
              <a:rPr lang="en-US" dirty="0"/>
              <a:t> sought the help of others</a:t>
            </a:r>
          </a:p>
          <a:p>
            <a:r>
              <a:rPr lang="en-US" dirty="0"/>
              <a:t>This was done under the authority of the king</a:t>
            </a:r>
          </a:p>
          <a:p>
            <a:r>
              <a:rPr lang="en-US" dirty="0"/>
              <a:t>The King understood there is strength and value in people working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86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heard of Jeremiah’s situation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38:7-10)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0E849C-5550-4929-929F-81BC5BFBE4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6865" y="1985962"/>
            <a:ext cx="4663441" cy="45069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dirty="0"/>
              <a:t>Do we seek the help of others</a:t>
            </a:r>
          </a:p>
          <a:p>
            <a:r>
              <a:rPr lang="en-US" dirty="0"/>
              <a:t>Do we recognize the strength and power that comes from working together</a:t>
            </a:r>
          </a:p>
          <a:p>
            <a:r>
              <a:rPr lang="en-US" dirty="0"/>
              <a:t>We have the authority of our Lord and King to work together to help save lost from death</a:t>
            </a:r>
          </a:p>
          <a:p>
            <a:r>
              <a:rPr lang="en-US" dirty="0"/>
              <a:t>Are we ready, willing, and able to work and serve with others as our King would have us 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92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ounted&#10;&#10;Description automatically generated">
            <a:extLst>
              <a:ext uri="{FF2B5EF4-FFF2-40B4-BE49-F238E27FC236}">
                <a16:creationId xmlns:a16="http://schemas.microsoft.com/office/drawing/2014/main" id="{7F0274EA-D433-A060-5685-A9476C93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1" y="1985962"/>
            <a:ext cx="4663439" cy="3916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2ABA8-06A6-475B-955F-6F4AD690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Ebed-Melech</a:t>
            </a:r>
            <a:r>
              <a:rPr lang="en-US" dirty="0"/>
              <a:t> Obeyed the King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Jer</a:t>
            </a:r>
            <a:r>
              <a:rPr lang="en-US" dirty="0">
                <a:solidFill>
                  <a:srgbClr val="FF0000"/>
                </a:solidFill>
              </a:rPr>
              <a:t> 38:7-10)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8DD1AD-65BB-F3D9-1BEE-BA8394495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0" y="1985962"/>
            <a:ext cx="4663439" cy="39162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5885-DC02-40F0-9E51-A73BB550F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1985962"/>
            <a:ext cx="4663440" cy="4529138"/>
          </a:xfrm>
        </p:spPr>
        <p:txBody>
          <a:bodyPr>
            <a:normAutofit/>
          </a:bodyPr>
          <a:lstStyle/>
          <a:p>
            <a:r>
              <a:rPr lang="en-US" dirty="0"/>
              <a:t>Notice the faith </a:t>
            </a:r>
            <a:r>
              <a:rPr lang="en-US" dirty="0" err="1"/>
              <a:t>Ebed-Melech</a:t>
            </a:r>
            <a:r>
              <a:rPr lang="en-US" dirty="0"/>
              <a:t> has in the ropes </a:t>
            </a:r>
          </a:p>
          <a:p>
            <a:r>
              <a:rPr lang="en-US" dirty="0"/>
              <a:t>We do not see him testing them</a:t>
            </a:r>
          </a:p>
          <a:p>
            <a:r>
              <a:rPr lang="en-US" dirty="0"/>
              <a:t>He believes that they have the power and strength necessary to remove Jeremiah from the pit</a:t>
            </a:r>
          </a:p>
          <a:p>
            <a:r>
              <a:rPr lang="en-US" dirty="0"/>
              <a:t>There is absolute faith that Jeremiah will be saved through this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27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858</Words>
  <Application>Microsoft Office PowerPoint</Application>
  <PresentationFormat>Custom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Introduction: Historical Background</vt:lpstr>
      <vt:lpstr>Ebed-Melech heard of Jeremiah’s situation (Jer 38:7-10)</vt:lpstr>
      <vt:lpstr>Ebed-Melech heard of Jeremiah’s situation (Jer 38:7-10)</vt:lpstr>
      <vt:lpstr>Ebed-Melech heard of Jeremiah’s situation (Jer 38:7-10)</vt:lpstr>
      <vt:lpstr>Ebed-Melech heard of Jeremiah’s situation (Jer 38:7-10)</vt:lpstr>
      <vt:lpstr>Ebed-Melech heard of Jeremiah’s situation (Jer 38:7-10)</vt:lpstr>
      <vt:lpstr>Ebed-Melech heard of Jeremiah’s situation (Jer 38:7-10)</vt:lpstr>
      <vt:lpstr>Ebed-Melech Obeyed the King (Jer 38:7-10)</vt:lpstr>
      <vt:lpstr>Ebed-Melech Knew how to Explain (Jer 38:11)</vt:lpstr>
      <vt:lpstr>Ebed-Melech Knew how to Explain (Jer 38:12)</vt:lpstr>
      <vt:lpstr>Ebed-Melech Knew how to Explain (Jer 38:12)</vt:lpstr>
      <vt:lpstr>Ebed-Melech a Man Rewarded(Jer 39:15-18)</vt:lpstr>
      <vt:lpstr>Ebed-Melech a Man Rewarded(Jer 39:15-18)</vt:lpstr>
      <vt:lpstr>Ebed-Melech An Example for us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West End</cp:lastModifiedBy>
  <cp:revision>19</cp:revision>
  <dcterms:created xsi:type="dcterms:W3CDTF">2017-09-28T15:12:22Z</dcterms:created>
  <dcterms:modified xsi:type="dcterms:W3CDTF">2022-10-08T17:39:12Z</dcterms:modified>
</cp:coreProperties>
</file>