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1" d="100"/>
          <a:sy n="61" d="100"/>
        </p:scale>
        <p:origin x="1116"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48A137C-596B-4670-A37C-7AEAB6A063F7}"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699213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A137C-596B-4670-A37C-7AEAB6A063F7}"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364919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A137C-596B-4670-A37C-7AEAB6A063F7}"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405535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8A137C-596B-4670-A37C-7AEAB6A063F7}"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3196101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8A137C-596B-4670-A37C-7AEAB6A063F7}" type="datetimeFigureOut">
              <a:rPr lang="en-US" smtClean="0"/>
              <a:t>12/31/2022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3248908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8A137C-596B-4670-A37C-7AEAB6A063F7}"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1096742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48A137C-596B-4670-A37C-7AEAB6A063F7}" type="datetimeFigureOut">
              <a:rPr lang="en-US" smtClean="0"/>
              <a:t>12/31/2022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2104993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8A137C-596B-4670-A37C-7AEAB6A063F7}" type="datetimeFigureOut">
              <a:rPr lang="en-US" smtClean="0"/>
              <a:t>12/31/2022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2908716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8A137C-596B-4670-A37C-7AEAB6A063F7}" type="datetimeFigureOut">
              <a:rPr lang="en-US" smtClean="0"/>
              <a:t>12/31/2022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142734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A137C-596B-4670-A37C-7AEAB6A063F7}"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750433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Click icon to add picture</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8A137C-596B-4670-A37C-7AEAB6A063F7}" type="datetimeFigureOut">
              <a:rPr lang="en-US" smtClean="0"/>
              <a:t>12/31/2022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7E757-DD83-4BB9-8F95-9BD7E78AE360}" type="slidenum">
              <a:rPr lang="en-US" smtClean="0"/>
              <a:t>‹#›</a:t>
            </a:fld>
            <a:endParaRPr lang="en-US"/>
          </a:p>
        </p:txBody>
      </p:sp>
    </p:spTree>
    <p:extLst>
      <p:ext uri="{BB962C8B-B14F-4D97-AF65-F5344CB8AC3E}">
        <p14:creationId xmlns:p14="http://schemas.microsoft.com/office/powerpoint/2010/main" val="170535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148A137C-596B-4670-A37C-7AEAB6A063F7}" type="datetimeFigureOut">
              <a:rPr lang="en-US" smtClean="0"/>
              <a:t>12/31/2022</a:t>
            </a:fld>
            <a:endParaRPr lang="en-US"/>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6E67E757-DD83-4BB9-8F95-9BD7E78AE360}" type="slidenum">
              <a:rPr lang="en-US" smtClean="0"/>
              <a:t>‹#›</a:t>
            </a:fld>
            <a:endParaRPr lang="en-US"/>
          </a:p>
        </p:txBody>
      </p:sp>
    </p:spTree>
    <p:extLst>
      <p:ext uri="{BB962C8B-B14F-4D97-AF65-F5344CB8AC3E}">
        <p14:creationId xmlns:p14="http://schemas.microsoft.com/office/powerpoint/2010/main" val="395628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C2B37-98DD-BEFB-00EC-3888BAC2AE0B}"/>
              </a:ext>
            </a:extLst>
          </p:cNvPr>
          <p:cNvSpPr>
            <a:spLocks noGrp="1"/>
          </p:cNvSpPr>
          <p:nvPr>
            <p:ph type="ctrTitle"/>
          </p:nvPr>
        </p:nvSpPr>
        <p:spPr>
          <a:xfrm>
            <a:off x="4749596" y="918972"/>
            <a:ext cx="5647131" cy="3616507"/>
          </a:xfrm>
          <a:noFill/>
        </p:spPr>
        <p:txBody>
          <a:bodyPr>
            <a:normAutofit/>
          </a:bodyPr>
          <a:lstStyle/>
          <a:p>
            <a:pPr algn="l"/>
            <a:r>
              <a:rPr lang="en-US" sz="5940"/>
              <a:t>I am Resolved </a:t>
            </a:r>
          </a:p>
        </p:txBody>
      </p:sp>
      <p:sp>
        <p:nvSpPr>
          <p:cNvPr id="3" name="Subtitle 2">
            <a:extLst>
              <a:ext uri="{FF2B5EF4-FFF2-40B4-BE49-F238E27FC236}">
                <a16:creationId xmlns:a16="http://schemas.microsoft.com/office/drawing/2014/main" id="{3290B496-CD36-84B7-293D-1CD505F7373D}"/>
              </a:ext>
            </a:extLst>
          </p:cNvPr>
          <p:cNvSpPr>
            <a:spLocks noGrp="1"/>
          </p:cNvSpPr>
          <p:nvPr>
            <p:ph type="subTitle" idx="1"/>
          </p:nvPr>
        </p:nvSpPr>
        <p:spPr>
          <a:xfrm>
            <a:off x="4749596" y="4660067"/>
            <a:ext cx="5647131" cy="1278961"/>
          </a:xfrm>
          <a:noFill/>
        </p:spPr>
        <p:txBody>
          <a:bodyPr>
            <a:normAutofit/>
          </a:bodyPr>
          <a:lstStyle/>
          <a:p>
            <a:pPr algn="l"/>
            <a:r>
              <a:rPr lang="en-US"/>
              <a:t>Song # 325</a:t>
            </a:r>
          </a:p>
        </p:txBody>
      </p:sp>
      <p:pic>
        <p:nvPicPr>
          <p:cNvPr id="5" name="Picture 4" descr="A blue book with gold text&#10;&#10;Description automatically generated with low confidence">
            <a:extLst>
              <a:ext uri="{FF2B5EF4-FFF2-40B4-BE49-F238E27FC236}">
                <a16:creationId xmlns:a16="http://schemas.microsoft.com/office/drawing/2014/main" id="{0EB960C5-2E23-5888-EE06-B3B9EB3A02B9}"/>
              </a:ext>
            </a:extLst>
          </p:cNvPr>
          <p:cNvPicPr>
            <a:picLocks noChangeAspect="1"/>
          </p:cNvPicPr>
          <p:nvPr/>
        </p:nvPicPr>
        <p:blipFill rotWithShape="1">
          <a:blip r:embed="rId2">
            <a:extLst>
              <a:ext uri="{28A0092B-C50C-407E-A947-70E740481C1C}">
                <a14:useLocalDpi xmlns:a14="http://schemas.microsoft.com/office/drawing/2010/main" val="0"/>
              </a:ext>
            </a:extLst>
          </a:blip>
          <a:srcRect l="3566" r="1183"/>
          <a:stretch/>
        </p:blipFill>
        <p:spPr>
          <a:xfrm>
            <a:off x="1" y="342909"/>
            <a:ext cx="4188866" cy="6172191"/>
          </a:xfrm>
          <a:prstGeom prst="rect">
            <a:avLst/>
          </a:prstGeom>
        </p:spPr>
      </p:pic>
    </p:spTree>
    <p:extLst>
      <p:ext uri="{BB962C8B-B14F-4D97-AF65-F5344CB8AC3E}">
        <p14:creationId xmlns:p14="http://schemas.microsoft.com/office/powerpoint/2010/main" val="213498409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I AM RESOLVED TO FOLLOW THE SAVIOR, FAITHFUL AND TRUE EACH DAY</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Jesus came not only to be our Savior, but Lord as Well</a:t>
            </a:r>
          </a:p>
          <a:p>
            <a:pPr lvl="1"/>
            <a:r>
              <a:rPr lang="en-US" sz="2400" b="1" i="1" dirty="0"/>
              <a:t>Lk 2:11  </a:t>
            </a:r>
            <a:r>
              <a:rPr lang="en-US" sz="2000" baseline="30000" dirty="0"/>
              <a:t>11 </a:t>
            </a:r>
            <a:r>
              <a:rPr lang="en-US" sz="2000" dirty="0"/>
              <a:t>For there is born to you this day in the city of David a Savior, who is Christ the Lord. </a:t>
            </a:r>
          </a:p>
          <a:p>
            <a:pPr lvl="1"/>
            <a:endParaRPr lang="en-US" sz="2000" dirty="0"/>
          </a:p>
          <a:p>
            <a:pPr lvl="1"/>
            <a:r>
              <a:rPr lang="en-US" sz="2400" b="1" i="1" dirty="0"/>
              <a:t>Rom 1:4  </a:t>
            </a:r>
            <a:r>
              <a:rPr lang="en-US" sz="2000" baseline="30000" dirty="0"/>
              <a:t>4 </a:t>
            </a:r>
            <a:r>
              <a:rPr lang="en-US" sz="2000" i="1" dirty="0"/>
              <a:t>and</a:t>
            </a:r>
            <a:r>
              <a:rPr lang="en-US" sz="2000" dirty="0"/>
              <a:t> declared </a:t>
            </a:r>
            <a:r>
              <a:rPr lang="en-US" sz="2000" i="1" dirty="0"/>
              <a:t>to be</a:t>
            </a:r>
            <a:r>
              <a:rPr lang="en-US" sz="2000" dirty="0"/>
              <a:t> the Son of God with power according to the Spirit of holiness, by the resurrection from the dead. </a:t>
            </a:r>
            <a:endParaRPr lang="en-US" sz="2400" b="1" i="1" dirty="0"/>
          </a:p>
          <a:p>
            <a:pPr lvl="1"/>
            <a:endParaRPr lang="en-US" sz="2000" b="1" i="1" dirty="0"/>
          </a:p>
          <a:p>
            <a:pPr lvl="1"/>
            <a:r>
              <a:rPr lang="en-US" sz="2400" b="1" i="1" dirty="0"/>
              <a:t>1 Cor 8:6   </a:t>
            </a:r>
            <a:r>
              <a:rPr lang="en-US" sz="2000" baseline="30000" dirty="0"/>
              <a:t>6 </a:t>
            </a:r>
            <a:r>
              <a:rPr lang="en-US" sz="2000" dirty="0"/>
              <a:t>yet for us </a:t>
            </a:r>
            <a:r>
              <a:rPr lang="en-US" sz="2000" i="1" dirty="0"/>
              <a:t>there is</a:t>
            </a:r>
            <a:r>
              <a:rPr lang="en-US" sz="2000" dirty="0"/>
              <a:t> one God, the Father, of whom </a:t>
            </a:r>
            <a:r>
              <a:rPr lang="en-US" sz="2000" i="1" dirty="0"/>
              <a:t>are</a:t>
            </a:r>
            <a:r>
              <a:rPr lang="en-US" sz="2000" dirty="0"/>
              <a:t> all things, and we for Him; and one Lord Jesus Christ, through whom </a:t>
            </a:r>
            <a:r>
              <a:rPr lang="en-US" sz="2000" i="1" dirty="0"/>
              <a:t>are</a:t>
            </a:r>
            <a:r>
              <a:rPr lang="en-US" sz="2000" dirty="0"/>
              <a:t> all things, and through whom we </a:t>
            </a:r>
            <a:r>
              <a:rPr lang="en-US" sz="2000" i="1" dirty="0"/>
              <a:t>live.</a:t>
            </a:r>
          </a:p>
          <a:p>
            <a:pPr lvl="1"/>
            <a:endParaRPr lang="en-US" sz="2000" i="1" dirty="0"/>
          </a:p>
          <a:p>
            <a:pPr lvl="1"/>
            <a:endParaRPr lang="en-US" sz="2000" dirty="0"/>
          </a:p>
          <a:p>
            <a:pPr marL="822960" lvl="2" indent="0">
              <a:buNone/>
            </a:pPr>
            <a:endParaRPr lang="en-US" sz="1640" dirty="0"/>
          </a:p>
          <a:p>
            <a:pPr lvl="1"/>
            <a:endParaRPr lang="en-US" sz="2400" dirty="0"/>
          </a:p>
          <a:p>
            <a:endParaRPr lang="en-US" sz="3120" dirty="0"/>
          </a:p>
        </p:txBody>
      </p:sp>
    </p:spTree>
    <p:extLst>
      <p:ext uri="{BB962C8B-B14F-4D97-AF65-F5344CB8AC3E}">
        <p14:creationId xmlns:p14="http://schemas.microsoft.com/office/powerpoint/2010/main" val="35435665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HEED WHAT HE SAYETH, DO WHAT HE WILLETH, HE IS THE LIVING WAY</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lnSpcReduction="10000"/>
          </a:bodyPr>
          <a:lstStyle/>
          <a:p>
            <a:r>
              <a:rPr lang="en-US" sz="3200" dirty="0"/>
              <a:t>He Left us an Example to Follow</a:t>
            </a:r>
          </a:p>
          <a:p>
            <a:pPr lvl="1"/>
            <a:r>
              <a:rPr lang="en-US" sz="2400" b="1" i="1" dirty="0"/>
              <a:t>Jn 13:13-15 </a:t>
            </a:r>
            <a:r>
              <a:rPr lang="en-US" sz="2000" baseline="30000" dirty="0"/>
              <a:t>13 </a:t>
            </a:r>
            <a:r>
              <a:rPr lang="en-US" sz="2000" dirty="0"/>
              <a:t>You call Me Teacher and Lord, and you say well, for </a:t>
            </a:r>
            <a:r>
              <a:rPr lang="en-US" sz="2000" i="1" dirty="0"/>
              <a:t>so</a:t>
            </a:r>
            <a:r>
              <a:rPr lang="en-US" sz="2000" dirty="0"/>
              <a:t> I am. </a:t>
            </a:r>
            <a:r>
              <a:rPr lang="en-US" sz="2000" baseline="30000" dirty="0"/>
              <a:t>14 </a:t>
            </a:r>
            <a:r>
              <a:rPr lang="en-US" sz="2000" dirty="0"/>
              <a:t>If I then, </a:t>
            </a:r>
            <a:r>
              <a:rPr lang="en-US" sz="2000" i="1" dirty="0"/>
              <a:t>your</a:t>
            </a:r>
            <a:r>
              <a:rPr lang="en-US" sz="2000" dirty="0"/>
              <a:t> Lord and Teacher, have washed your feet, you also ought to wash one another’s feet. </a:t>
            </a:r>
            <a:r>
              <a:rPr lang="en-US" sz="2000" baseline="30000" dirty="0"/>
              <a:t>15 </a:t>
            </a:r>
            <a:r>
              <a:rPr lang="en-US" sz="2000" dirty="0"/>
              <a:t>For I have given you an example, that you should do as I have done to you. </a:t>
            </a:r>
          </a:p>
          <a:p>
            <a:pPr lvl="1"/>
            <a:endParaRPr lang="en-US" sz="2000" i="1" dirty="0"/>
          </a:p>
          <a:p>
            <a:pPr lvl="1"/>
            <a:r>
              <a:rPr lang="en-US" sz="2400" b="1" i="1" dirty="0"/>
              <a:t>1 Pet 2:21  </a:t>
            </a:r>
            <a:r>
              <a:rPr lang="en-US" sz="2000" baseline="30000" dirty="0"/>
              <a:t>21 </a:t>
            </a:r>
            <a:r>
              <a:rPr lang="en-US" sz="2000" dirty="0"/>
              <a:t>For to this you were called, because Christ also suffered for us, leaving us an example, that you should follow His steps:</a:t>
            </a:r>
            <a:endParaRPr lang="en-US" sz="2000" i="1" dirty="0"/>
          </a:p>
          <a:p>
            <a:pPr lvl="1"/>
            <a:endParaRPr lang="en-US" sz="2000" dirty="0"/>
          </a:p>
          <a:p>
            <a:r>
              <a:rPr lang="en-US" sz="3200" dirty="0"/>
              <a:t>He is the living way</a:t>
            </a:r>
          </a:p>
          <a:p>
            <a:pPr lvl="1"/>
            <a:r>
              <a:rPr lang="en-US" sz="2400" b="1" i="1" dirty="0"/>
              <a:t>Jn 14:5-6  </a:t>
            </a:r>
            <a:r>
              <a:rPr lang="en-US" sz="2000" baseline="30000" dirty="0"/>
              <a:t>5 </a:t>
            </a:r>
            <a:r>
              <a:rPr lang="en-US" sz="2000" dirty="0"/>
              <a:t>Thomas said to Him, “Lord, we do not know where You are going, and how can we know the way?”</a:t>
            </a:r>
            <a:r>
              <a:rPr lang="en-US" sz="2000" baseline="30000" dirty="0"/>
              <a:t>6 </a:t>
            </a:r>
            <a:r>
              <a:rPr lang="en-US" sz="2000" dirty="0"/>
              <a:t>Jesus said to him, “I am the way, the truth, and the life. No one comes to the Father except through Me.</a:t>
            </a:r>
          </a:p>
          <a:p>
            <a:pPr lvl="1"/>
            <a:endParaRPr lang="en-US" sz="2840" dirty="0"/>
          </a:p>
          <a:p>
            <a:pPr marL="822960" lvl="2" indent="0">
              <a:buNone/>
            </a:pPr>
            <a:endParaRPr lang="en-US" sz="1640" dirty="0"/>
          </a:p>
          <a:p>
            <a:pPr lvl="1"/>
            <a:endParaRPr lang="en-US" sz="2400" dirty="0"/>
          </a:p>
          <a:p>
            <a:endParaRPr lang="en-US" sz="3120" dirty="0"/>
          </a:p>
        </p:txBody>
      </p:sp>
    </p:spTree>
    <p:extLst>
      <p:ext uri="{BB962C8B-B14F-4D97-AF65-F5344CB8AC3E}">
        <p14:creationId xmlns:p14="http://schemas.microsoft.com/office/powerpoint/2010/main" val="38351823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a:xfrm>
            <a:off x="754380" y="291548"/>
            <a:ext cx="9464040" cy="1399141"/>
          </a:xfrm>
        </p:spPr>
        <p:txBody>
          <a:bodyPr>
            <a:normAutofit fontScale="90000"/>
          </a:bodyPr>
          <a:lstStyle/>
          <a:p>
            <a:r>
              <a:rPr lang="en-US" dirty="0"/>
              <a:t>I AM RESOLVED TO ENTER THE KINGDOM LEAVING THE PATHS OF SIN, FRIENDS MAY OPPOSE ME, FOES MAY BESET ME, STILL WILL I ENTER IN</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a:xfrm>
            <a:off x="754380" y="1987825"/>
            <a:ext cx="9464040" cy="4189137"/>
          </a:xfrm>
        </p:spPr>
        <p:txBody>
          <a:bodyPr>
            <a:normAutofit/>
          </a:bodyPr>
          <a:lstStyle/>
          <a:p>
            <a:r>
              <a:rPr lang="en-US" sz="3200" dirty="0"/>
              <a:t>The Kingdom of the Lord is His Church</a:t>
            </a:r>
          </a:p>
          <a:p>
            <a:pPr lvl="1"/>
            <a:r>
              <a:rPr lang="en-US" sz="2400" b="1" i="1" dirty="0"/>
              <a:t>Col 1:13  </a:t>
            </a:r>
            <a:r>
              <a:rPr lang="en-US" sz="2000" baseline="30000" dirty="0"/>
              <a:t>13 </a:t>
            </a:r>
            <a:r>
              <a:rPr lang="en-US" sz="2000" dirty="0"/>
              <a:t>He has delivered us from the power of darkness and conveyed </a:t>
            </a:r>
            <a:r>
              <a:rPr lang="en-US" sz="2000" i="1" dirty="0"/>
              <a:t>us</a:t>
            </a:r>
            <a:r>
              <a:rPr lang="en-US" sz="2000" dirty="0"/>
              <a:t> into the kingdom of the Son of His love, </a:t>
            </a:r>
            <a:endParaRPr lang="en-US" sz="2000" i="1" dirty="0"/>
          </a:p>
          <a:p>
            <a:pPr lvl="1"/>
            <a:endParaRPr lang="en-US" sz="2400" b="1" i="1" dirty="0"/>
          </a:p>
          <a:p>
            <a:pPr lvl="1"/>
            <a:r>
              <a:rPr lang="en-US" sz="2400" b="1" i="1" dirty="0"/>
              <a:t>Rev 1:9  </a:t>
            </a:r>
            <a:r>
              <a:rPr lang="en-US" sz="2000" baseline="30000" dirty="0"/>
              <a:t>9 </a:t>
            </a:r>
            <a:r>
              <a:rPr lang="en-US" sz="2000" dirty="0"/>
              <a:t>I, John, both your brother and companion in the tribulation and kingdom and patience of Jesus Christ, was on the island that is called Patmos for the word of God and for the testimony of Jesus Christ. </a:t>
            </a:r>
          </a:p>
          <a:p>
            <a:pPr marL="822960" lvl="2" indent="0">
              <a:buNone/>
            </a:pPr>
            <a:endParaRPr lang="en-US" sz="1640" dirty="0"/>
          </a:p>
          <a:p>
            <a:pPr lvl="1"/>
            <a:endParaRPr lang="en-US" sz="2400" dirty="0"/>
          </a:p>
          <a:p>
            <a:endParaRPr lang="en-US" sz="3120" dirty="0"/>
          </a:p>
        </p:txBody>
      </p:sp>
    </p:spTree>
    <p:extLst>
      <p:ext uri="{BB962C8B-B14F-4D97-AF65-F5344CB8AC3E}">
        <p14:creationId xmlns:p14="http://schemas.microsoft.com/office/powerpoint/2010/main" val="37060546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a:xfrm>
            <a:off x="754380" y="291548"/>
            <a:ext cx="9464040" cy="1399141"/>
          </a:xfrm>
        </p:spPr>
        <p:txBody>
          <a:bodyPr>
            <a:normAutofit fontScale="90000"/>
          </a:bodyPr>
          <a:lstStyle/>
          <a:p>
            <a:r>
              <a:rPr lang="en-US" dirty="0"/>
              <a:t>I AM RESOLVED TO ENTER THE KINGDOM LEAVING THE PATHS OF SIN, FRIENDS MAY OPPOSE ME, FOES MAY BESET ME, STILL WILL I ENTER IN</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a:xfrm>
            <a:off x="754380" y="1974573"/>
            <a:ext cx="9464040" cy="4202389"/>
          </a:xfrm>
        </p:spPr>
        <p:txBody>
          <a:bodyPr>
            <a:normAutofit/>
          </a:bodyPr>
          <a:lstStyle/>
          <a:p>
            <a:r>
              <a:rPr lang="en-US" sz="3200" dirty="0"/>
              <a:t>Resolving to Live Godly Lives Leads to Entrance into the Eternal Kingdom of Heaven </a:t>
            </a:r>
          </a:p>
          <a:p>
            <a:pPr lvl="1"/>
            <a:r>
              <a:rPr lang="en-US" sz="2400" b="1" i="1" dirty="0"/>
              <a:t>2 Pet 1:5-11 </a:t>
            </a:r>
            <a:r>
              <a:rPr lang="en-US" sz="2000" baseline="30000" dirty="0"/>
              <a:t>5 </a:t>
            </a:r>
            <a:r>
              <a:rPr lang="en-US" sz="2000" dirty="0"/>
              <a:t>But also for this very reason, giving all diligence, add to your faith virtue, to virtue knowledge, </a:t>
            </a:r>
            <a:r>
              <a:rPr lang="en-US" sz="2000" baseline="30000" dirty="0"/>
              <a:t>6 </a:t>
            </a:r>
            <a:r>
              <a:rPr lang="en-US" sz="2000" dirty="0"/>
              <a:t>to knowledge self-control, to self-control perseverance, to perseverance godliness, </a:t>
            </a:r>
            <a:r>
              <a:rPr lang="en-US" sz="2000" baseline="30000" dirty="0"/>
              <a:t>7 </a:t>
            </a:r>
            <a:r>
              <a:rPr lang="en-US" sz="2000" dirty="0"/>
              <a:t>to godliness brotherly kindness, and to brotherly kindness love. </a:t>
            </a:r>
            <a:r>
              <a:rPr lang="en-US" sz="2000" baseline="30000" dirty="0"/>
              <a:t>8 </a:t>
            </a:r>
            <a:r>
              <a:rPr lang="en-US" sz="2000" dirty="0"/>
              <a:t>For if these things are yours and abound, </a:t>
            </a:r>
            <a:r>
              <a:rPr lang="en-US" sz="2000" i="1" dirty="0"/>
              <a:t>you</a:t>
            </a:r>
            <a:r>
              <a:rPr lang="en-US" sz="2000" dirty="0"/>
              <a:t> will be neither barren nor unfruitful in the knowledge of our Lord Jesus Christ. </a:t>
            </a:r>
            <a:r>
              <a:rPr lang="en-US" sz="2000" baseline="30000" dirty="0"/>
              <a:t>9 </a:t>
            </a:r>
            <a:r>
              <a:rPr lang="en-US" sz="2000" dirty="0"/>
              <a:t>For he who lacks these things is shortsighted, even to blindness, and has forgotten that he was cleansed from his old sins. </a:t>
            </a:r>
            <a:r>
              <a:rPr lang="en-US" sz="2000" baseline="30000" dirty="0"/>
              <a:t>10 </a:t>
            </a:r>
            <a:r>
              <a:rPr lang="en-US" sz="2000" dirty="0"/>
              <a:t>Therefore, brethren, be even more diligent to make your call and election sure, for if you do these things you will never stumble; </a:t>
            </a:r>
            <a:r>
              <a:rPr lang="en-US" sz="2000" baseline="30000" dirty="0"/>
              <a:t>11 </a:t>
            </a:r>
            <a:r>
              <a:rPr lang="en-US" sz="2000" dirty="0"/>
              <a:t>for so an entrance will be supplied to you abundantly into the everlasting kingdom of our Lord and Savior Jesus Christ.</a:t>
            </a:r>
          </a:p>
          <a:p>
            <a:pPr marL="822960" lvl="2" indent="0">
              <a:buNone/>
            </a:pPr>
            <a:endParaRPr lang="en-US" sz="1640" dirty="0"/>
          </a:p>
          <a:p>
            <a:pPr lvl="1"/>
            <a:endParaRPr lang="en-US" sz="2400" dirty="0"/>
          </a:p>
          <a:p>
            <a:endParaRPr lang="en-US" sz="3120" dirty="0"/>
          </a:p>
        </p:txBody>
      </p:sp>
    </p:spTree>
    <p:extLst>
      <p:ext uri="{BB962C8B-B14F-4D97-AF65-F5344CB8AC3E}">
        <p14:creationId xmlns:p14="http://schemas.microsoft.com/office/powerpoint/2010/main" val="13578698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D55E05-51A2-4173-A7FA-869DE4F71A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210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288079-618E-B7F7-D58B-A940465ED9CC}"/>
              </a:ext>
            </a:extLst>
          </p:cNvPr>
          <p:cNvSpPr>
            <a:spLocks noGrp="1"/>
          </p:cNvSpPr>
          <p:nvPr>
            <p:ph type="title"/>
          </p:nvPr>
        </p:nvSpPr>
        <p:spPr>
          <a:xfrm>
            <a:off x="754380" y="621792"/>
            <a:ext cx="4315641" cy="5413248"/>
          </a:xfrm>
        </p:spPr>
        <p:txBody>
          <a:bodyPr>
            <a:normAutofit/>
          </a:bodyPr>
          <a:lstStyle/>
          <a:p>
            <a:r>
              <a:rPr lang="en-US" sz="4900" dirty="0">
                <a:solidFill>
                  <a:schemeClr val="bg1"/>
                </a:solidFill>
              </a:rPr>
              <a:t>INTRODUCTION</a:t>
            </a:r>
          </a:p>
        </p:txBody>
      </p:sp>
      <p:sp>
        <p:nvSpPr>
          <p:cNvPr id="4" name="Rectangle 3">
            <a:extLst>
              <a:ext uri="{FF2B5EF4-FFF2-40B4-BE49-F238E27FC236}">
                <a16:creationId xmlns:a16="http://schemas.microsoft.com/office/drawing/2014/main" id="{27DD1840-AB41-3E49-ED40-99B8EDAF8C36}"/>
              </a:ext>
            </a:extLst>
          </p:cNvPr>
          <p:cNvSpPr/>
          <p:nvPr/>
        </p:nvSpPr>
        <p:spPr>
          <a:xfrm>
            <a:off x="6188765" y="1192695"/>
            <a:ext cx="1683026" cy="371061"/>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ysClr val="windowText" lastClr="000000"/>
                </a:solidFill>
              </a:ln>
            </a:endParaRPr>
          </a:p>
        </p:txBody>
      </p:sp>
      <p:sp>
        <p:nvSpPr>
          <p:cNvPr id="5" name="Rectangle: Rounded Corners 4">
            <a:extLst>
              <a:ext uri="{FF2B5EF4-FFF2-40B4-BE49-F238E27FC236}">
                <a16:creationId xmlns:a16="http://schemas.microsoft.com/office/drawing/2014/main" id="{85BA8FA3-17FD-37AA-4461-0A79B03C77F9}"/>
              </a:ext>
            </a:extLst>
          </p:cNvPr>
          <p:cNvSpPr/>
          <p:nvPr/>
        </p:nvSpPr>
        <p:spPr>
          <a:xfrm>
            <a:off x="6166485" y="4200939"/>
            <a:ext cx="1683025" cy="37106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EF9480-DB28-0AF1-BEC9-CD3056ACB556}"/>
              </a:ext>
            </a:extLst>
          </p:cNvPr>
          <p:cNvSpPr>
            <a:spLocks noGrp="1"/>
          </p:cNvSpPr>
          <p:nvPr>
            <p:ph idx="1"/>
          </p:nvPr>
        </p:nvSpPr>
        <p:spPr>
          <a:xfrm>
            <a:off x="5869305" y="621792"/>
            <a:ext cx="4349114" cy="5413248"/>
          </a:xfrm>
        </p:spPr>
        <p:txBody>
          <a:bodyPr anchor="ctr">
            <a:normAutofit/>
          </a:bodyPr>
          <a:lstStyle/>
          <a:p>
            <a:r>
              <a:rPr lang="en-US" sz="3200" dirty="0"/>
              <a:t>Resolution</a:t>
            </a:r>
          </a:p>
          <a:p>
            <a:pPr lvl="1"/>
            <a:r>
              <a:rPr lang="en-US" sz="2800" dirty="0"/>
              <a:t>a formal expression of opinion or intention made</a:t>
            </a:r>
          </a:p>
          <a:p>
            <a:pPr lvl="1"/>
            <a:r>
              <a:rPr lang="en-US" sz="2800" dirty="0"/>
              <a:t>A resolve; a decision or determination</a:t>
            </a:r>
          </a:p>
          <a:p>
            <a:pPr lvl="1"/>
            <a:endParaRPr lang="en-US" sz="2800" dirty="0"/>
          </a:p>
          <a:p>
            <a:r>
              <a:rPr lang="en-US" sz="3200" dirty="0"/>
              <a:t>Resolved</a:t>
            </a:r>
          </a:p>
          <a:p>
            <a:pPr lvl="1"/>
            <a:r>
              <a:rPr lang="en-US" sz="2800" dirty="0"/>
              <a:t>firm in purpose or intent; determined.</a:t>
            </a:r>
          </a:p>
        </p:txBody>
      </p:sp>
    </p:spTree>
    <p:extLst>
      <p:ext uri="{BB962C8B-B14F-4D97-AF65-F5344CB8AC3E}">
        <p14:creationId xmlns:p14="http://schemas.microsoft.com/office/powerpoint/2010/main" val="30723080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highlight>
                  <a:srgbClr val="FFFF00"/>
                </a:highlight>
              </a:rPr>
              <a:t>I AM RESOLVED NO LONGER TO LINGER </a:t>
            </a:r>
            <a:r>
              <a:rPr lang="en-US" dirty="0"/>
              <a:t>CHARMED BY THE WORLD’S DELIGHTS</a:t>
            </a: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Linger</a:t>
            </a:r>
          </a:p>
          <a:p>
            <a:pPr lvl="1"/>
            <a:r>
              <a:rPr lang="en-US" sz="2400" dirty="0"/>
              <a:t>to remain or stay on in a place longer than is usual or expected</a:t>
            </a:r>
          </a:p>
          <a:p>
            <a:pPr lvl="1"/>
            <a:r>
              <a:rPr lang="en-US" sz="2400" dirty="0"/>
              <a:t>to dwell in contemplation, thought, or enjoyment: </a:t>
            </a:r>
          </a:p>
          <a:p>
            <a:pPr lvl="2"/>
            <a:r>
              <a:rPr lang="en-US" sz="2400" dirty="0"/>
              <a:t>to linger over the beauty of a painting.</a:t>
            </a:r>
          </a:p>
          <a:p>
            <a:pPr lvl="2"/>
            <a:endParaRPr lang="en-US" sz="2400" dirty="0"/>
          </a:p>
          <a:p>
            <a:r>
              <a:rPr lang="en-US" sz="3120" dirty="0"/>
              <a:t>Acts 2:42-44  </a:t>
            </a:r>
            <a:r>
              <a:rPr lang="en-US" sz="2400" baseline="30000" dirty="0"/>
              <a:t>40 </a:t>
            </a:r>
            <a:r>
              <a:rPr lang="en-US" sz="2400" dirty="0"/>
              <a:t>And with many other words he testified and exhorted them, saying, “Be saved from this perverse generation.” </a:t>
            </a:r>
            <a:r>
              <a:rPr lang="en-US" sz="2400" baseline="30000" dirty="0"/>
              <a:t>41 </a:t>
            </a:r>
            <a:r>
              <a:rPr lang="en-US" sz="2400" dirty="0"/>
              <a:t>Then those who gladly received his word were baptized; and that day about three thousand souls were added </a:t>
            </a:r>
            <a:r>
              <a:rPr lang="en-US" sz="2400" i="1" dirty="0"/>
              <a:t>to them.</a:t>
            </a:r>
            <a:r>
              <a:rPr lang="en-US" sz="2400" dirty="0"/>
              <a:t> </a:t>
            </a:r>
            <a:r>
              <a:rPr lang="en-US" sz="2400" baseline="30000" dirty="0"/>
              <a:t>42 </a:t>
            </a:r>
            <a:r>
              <a:rPr lang="en-US" sz="2400" dirty="0"/>
              <a:t>And they continued steadfastly in the apostles’ doctrine and fellowship, in the breaking of bread, and in prayers. </a:t>
            </a:r>
          </a:p>
          <a:p>
            <a:endParaRPr lang="en-US" sz="3120" dirty="0"/>
          </a:p>
        </p:txBody>
      </p:sp>
    </p:spTree>
    <p:extLst>
      <p:ext uri="{BB962C8B-B14F-4D97-AF65-F5344CB8AC3E}">
        <p14:creationId xmlns:p14="http://schemas.microsoft.com/office/powerpoint/2010/main" val="22282095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highlight>
                  <a:srgbClr val="FFFF00"/>
                </a:highlight>
              </a:rPr>
              <a:t>I AM RESOLVED NO LONGER TO LINGER </a:t>
            </a:r>
            <a:r>
              <a:rPr lang="en-US" dirty="0"/>
              <a:t>CHARMED BY THE WORLD’S DELIGHTS</a:t>
            </a: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Linger</a:t>
            </a:r>
          </a:p>
          <a:p>
            <a:pPr lvl="1"/>
            <a:r>
              <a:rPr lang="en-US" sz="2400" dirty="0"/>
              <a:t>to remain or stay on in a place longer than is usual or expected</a:t>
            </a:r>
          </a:p>
          <a:p>
            <a:pPr lvl="1"/>
            <a:r>
              <a:rPr lang="en-US" sz="2400" dirty="0"/>
              <a:t>to dwell in contemplation, thought, or enjoyment: </a:t>
            </a:r>
          </a:p>
          <a:p>
            <a:pPr lvl="2"/>
            <a:r>
              <a:rPr lang="en-US" sz="2400" dirty="0"/>
              <a:t>to linger over the beauty of a painting.</a:t>
            </a:r>
          </a:p>
          <a:p>
            <a:pPr lvl="2"/>
            <a:endParaRPr lang="en-US" sz="2400" dirty="0"/>
          </a:p>
          <a:p>
            <a:r>
              <a:rPr lang="en-US" sz="3120" dirty="0"/>
              <a:t>2 Cor 6:2  </a:t>
            </a:r>
            <a:r>
              <a:rPr lang="en-US" sz="2400" baseline="30000" dirty="0"/>
              <a:t>2 </a:t>
            </a:r>
            <a:r>
              <a:rPr lang="en-US" sz="2400" dirty="0"/>
              <a:t>For He says: “In an acceptable time I have heard you, And in the day of salvation I have helped you.” Behold, now </a:t>
            </a:r>
            <a:r>
              <a:rPr lang="en-US" sz="2400" i="1" dirty="0"/>
              <a:t>is</a:t>
            </a:r>
            <a:r>
              <a:rPr lang="en-US" sz="2400" dirty="0"/>
              <a:t> the accepted time; behold, now </a:t>
            </a:r>
            <a:r>
              <a:rPr lang="en-US" sz="2400" i="1" dirty="0"/>
              <a:t>is</a:t>
            </a:r>
            <a:r>
              <a:rPr lang="en-US" sz="2400" dirty="0"/>
              <a:t> the day of salvation.</a:t>
            </a:r>
          </a:p>
          <a:p>
            <a:endParaRPr lang="en-US" sz="2400" dirty="0"/>
          </a:p>
          <a:p>
            <a:endParaRPr lang="en-US" sz="3120" dirty="0"/>
          </a:p>
        </p:txBody>
      </p:sp>
    </p:spTree>
    <p:extLst>
      <p:ext uri="{BB962C8B-B14F-4D97-AF65-F5344CB8AC3E}">
        <p14:creationId xmlns:p14="http://schemas.microsoft.com/office/powerpoint/2010/main" val="205133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highlight>
                  <a:srgbClr val="FFFF00"/>
                </a:highlight>
              </a:rPr>
              <a:t>I AM RESOLVED NO LONGER TO LINGER </a:t>
            </a:r>
            <a:r>
              <a:rPr lang="en-US" dirty="0"/>
              <a:t>CHARMED BY THE WORLD’S DELIGHTS</a:t>
            </a: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Linger</a:t>
            </a:r>
          </a:p>
          <a:p>
            <a:pPr lvl="1"/>
            <a:r>
              <a:rPr lang="en-US" sz="2400" dirty="0"/>
              <a:t>to remain or stay on in a place longer than is usual or expected</a:t>
            </a:r>
          </a:p>
          <a:p>
            <a:pPr lvl="1"/>
            <a:r>
              <a:rPr lang="en-US" sz="2400" dirty="0"/>
              <a:t>to dwell in contemplation, thought, or enjoyment: </a:t>
            </a:r>
          </a:p>
          <a:p>
            <a:pPr lvl="2"/>
            <a:r>
              <a:rPr lang="en-US" sz="2400" dirty="0"/>
              <a:t>to linger over the beauty of a painting.</a:t>
            </a:r>
          </a:p>
          <a:p>
            <a:pPr lvl="2"/>
            <a:endParaRPr lang="en-US" sz="2400" dirty="0"/>
          </a:p>
          <a:p>
            <a:r>
              <a:rPr lang="en-US" sz="3120" dirty="0"/>
              <a:t>Jam 4:4  </a:t>
            </a:r>
            <a:r>
              <a:rPr lang="en-US" sz="2400" baseline="30000" dirty="0"/>
              <a:t>14 </a:t>
            </a:r>
            <a:r>
              <a:rPr lang="en-US" sz="2400" dirty="0"/>
              <a:t>whereas you do not know what </a:t>
            </a:r>
            <a:r>
              <a:rPr lang="en-US" sz="2400" i="1" dirty="0"/>
              <a:t>will happen</a:t>
            </a:r>
            <a:r>
              <a:rPr lang="en-US" sz="2400" dirty="0"/>
              <a:t> tomorrow. For what </a:t>
            </a:r>
            <a:r>
              <a:rPr lang="en-US" sz="2400" i="1" dirty="0"/>
              <a:t>is</a:t>
            </a:r>
            <a:r>
              <a:rPr lang="en-US" sz="2400" dirty="0"/>
              <a:t> your life? It is even a vapor that appears for a little time and then vanishes away</a:t>
            </a:r>
            <a:r>
              <a:rPr lang="en-US" sz="1600" dirty="0"/>
              <a:t>. </a:t>
            </a:r>
            <a:endParaRPr lang="en-US" sz="2400" dirty="0"/>
          </a:p>
          <a:p>
            <a:endParaRPr lang="en-US" sz="3120" dirty="0"/>
          </a:p>
        </p:txBody>
      </p:sp>
    </p:spTree>
    <p:extLst>
      <p:ext uri="{BB962C8B-B14F-4D97-AF65-F5344CB8AC3E}">
        <p14:creationId xmlns:p14="http://schemas.microsoft.com/office/powerpoint/2010/main" val="24654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1000"/>
                                        <p:tgtEl>
                                          <p:spTgt spid="3">
                                            <p:txEl>
                                              <p:pRg st="5" end="5"/>
                                            </p:txEl>
                                          </p:spTgt>
                                        </p:tgtEl>
                                      </p:cBhvr>
                                    </p:animEffect>
                                    <p:anim calcmode="lin" valueType="num">
                                      <p:cBhvr>
                                        <p:cTn id="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I AM RESOLVED NO LONGER TO LINGER </a:t>
            </a:r>
            <a:r>
              <a:rPr lang="en-US" dirty="0">
                <a:highlight>
                  <a:srgbClr val="FFFF00"/>
                </a:highlight>
              </a:rPr>
              <a:t>CHARMED BY THE WORLD’S DELIGHTS</a:t>
            </a: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lnSpcReduction="10000"/>
          </a:bodyPr>
          <a:lstStyle/>
          <a:p>
            <a:r>
              <a:rPr lang="en-US" sz="3200" dirty="0"/>
              <a:t>Do not Love the World</a:t>
            </a:r>
          </a:p>
          <a:p>
            <a:pPr lvl="1"/>
            <a:r>
              <a:rPr lang="en-US" sz="2400" b="1" i="1" dirty="0"/>
              <a:t>1 Jn 2:15-17 </a:t>
            </a:r>
            <a:r>
              <a:rPr lang="en-US" sz="2000" baseline="30000" dirty="0"/>
              <a:t>15 </a:t>
            </a:r>
            <a:r>
              <a:rPr lang="en-US" sz="2000" dirty="0"/>
              <a:t>Do not love the world or the things in the world. If anyone loves the world, the love of the Father is not in him. </a:t>
            </a:r>
            <a:r>
              <a:rPr lang="en-US" sz="2000" baseline="30000" dirty="0"/>
              <a:t>16 </a:t>
            </a:r>
            <a:r>
              <a:rPr lang="en-US" sz="2000" dirty="0"/>
              <a:t>For all that </a:t>
            </a:r>
            <a:r>
              <a:rPr lang="en-US" sz="2000" i="1" dirty="0"/>
              <a:t>is</a:t>
            </a:r>
            <a:r>
              <a:rPr lang="en-US" sz="2000" dirty="0"/>
              <a:t> in the world—the lust of the flesh, the lust of the eyes, and the pride of life—is not of the Father but is of the world. </a:t>
            </a:r>
            <a:r>
              <a:rPr lang="en-US" sz="2000" baseline="30000" dirty="0"/>
              <a:t>17 </a:t>
            </a:r>
            <a:r>
              <a:rPr lang="en-US" sz="2000" dirty="0"/>
              <a:t>And the world is passing away, and the lust of it; but he who does the will of God abides forever.</a:t>
            </a:r>
          </a:p>
          <a:p>
            <a:pPr lvl="1"/>
            <a:endParaRPr lang="en-US" sz="2400" dirty="0"/>
          </a:p>
          <a:p>
            <a:pPr lvl="1"/>
            <a:r>
              <a:rPr lang="en-US" sz="2400" b="1" i="1" dirty="0"/>
              <a:t>Jam 4:3-4  </a:t>
            </a:r>
            <a:r>
              <a:rPr lang="en-US" sz="2000" baseline="30000" dirty="0"/>
              <a:t>3 </a:t>
            </a:r>
            <a:r>
              <a:rPr lang="en-US" sz="2000" dirty="0"/>
              <a:t>You ask and do not receive, because you ask amiss, that you may spend </a:t>
            </a:r>
            <a:r>
              <a:rPr lang="en-US" sz="2000" i="1" dirty="0"/>
              <a:t>it</a:t>
            </a:r>
            <a:r>
              <a:rPr lang="en-US" sz="2000" dirty="0"/>
              <a:t> on your pleasures. </a:t>
            </a:r>
            <a:r>
              <a:rPr lang="en-US" sz="2000" baseline="30000" dirty="0"/>
              <a:t>4 </a:t>
            </a:r>
            <a:r>
              <a:rPr lang="en-US" sz="2000" dirty="0"/>
              <a:t>Adulterers and adulteresses! Do you not know that friendship with the world is enmity with God? Whoever therefore wants to be a friend of the world makes himself an enemy of God. </a:t>
            </a:r>
          </a:p>
          <a:p>
            <a:pPr lvl="1"/>
            <a:endParaRPr lang="en-US" sz="2000" dirty="0"/>
          </a:p>
          <a:p>
            <a:pPr lvl="1"/>
            <a:r>
              <a:rPr lang="en-US" sz="2400" b="1" i="1" dirty="0"/>
              <a:t>Mk 8:36 </a:t>
            </a:r>
            <a:r>
              <a:rPr lang="en-US" sz="2000" baseline="30000" dirty="0"/>
              <a:t>36 </a:t>
            </a:r>
            <a:r>
              <a:rPr lang="en-US" sz="2000" dirty="0"/>
              <a:t>For what will it profit a man if he gains the whole world, and loses his own soul? </a:t>
            </a:r>
          </a:p>
          <a:p>
            <a:pPr lvl="1"/>
            <a:endParaRPr lang="en-US" sz="2000" dirty="0"/>
          </a:p>
          <a:p>
            <a:pPr lvl="1"/>
            <a:endParaRPr lang="en-US" sz="2400" dirty="0"/>
          </a:p>
          <a:p>
            <a:endParaRPr lang="en-US" sz="3120" dirty="0"/>
          </a:p>
        </p:txBody>
      </p:sp>
    </p:spTree>
    <p:extLst>
      <p:ext uri="{BB962C8B-B14F-4D97-AF65-F5344CB8AC3E}">
        <p14:creationId xmlns:p14="http://schemas.microsoft.com/office/powerpoint/2010/main" val="1458649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THINGS THAT ART HIGHER, THINGS THAT ARE NOBLER, THESE HAVE ALURED MY SIGHT</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fontScale="92500" lnSpcReduction="10000"/>
          </a:bodyPr>
          <a:lstStyle/>
          <a:p>
            <a:r>
              <a:rPr lang="en-US" sz="3200" dirty="0"/>
              <a:t>Change Your way of Thinking</a:t>
            </a:r>
          </a:p>
          <a:p>
            <a:pPr lvl="1"/>
            <a:r>
              <a:rPr lang="en-US" sz="2600" b="1" i="1" dirty="0"/>
              <a:t>Rom 12:1-2  </a:t>
            </a:r>
            <a:r>
              <a:rPr lang="en-US" sz="2200" dirty="0"/>
              <a:t>12 I beseech</a:t>
            </a:r>
            <a:r>
              <a:rPr lang="en-US" sz="2200" baseline="30000" dirty="0"/>
              <a:t> </a:t>
            </a:r>
            <a:r>
              <a:rPr lang="en-US" sz="2200" dirty="0"/>
              <a:t>you therefore, brethren, by the mercies of God, that you present your bodies a living sacrifice, holy, acceptable to God, </a:t>
            </a:r>
            <a:r>
              <a:rPr lang="en-US" sz="2200" i="1" dirty="0"/>
              <a:t>which is</a:t>
            </a:r>
            <a:r>
              <a:rPr lang="en-US" sz="2200" dirty="0"/>
              <a:t> your reasonable service. </a:t>
            </a:r>
            <a:r>
              <a:rPr lang="en-US" sz="2200" baseline="30000" dirty="0"/>
              <a:t>2 </a:t>
            </a:r>
            <a:r>
              <a:rPr lang="en-US" sz="2200" dirty="0"/>
              <a:t>And do not be conformed to this world, but be transformed by the renewing of your mind, that you may prove what </a:t>
            </a:r>
            <a:r>
              <a:rPr lang="en-US" sz="2200" i="1" dirty="0"/>
              <a:t>is</a:t>
            </a:r>
            <a:r>
              <a:rPr lang="en-US" sz="2200" dirty="0"/>
              <a:t> that good and acceptable and perfect will of God</a:t>
            </a:r>
            <a:r>
              <a:rPr lang="en-US" sz="2000" dirty="0"/>
              <a:t>.</a:t>
            </a:r>
          </a:p>
          <a:p>
            <a:pPr marL="411480" lvl="1" indent="0">
              <a:buNone/>
            </a:pPr>
            <a:endParaRPr lang="en-US" sz="2400" dirty="0"/>
          </a:p>
          <a:p>
            <a:pPr lvl="1"/>
            <a:r>
              <a:rPr lang="en-US" sz="2400" b="1" i="1" dirty="0"/>
              <a:t>Col 3:1-2  </a:t>
            </a:r>
            <a:r>
              <a:rPr lang="en-US" sz="2000" dirty="0"/>
              <a:t>3 If then you were raised with Christ, seek those things which are above, where Christ is, sitting at the right hand of God. </a:t>
            </a:r>
            <a:r>
              <a:rPr lang="en-US" sz="2000" baseline="30000" dirty="0"/>
              <a:t>2 </a:t>
            </a:r>
            <a:r>
              <a:rPr lang="en-US" sz="2000" dirty="0"/>
              <a:t>Set your mind on things above, not on things on the earth. </a:t>
            </a:r>
          </a:p>
          <a:p>
            <a:pPr lvl="1"/>
            <a:endParaRPr lang="en-US" sz="2000" dirty="0"/>
          </a:p>
          <a:p>
            <a:pPr lvl="1"/>
            <a:r>
              <a:rPr lang="en-US" sz="2400" b="1" i="1" dirty="0"/>
              <a:t>Phil 4:8 </a:t>
            </a:r>
            <a:r>
              <a:rPr lang="en-US" sz="2000" b="1" i="1" dirty="0"/>
              <a:t> </a:t>
            </a:r>
            <a:r>
              <a:rPr lang="en-US" sz="2000" baseline="30000" dirty="0"/>
              <a:t>8 </a:t>
            </a:r>
            <a:r>
              <a:rPr lang="en-US" sz="2000" dirty="0"/>
              <a:t>Finally, brethren, whatever things are true, whatever things </a:t>
            </a:r>
            <a:r>
              <a:rPr lang="en-US" sz="2000" i="1" dirty="0"/>
              <a:t>are</a:t>
            </a:r>
            <a:r>
              <a:rPr lang="en-US" sz="2000" dirty="0"/>
              <a:t> noble, whatever things </a:t>
            </a:r>
            <a:r>
              <a:rPr lang="en-US" sz="2000" i="1" dirty="0"/>
              <a:t>are</a:t>
            </a:r>
            <a:r>
              <a:rPr lang="en-US" sz="2000" dirty="0"/>
              <a:t> just, whatever things </a:t>
            </a:r>
            <a:r>
              <a:rPr lang="en-US" sz="2000" i="1" dirty="0"/>
              <a:t>are</a:t>
            </a:r>
            <a:r>
              <a:rPr lang="en-US" sz="2000" dirty="0"/>
              <a:t> pure, whatever things </a:t>
            </a:r>
            <a:r>
              <a:rPr lang="en-US" sz="2000" i="1" dirty="0"/>
              <a:t>are</a:t>
            </a:r>
            <a:r>
              <a:rPr lang="en-US" sz="2000" dirty="0"/>
              <a:t> lovely, whatever things </a:t>
            </a:r>
            <a:r>
              <a:rPr lang="en-US" sz="2000" i="1" dirty="0"/>
              <a:t>are</a:t>
            </a:r>
            <a:r>
              <a:rPr lang="en-US" sz="2000" dirty="0"/>
              <a:t> of good report, if </a:t>
            </a:r>
            <a:r>
              <a:rPr lang="en-US" sz="2000" i="1" dirty="0"/>
              <a:t>there is</a:t>
            </a:r>
            <a:r>
              <a:rPr lang="en-US" sz="2000" dirty="0"/>
              <a:t> any virtue and if </a:t>
            </a:r>
            <a:r>
              <a:rPr lang="en-US" sz="2000" i="1" dirty="0"/>
              <a:t>there is</a:t>
            </a:r>
            <a:r>
              <a:rPr lang="en-US" sz="2000" dirty="0"/>
              <a:t> anything praiseworthy—meditate on these things. </a:t>
            </a:r>
          </a:p>
          <a:p>
            <a:pPr lvl="1"/>
            <a:endParaRPr lang="en-US" sz="2400" dirty="0"/>
          </a:p>
          <a:p>
            <a:endParaRPr lang="en-US" sz="3120" dirty="0"/>
          </a:p>
        </p:txBody>
      </p:sp>
    </p:spTree>
    <p:extLst>
      <p:ext uri="{BB962C8B-B14F-4D97-AF65-F5344CB8AC3E}">
        <p14:creationId xmlns:p14="http://schemas.microsoft.com/office/powerpoint/2010/main" val="3098990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I AM RESOLVED TO GO TO THE SAVIOR LEAVING MY SIN AND STRIFE</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Jesus came to be our Savior</a:t>
            </a:r>
          </a:p>
          <a:p>
            <a:pPr lvl="1"/>
            <a:r>
              <a:rPr lang="en-US" sz="2400" b="1" i="1" dirty="0"/>
              <a:t>Mt 1:21 </a:t>
            </a:r>
            <a:r>
              <a:rPr lang="en-US" sz="2000" baseline="30000" dirty="0"/>
              <a:t>21 </a:t>
            </a:r>
            <a:r>
              <a:rPr lang="en-US" sz="2000" dirty="0"/>
              <a:t>And she will bring forth a Son, and you shall call His name </a:t>
            </a:r>
            <a:r>
              <a:rPr lang="en-US" sz="2000" cap="small" dirty="0">
                <a:effectLst/>
              </a:rPr>
              <a:t>Jesus</a:t>
            </a:r>
            <a:r>
              <a:rPr lang="en-US" sz="2000" dirty="0"/>
              <a:t>, for He will save His people from their sins.”</a:t>
            </a:r>
          </a:p>
          <a:p>
            <a:pPr lvl="1"/>
            <a:endParaRPr lang="en-US" sz="2400" b="1" i="1" dirty="0"/>
          </a:p>
          <a:p>
            <a:pPr lvl="1"/>
            <a:r>
              <a:rPr lang="en-US" sz="2400" b="1" i="1" dirty="0"/>
              <a:t>Lk 19:10  </a:t>
            </a:r>
            <a:r>
              <a:rPr lang="en-US" sz="2000" baseline="30000" dirty="0"/>
              <a:t>10 </a:t>
            </a:r>
            <a:r>
              <a:rPr lang="en-US" sz="2000" dirty="0"/>
              <a:t>for the Son of Man has come to seek and to save that which was lost.”</a:t>
            </a:r>
          </a:p>
          <a:p>
            <a:pPr lvl="1"/>
            <a:endParaRPr lang="en-US" sz="2000" dirty="0"/>
          </a:p>
          <a:p>
            <a:pPr lvl="1"/>
            <a:r>
              <a:rPr lang="en-US" sz="2400" b="1" i="1" dirty="0"/>
              <a:t>Mt 11:28  </a:t>
            </a:r>
            <a:r>
              <a:rPr lang="en-US" sz="2000" baseline="30000" dirty="0"/>
              <a:t>28 </a:t>
            </a:r>
            <a:r>
              <a:rPr lang="en-US" sz="2000" dirty="0"/>
              <a:t>Come to Me, all </a:t>
            </a:r>
            <a:r>
              <a:rPr lang="en-US" sz="2000" i="1" dirty="0"/>
              <a:t>you</a:t>
            </a:r>
            <a:r>
              <a:rPr lang="en-US" sz="2000" dirty="0"/>
              <a:t> who labor and are heavy laden, and I will give you rest.</a:t>
            </a:r>
          </a:p>
          <a:p>
            <a:pPr lvl="1"/>
            <a:endParaRPr lang="en-US" sz="2000" dirty="0"/>
          </a:p>
          <a:p>
            <a:pPr lvl="1"/>
            <a:r>
              <a:rPr lang="en-US" sz="2400" b="1" i="1" dirty="0"/>
              <a:t>Mt 16:24 </a:t>
            </a:r>
            <a:r>
              <a:rPr lang="en-US" sz="2000" b="1" i="1" dirty="0"/>
              <a:t>  </a:t>
            </a:r>
            <a:r>
              <a:rPr lang="en-US" sz="2000" baseline="30000" dirty="0"/>
              <a:t>24 </a:t>
            </a:r>
            <a:r>
              <a:rPr lang="en-US" sz="2000" dirty="0"/>
              <a:t>Then Jesus said to His disciples, “If anyone desires to come after Me, let him deny himself, and take up his cross, and follow Me. </a:t>
            </a:r>
          </a:p>
          <a:p>
            <a:pPr lvl="1"/>
            <a:endParaRPr lang="en-US" sz="2000" dirty="0"/>
          </a:p>
          <a:p>
            <a:pPr lvl="1"/>
            <a:endParaRPr lang="en-US" sz="2400" dirty="0"/>
          </a:p>
          <a:p>
            <a:endParaRPr lang="en-US" sz="3120" dirty="0"/>
          </a:p>
        </p:txBody>
      </p:sp>
    </p:spTree>
    <p:extLst>
      <p:ext uri="{BB962C8B-B14F-4D97-AF65-F5344CB8AC3E}">
        <p14:creationId xmlns:p14="http://schemas.microsoft.com/office/powerpoint/2010/main" val="203957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711-31D2-5F18-578F-861CE22C7B4A}"/>
              </a:ext>
            </a:extLst>
          </p:cNvPr>
          <p:cNvSpPr>
            <a:spLocks noGrp="1"/>
          </p:cNvSpPr>
          <p:nvPr>
            <p:ph type="title"/>
          </p:nvPr>
        </p:nvSpPr>
        <p:spPr/>
        <p:txBody>
          <a:bodyPr/>
          <a:lstStyle/>
          <a:p>
            <a:r>
              <a:rPr lang="en-US" dirty="0"/>
              <a:t>HE IS THE TRUE ONE, HE IS THE JUST ONE, HE HATH THE WORDS OF LIFE</a:t>
            </a:r>
            <a:endParaRPr lang="en-US" dirty="0">
              <a:highlight>
                <a:srgbClr val="FFFF00"/>
              </a:highlight>
            </a:endParaRPr>
          </a:p>
        </p:txBody>
      </p:sp>
      <p:sp>
        <p:nvSpPr>
          <p:cNvPr id="3" name="Content Placeholder 2">
            <a:extLst>
              <a:ext uri="{FF2B5EF4-FFF2-40B4-BE49-F238E27FC236}">
                <a16:creationId xmlns:a16="http://schemas.microsoft.com/office/drawing/2014/main" id="{2A0B12DE-CF92-092E-2D60-B1CD5945EE6B}"/>
              </a:ext>
            </a:extLst>
          </p:cNvPr>
          <p:cNvSpPr>
            <a:spLocks noGrp="1"/>
          </p:cNvSpPr>
          <p:nvPr>
            <p:ph idx="1"/>
          </p:nvPr>
        </p:nvSpPr>
        <p:spPr/>
        <p:txBody>
          <a:bodyPr>
            <a:normAutofit/>
          </a:bodyPr>
          <a:lstStyle/>
          <a:p>
            <a:r>
              <a:rPr lang="en-US" sz="3200" dirty="0"/>
              <a:t>Jesus has the Words of Life</a:t>
            </a:r>
          </a:p>
          <a:p>
            <a:pPr lvl="1"/>
            <a:r>
              <a:rPr lang="en-US" sz="2400" b="1" i="1" dirty="0"/>
              <a:t>Jn 6:61-63  </a:t>
            </a:r>
            <a:r>
              <a:rPr lang="en-US" sz="2000" baseline="30000" dirty="0"/>
              <a:t>61 </a:t>
            </a:r>
            <a:r>
              <a:rPr lang="en-US" sz="2000" dirty="0"/>
              <a:t>When Jesus knew in Himself that His disciples complained about this, He said to them, “Does this offend you? </a:t>
            </a:r>
            <a:r>
              <a:rPr lang="en-US" sz="2000" baseline="30000" dirty="0"/>
              <a:t>62 </a:t>
            </a:r>
            <a:r>
              <a:rPr lang="en-US" sz="2000" i="1" dirty="0"/>
              <a:t>What</a:t>
            </a:r>
            <a:r>
              <a:rPr lang="en-US" sz="2000" dirty="0"/>
              <a:t> then if you should see the Son of Man ascend where He was before? </a:t>
            </a:r>
            <a:r>
              <a:rPr lang="en-US" sz="2000" baseline="30000" dirty="0"/>
              <a:t>63 </a:t>
            </a:r>
            <a:r>
              <a:rPr lang="en-US" sz="2000" dirty="0"/>
              <a:t>It is the Spirit who gives life; the flesh profits nothing. The words that I speak to you are spirit, and </a:t>
            </a:r>
            <a:r>
              <a:rPr lang="en-US" sz="2000" i="1" dirty="0"/>
              <a:t>they</a:t>
            </a:r>
            <a:r>
              <a:rPr lang="en-US" sz="2000" dirty="0"/>
              <a:t> are life.</a:t>
            </a:r>
          </a:p>
          <a:p>
            <a:pPr lvl="1"/>
            <a:endParaRPr lang="en-US" sz="2000" dirty="0"/>
          </a:p>
          <a:p>
            <a:pPr lvl="1"/>
            <a:r>
              <a:rPr lang="en-US" sz="2400" b="1" i="1" dirty="0"/>
              <a:t>Jn 6:67-69  </a:t>
            </a:r>
            <a:r>
              <a:rPr lang="en-US" sz="2000" baseline="30000" dirty="0"/>
              <a:t>67 </a:t>
            </a:r>
            <a:r>
              <a:rPr lang="en-US" sz="2000" dirty="0"/>
              <a:t>Then Jesus said to the twelve, “Do you also want to go away?” </a:t>
            </a:r>
            <a:r>
              <a:rPr lang="en-US" sz="2000" baseline="30000" dirty="0"/>
              <a:t>68 </a:t>
            </a:r>
            <a:r>
              <a:rPr lang="en-US" sz="2000" dirty="0"/>
              <a:t>But Simon Peter answered Him, “Lord, to whom shall we go? You have the words of eternal life. </a:t>
            </a:r>
            <a:r>
              <a:rPr lang="en-US" sz="2000" baseline="30000" dirty="0"/>
              <a:t>69 </a:t>
            </a:r>
            <a:r>
              <a:rPr lang="en-US" sz="2000" dirty="0"/>
              <a:t>Also we have come to believe and know that You are the Christ, the Son of the living God.”</a:t>
            </a:r>
          </a:p>
          <a:p>
            <a:pPr marL="822960" lvl="2" indent="0">
              <a:buNone/>
            </a:pPr>
            <a:endParaRPr lang="en-US" sz="1640" dirty="0"/>
          </a:p>
          <a:p>
            <a:pPr lvl="1"/>
            <a:endParaRPr lang="en-US" sz="2400" dirty="0"/>
          </a:p>
          <a:p>
            <a:endParaRPr lang="en-US" sz="3120" dirty="0"/>
          </a:p>
        </p:txBody>
      </p:sp>
    </p:spTree>
    <p:extLst>
      <p:ext uri="{BB962C8B-B14F-4D97-AF65-F5344CB8AC3E}">
        <p14:creationId xmlns:p14="http://schemas.microsoft.com/office/powerpoint/2010/main" val="10217404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576</TotalTime>
  <Words>1596</Words>
  <Application>Microsoft Office PowerPoint</Application>
  <PresentationFormat>Custom</PresentationFormat>
  <Paragraphs>91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 am Resolved </vt:lpstr>
      <vt:lpstr>INTRODUCTION</vt:lpstr>
      <vt:lpstr>I AM RESOLVED NO LONGER TO LINGER CHARMED BY THE WORLD’S DELIGHTS</vt:lpstr>
      <vt:lpstr>I AM RESOLVED NO LONGER TO LINGER CHARMED BY THE WORLD’S DELIGHTS</vt:lpstr>
      <vt:lpstr>I AM RESOLVED NO LONGER TO LINGER CHARMED BY THE WORLD’S DELIGHTS</vt:lpstr>
      <vt:lpstr>I AM RESOLVED NO LONGER TO LINGER CHARMED BY THE WORLD’S DELIGHTS</vt:lpstr>
      <vt:lpstr>THINGS THAT ART HIGHER, THINGS THAT ARE NOBLER, THESE HAVE ALURED MY SIGHT</vt:lpstr>
      <vt:lpstr>I AM RESOLVED TO GO TO THE SAVIOR LEAVING MY SIN AND STRIFE</vt:lpstr>
      <vt:lpstr>HE IS THE TRUE ONE, HE IS THE JUST ONE, HE HATH THE WORDS OF LIFE</vt:lpstr>
      <vt:lpstr>I AM RESOLVED TO FOLLOW THE SAVIOR, FAITHFUL AND TRUE EACH DAY</vt:lpstr>
      <vt:lpstr>HEED WHAT HE SAYETH, DO WHAT HE WILLETH, HE IS THE LIVING WAY</vt:lpstr>
      <vt:lpstr>I AM RESOLVED TO ENTER THE KINGDOM LEAVING THE PATHS OF SIN, FRIENDS MAY OPPOSE ME, FOES MAY BESET ME, STILL WILL I ENTER IN</vt:lpstr>
      <vt:lpstr>I AM RESOLVED TO ENTER THE KINGDOM LEAVING THE PATHS OF SIN, FRIENDS MAY OPPOSE ME, FOES MAY BESET ME, STILL WILL I ENTER 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am Resolved</dc:title>
  <dc:creator>Rob Miller</dc:creator>
  <cp:lastModifiedBy>West End</cp:lastModifiedBy>
  <cp:revision>10</cp:revision>
  <dcterms:created xsi:type="dcterms:W3CDTF">2022-12-28T21:25:19Z</dcterms:created>
  <dcterms:modified xsi:type="dcterms:W3CDTF">2022-12-31T20:59:53Z</dcterms:modified>
</cp:coreProperties>
</file>