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21"/>
  </p:notesMasterIdLst>
  <p:sldIdLst>
    <p:sldId id="256" r:id="rId2"/>
    <p:sldId id="258" r:id="rId3"/>
    <p:sldId id="281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80" r:id="rId20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E9644-C750-43C9-8674-9ABC3456799D}" type="datetimeFigureOut">
              <a:rPr lang="en-US" smtClean="0"/>
              <a:t>12/17/2022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79037-0A33-4C66-A75D-55909C73C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church of Laodicea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28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66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88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7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47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77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93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context is meat offered to idols but the correlation here is Paul is telling you to place the well being of the other ahead of your own personal comfort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47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B79037-0A33-4C66-A75D-55909C73CAD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1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6816379" y="0"/>
            <a:ext cx="415642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010502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850" y="863068"/>
            <a:ext cx="5406922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5400" b="0" cap="all" spc="135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77617" y="863069"/>
            <a:ext cx="3016556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16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11480" indent="0" algn="ctr">
              <a:buNone/>
              <a:defRPr sz="1800"/>
            </a:lvl2pPr>
            <a:lvl3pPr marL="822960" indent="0" algn="ctr">
              <a:buNone/>
              <a:defRPr sz="1620"/>
            </a:lvl3pPr>
            <a:lvl4pPr marL="1234440" indent="0" algn="ctr">
              <a:buNone/>
              <a:defRPr sz="1440"/>
            </a:lvl4pPr>
            <a:lvl5pPr marL="1645920" indent="0" algn="ctr">
              <a:buNone/>
              <a:defRPr sz="1440"/>
            </a:lvl5pPr>
            <a:lvl6pPr marL="2057400" indent="0" algn="ctr">
              <a:buNone/>
              <a:defRPr sz="1440"/>
            </a:lvl6pPr>
            <a:lvl7pPr marL="2468880" indent="0" algn="ctr">
              <a:buNone/>
              <a:defRPr sz="1440"/>
            </a:lvl7pPr>
            <a:lvl8pPr marL="2880360" indent="0" algn="ctr">
              <a:buNone/>
              <a:defRPr sz="1440"/>
            </a:lvl8pPr>
            <a:lvl9pPr marL="3291840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3348193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77618" y="6309360"/>
            <a:ext cx="1936021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9850" y="6309360"/>
            <a:ext cx="5406922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83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6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0169" y="507037"/>
            <a:ext cx="1414463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1" y="524373"/>
            <a:ext cx="5363619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50169" y="6296616"/>
            <a:ext cx="22553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330" y="6296616"/>
            <a:ext cx="536361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7592016" y="2883415"/>
            <a:ext cx="5383267" cy="543842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8200424" y="571503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84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0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09728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784" y="1406285"/>
            <a:ext cx="9534325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396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6481" y="4527857"/>
            <a:ext cx="5903116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16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114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6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9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40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8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36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84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0970057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18090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839003" y="705114"/>
            <a:ext cx="5555171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03" y="3749040"/>
            <a:ext cx="5555170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224528" y="3396997"/>
            <a:ext cx="674827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>
      <p:ext uri="{BB962C8B-B14F-4D97-AF65-F5344CB8AC3E}">
        <p14:creationId xmlns:p14="http://schemas.microsoft.com/office/powerpoint/2010/main" val="363474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9000" y="658999"/>
            <a:ext cx="5549780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620" b="1" cap="all" baseline="0">
                <a:solidFill>
                  <a:schemeClr val="accent1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9001" y="1116200"/>
            <a:ext cx="5549780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9002" y="3623098"/>
            <a:ext cx="5549779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620" b="1" kern="1200" cap="all" spc="135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marL="0" lvl="0" indent="0" algn="l" defTabSz="822960" rtl="0" eaLnBrk="1" latinLnBrk="0" hangingPunct="1">
              <a:lnSpc>
                <a:spcPct val="130000"/>
              </a:lnSpc>
              <a:spcBef>
                <a:spcPts val="837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9004" y="4102370"/>
            <a:ext cx="5549777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224528" y="3396997"/>
            <a:ext cx="674827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4271476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2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51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7423733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7714" y="640080"/>
            <a:ext cx="2516459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28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937" y="640079"/>
            <a:ext cx="6272724" cy="5455921"/>
          </a:xfrm>
        </p:spPr>
        <p:txBody>
          <a:bodyPr/>
          <a:lstStyle>
            <a:lvl1pPr>
              <a:defRPr sz="1800"/>
            </a:lvl1pPr>
            <a:lvl2pPr>
              <a:defRPr sz="1620"/>
            </a:lvl2pPr>
            <a:lvl3pPr>
              <a:defRPr sz="1440"/>
            </a:lvl3pPr>
            <a:lvl4pPr>
              <a:defRPr sz="1260"/>
            </a:lvl4pPr>
            <a:lvl5pPr>
              <a:defRPr sz="1260"/>
            </a:lvl5pPr>
            <a:lvl6pPr>
              <a:defRPr sz="1260"/>
            </a:lvl6pPr>
            <a:lvl7pPr>
              <a:defRPr sz="1260"/>
            </a:lvl7pPr>
            <a:lvl8pPr>
              <a:defRPr sz="1260"/>
            </a:lvl8pPr>
            <a:lvl9pPr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77714" y="3223804"/>
            <a:ext cx="2516459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260"/>
              </a:spcBef>
              <a:buNone/>
              <a:defRPr sz="1620" b="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023535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77714" y="6309360"/>
            <a:ext cx="1560786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4937" y="6309360"/>
            <a:ext cx="62944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1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497" y="640080"/>
            <a:ext cx="2442677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0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7423733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951497" y="3429000"/>
            <a:ext cx="2442677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260"/>
              </a:spcBef>
              <a:buNone/>
              <a:defRPr sz="1620" b="0"/>
            </a:lvl1pPr>
            <a:lvl2pPr marL="411480" indent="0">
              <a:buNone/>
              <a:defRPr sz="1260"/>
            </a:lvl2pPr>
            <a:lvl3pPr marL="822960" indent="0">
              <a:buNone/>
              <a:defRPr sz="1080"/>
            </a:lvl3pPr>
            <a:lvl4pPr marL="1234440" indent="0">
              <a:buNone/>
              <a:defRPr sz="900"/>
            </a:lvl4pPr>
            <a:lvl5pPr marL="1645920" indent="0">
              <a:buNone/>
              <a:defRPr sz="900"/>
            </a:lvl5pPr>
            <a:lvl6pPr marL="2057400" indent="0">
              <a:buNone/>
              <a:defRPr sz="900"/>
            </a:lvl6pPr>
            <a:lvl7pPr marL="2468880" indent="0">
              <a:buNone/>
              <a:defRPr sz="900"/>
            </a:lvl7pPr>
            <a:lvl8pPr marL="2880360" indent="0">
              <a:buNone/>
              <a:defRPr sz="900"/>
            </a:lvl8pPr>
            <a:lvl9pPr marL="329184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023535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51497" y="6309360"/>
            <a:ext cx="1481328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6072" y="6309360"/>
            <a:ext cx="4451933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22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246472" y="0"/>
            <a:ext cx="672632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8627" y="705113"/>
            <a:ext cx="3070776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9004" y="705114"/>
            <a:ext cx="5555171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8626" y="6309360"/>
            <a:ext cx="3070776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08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39003" y="6309360"/>
            <a:ext cx="445193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08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12282" y="6309360"/>
            <a:ext cx="881891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440" b="1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788668" y="3400198"/>
            <a:ext cx="6858002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230864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1" r:id="rId6"/>
    <p:sldLayoutId id="2147483777" r:id="rId7"/>
    <p:sldLayoutId id="2147483778" r:id="rId8"/>
    <p:sldLayoutId id="2147483779" r:id="rId9"/>
    <p:sldLayoutId id="2147483780" r:id="rId10"/>
    <p:sldLayoutId id="2147483782" r:id="rId11"/>
  </p:sldLayoutIdLst>
  <p:hf sldNum="0" hdr="0" ftr="0" dt="0"/>
  <p:txStyles>
    <p:titleStyle>
      <a:lvl1pPr algn="l" defTabSz="822960" rtl="0" eaLnBrk="1" latinLnBrk="0" hangingPunct="1">
        <a:lnSpc>
          <a:spcPct val="150000"/>
        </a:lnSpc>
        <a:spcBef>
          <a:spcPct val="0"/>
        </a:spcBef>
        <a:buNone/>
        <a:defRPr sz="3240" b="1" kern="1200" spc="135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None/>
        <a:defRPr sz="1620" b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None/>
        <a:defRPr sz="1440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i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288036" algn="l" defTabSz="822960" rtl="0" eaLnBrk="1" latinLnBrk="0" hangingPunct="1">
        <a:lnSpc>
          <a:spcPct val="140000"/>
        </a:lnSpc>
        <a:spcBef>
          <a:spcPts val="837"/>
        </a:spcBef>
        <a:buFont typeface="Corbel" panose="020B0503020204020204" pitchFamily="34" charset="0"/>
        <a:buChar char="–"/>
        <a:defRPr sz="1260" i="1" kern="1200" spc="135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728216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016252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304288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592324" indent="-288036" algn="l" defTabSz="822960" rtl="0" eaLnBrk="1" latinLnBrk="0" hangingPunct="1">
        <a:lnSpc>
          <a:spcPct val="111000"/>
        </a:lnSpc>
        <a:spcBef>
          <a:spcPts val="837"/>
        </a:spcBef>
        <a:buFont typeface="Corbel" panose="020B0503020204020204" pitchFamily="34" charset="0"/>
        <a:buChar char="–"/>
        <a:defRPr sz="126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42900"/>
            <a:ext cx="10972801" cy="6172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342900"/>
            <a:ext cx="3983465" cy="16236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6C5CDA3A-8BC6-CC4C-8017-3A67BBE0ED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427"/>
          <a:stretch/>
        </p:blipFill>
        <p:spPr>
          <a:xfrm>
            <a:off x="18" y="1966565"/>
            <a:ext cx="4012252" cy="3914821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83468" y="1908981"/>
            <a:ext cx="6989330" cy="398477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5BB1F-DCB8-EA80-927D-9D72A58D0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3891" y="2275066"/>
            <a:ext cx="6000282" cy="2392442"/>
          </a:xfrm>
        </p:spPr>
        <p:txBody>
          <a:bodyPr anchor="b">
            <a:normAutofit/>
          </a:bodyPr>
          <a:lstStyle/>
          <a:p>
            <a:r>
              <a:rPr lang="en-US"/>
              <a:t>Keeping the Church Pure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F79E7-EBD0-BB42-EEC7-E517B108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93892" y="4672743"/>
            <a:ext cx="6000282" cy="1054980"/>
          </a:xfrm>
        </p:spPr>
        <p:txBody>
          <a:bodyPr anchor="t">
            <a:normAutofit/>
          </a:bodyPr>
          <a:lstStyle/>
          <a:p>
            <a:r>
              <a:rPr lang="en-US"/>
              <a:t>Understanding Church Discipline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3" y="1921326"/>
            <a:ext cx="10970056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744" y="5893754"/>
            <a:ext cx="10972801" cy="62134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3" y="5841381"/>
            <a:ext cx="10970056" cy="5760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54663" y="342900"/>
            <a:ext cx="57607" cy="6172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/>
          </a:p>
        </p:txBody>
      </p:sp>
    </p:spTree>
    <p:extLst>
      <p:ext uri="{BB962C8B-B14F-4D97-AF65-F5344CB8AC3E}">
        <p14:creationId xmlns:p14="http://schemas.microsoft.com/office/powerpoint/2010/main" val="148852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Rev 3:15-16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505740" y="2240753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aseline="30000" dirty="0">
                <a:latin typeface="Arial" panose="020B0604020202020204" pitchFamily="34" charset="0"/>
                <a:cs typeface="Arial" panose="020B0604020202020204" pitchFamily="34" charset="0"/>
              </a:rPr>
              <a:t>Apathy</a:t>
            </a: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3" y="3630243"/>
            <a:ext cx="6361043" cy="2139846"/>
          </a:xfrm>
        </p:spPr>
        <p:txBody>
          <a:bodyPr>
            <a:noAutofit/>
          </a:bodyPr>
          <a:lstStyle/>
          <a:p>
            <a:r>
              <a:rPr lang="en-US" sz="2000" baseline="30000" dirty="0"/>
              <a:t>15 </a:t>
            </a:r>
            <a:r>
              <a:rPr lang="en-US" sz="2000" dirty="0"/>
              <a:t>“I know your works, that you are neither cold nor hot. I could wish you were cold or hot. </a:t>
            </a:r>
            <a:r>
              <a:rPr lang="en-US" sz="2000" baseline="30000" dirty="0"/>
              <a:t>16 </a:t>
            </a:r>
            <a:r>
              <a:rPr lang="en-US" sz="2000" dirty="0"/>
              <a:t>So then, because you are lukewarm, and neither cold nor hot, I will vomit you out of My mouth.</a:t>
            </a:r>
            <a:endParaRPr lang="en-US" sz="20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719688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74" y="705113"/>
            <a:ext cx="3765043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Prov 29:25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2" y="3429000"/>
            <a:ext cx="6361043" cy="2139846"/>
          </a:xfrm>
        </p:spPr>
        <p:txBody>
          <a:bodyPr>
            <a:noAutofit/>
          </a:bodyPr>
          <a:lstStyle/>
          <a:p>
            <a:r>
              <a:rPr lang="en-US" sz="2400" dirty="0"/>
              <a:t>The fear of man brings a snare,</a:t>
            </a:r>
            <a:br>
              <a:rPr lang="en-US" sz="2400" dirty="0"/>
            </a:br>
            <a:r>
              <a:rPr lang="en-US" sz="2400" dirty="0"/>
              <a:t>But whoever trusts in the </a:t>
            </a:r>
            <a:r>
              <a:rPr lang="en-US" sz="2400" cap="small" dirty="0">
                <a:effectLst/>
              </a:rPr>
              <a:t>Lord</a:t>
            </a:r>
            <a:r>
              <a:rPr lang="en-US" sz="2400" dirty="0"/>
              <a:t> shall be</a:t>
            </a:r>
            <a:r>
              <a:rPr lang="en-US" sz="2400" baseline="30000" dirty="0"/>
              <a:t> </a:t>
            </a:r>
            <a:r>
              <a:rPr lang="en-US" sz="2400" dirty="0"/>
              <a:t>safe.</a:t>
            </a:r>
            <a:endParaRPr lang="en-US" sz="24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72357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Eccl 12:13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2" y="3762765"/>
            <a:ext cx="6361043" cy="2139846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13 </a:t>
            </a:r>
            <a:r>
              <a:rPr lang="en-US" sz="2400" dirty="0"/>
              <a:t>Let us hear the conclusion of the whole matter: </a:t>
            </a:r>
            <a:r>
              <a:rPr lang="en-US" sz="2400" dirty="0">
                <a:highlight>
                  <a:srgbClr val="FFFF00"/>
                </a:highlight>
              </a:rPr>
              <a:t>Fear God</a:t>
            </a:r>
            <a:r>
              <a:rPr lang="en-US" sz="2400" dirty="0"/>
              <a:t> and keep His commandments, For this is man’s all.</a:t>
            </a:r>
          </a:p>
        </p:txBody>
      </p:sp>
    </p:spTree>
    <p:extLst>
      <p:ext uri="{BB962C8B-B14F-4D97-AF65-F5344CB8AC3E}">
        <p14:creationId xmlns:p14="http://schemas.microsoft.com/office/powerpoint/2010/main" val="3236340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Mt 10:28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Fear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2" y="3762765"/>
            <a:ext cx="6361043" cy="2139846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28 </a:t>
            </a:r>
            <a:r>
              <a:rPr lang="en-US" sz="2400" dirty="0"/>
              <a:t>And do not fear those who kill the body but cannot kill the soul. But rather </a:t>
            </a:r>
            <a:r>
              <a:rPr lang="en-US" sz="2400" dirty="0">
                <a:highlight>
                  <a:srgbClr val="FFFF00"/>
                </a:highlight>
              </a:rPr>
              <a:t>fear Him who is able to destroy both soul and body in hell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82910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Mt 7:12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Lack of love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2" y="3488010"/>
            <a:ext cx="6361043" cy="2139846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12 </a:t>
            </a:r>
            <a:r>
              <a:rPr lang="en-US" sz="2400" dirty="0"/>
              <a:t>Therefore, whatever you want men to do to you, do also to them, for this is the Law and the Prophets.</a:t>
            </a:r>
          </a:p>
        </p:txBody>
      </p:sp>
    </p:spTree>
    <p:extLst>
      <p:ext uri="{BB962C8B-B14F-4D97-AF65-F5344CB8AC3E}">
        <p14:creationId xmlns:p14="http://schemas.microsoft.com/office/powerpoint/2010/main" val="1991936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Mt 22:35-40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Lack of love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3" y="3841259"/>
            <a:ext cx="6361043" cy="2561098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35 </a:t>
            </a:r>
            <a:r>
              <a:rPr lang="en-US" sz="2400" dirty="0"/>
              <a:t>Then one of them, a lawyer, asked </a:t>
            </a:r>
            <a:r>
              <a:rPr lang="en-US" sz="2400" i="1" dirty="0"/>
              <a:t>Him a question,</a:t>
            </a:r>
            <a:r>
              <a:rPr lang="en-US" sz="2400" dirty="0"/>
              <a:t> testing Him, and saying, </a:t>
            </a:r>
            <a:r>
              <a:rPr lang="en-US" sz="2400" baseline="30000" dirty="0"/>
              <a:t>36 </a:t>
            </a:r>
            <a:r>
              <a:rPr lang="en-US" sz="2400" dirty="0"/>
              <a:t>“Teacher, which </a:t>
            </a:r>
            <a:r>
              <a:rPr lang="en-US" sz="2400" i="1" dirty="0"/>
              <a:t>is</a:t>
            </a:r>
            <a:r>
              <a:rPr lang="en-US" sz="2400" dirty="0"/>
              <a:t> the great commandment in the law?”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29002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Mt 22:35-40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Lack of love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3" y="3884241"/>
            <a:ext cx="6361043" cy="2561098"/>
          </a:xfrm>
        </p:spPr>
        <p:txBody>
          <a:bodyPr>
            <a:noAutofit/>
          </a:bodyPr>
          <a:lstStyle/>
          <a:p>
            <a:r>
              <a:rPr lang="en-US" sz="2000" baseline="30000" dirty="0"/>
              <a:t>37 </a:t>
            </a:r>
            <a:r>
              <a:rPr lang="en-US" sz="2000" dirty="0"/>
              <a:t>Jesus said to him, “‘You shall love the </a:t>
            </a:r>
            <a:r>
              <a:rPr lang="en-US" sz="2000" cap="small" dirty="0">
                <a:effectLst/>
              </a:rPr>
              <a:t>Lord</a:t>
            </a:r>
            <a:r>
              <a:rPr lang="en-US" sz="2000" dirty="0"/>
              <a:t> your God with all your heart, with all your soul, and with all your mind.’ </a:t>
            </a:r>
            <a:r>
              <a:rPr lang="en-US" sz="2000" baseline="30000" dirty="0"/>
              <a:t>38 </a:t>
            </a:r>
            <a:r>
              <a:rPr lang="en-US" sz="2000" dirty="0"/>
              <a:t>This is </a:t>
            </a:r>
            <a:r>
              <a:rPr lang="en-US" sz="2000" i="1" dirty="0"/>
              <a:t>the</a:t>
            </a:r>
            <a:r>
              <a:rPr lang="en-US" sz="2000" dirty="0"/>
              <a:t> first and great commandment. </a:t>
            </a:r>
            <a:r>
              <a:rPr lang="en-US" sz="2000" baseline="30000" dirty="0"/>
              <a:t>39 </a:t>
            </a:r>
            <a:r>
              <a:rPr lang="en-US" sz="2000" dirty="0"/>
              <a:t>And </a:t>
            </a:r>
            <a:r>
              <a:rPr lang="en-US" sz="2000" i="1" dirty="0"/>
              <a:t>the</a:t>
            </a:r>
            <a:r>
              <a:rPr lang="en-US" sz="2000" dirty="0"/>
              <a:t> second </a:t>
            </a:r>
            <a:r>
              <a:rPr lang="en-US" sz="2000" i="1" dirty="0"/>
              <a:t>is</a:t>
            </a:r>
            <a:r>
              <a:rPr lang="en-US" sz="2000" dirty="0"/>
              <a:t> like it: ‘You shall love your neighbor as yourself.’ </a:t>
            </a:r>
            <a:r>
              <a:rPr lang="en-US" sz="2000" baseline="30000" dirty="0"/>
              <a:t>40 </a:t>
            </a:r>
            <a:r>
              <a:rPr lang="en-US" sz="2000" dirty="0"/>
              <a:t>On these two commandments hang all the Law and the Prophets.”</a:t>
            </a:r>
          </a:p>
        </p:txBody>
      </p:sp>
    </p:spTree>
    <p:extLst>
      <p:ext uri="{BB962C8B-B14F-4D97-AF65-F5344CB8AC3E}">
        <p14:creationId xmlns:p14="http://schemas.microsoft.com/office/powerpoint/2010/main" val="374742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1 Cor 10:24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Lack of love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3" y="3016742"/>
            <a:ext cx="6361043" cy="2561098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24 </a:t>
            </a:r>
            <a:r>
              <a:rPr lang="en-US" sz="2400" dirty="0"/>
              <a:t>Let no one seek his own, but each one the other’s </a:t>
            </a:r>
            <a:r>
              <a:rPr lang="en-US" sz="2400" i="1" dirty="0"/>
              <a:t>well-being.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38290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10817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Jam 5:20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465983" y="1230144"/>
            <a:ext cx="6361043" cy="17865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66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400" dirty="0">
                <a:latin typeface="Arial" panose="020B0604020202020204" pitchFamily="34" charset="0"/>
                <a:cs typeface="Arial" panose="020B0604020202020204" pitchFamily="34" charset="0"/>
              </a:rPr>
              <a:t>Lack of love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53441" y="3429000"/>
            <a:ext cx="6361043" cy="2561098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20 </a:t>
            </a:r>
            <a:r>
              <a:rPr lang="en-US" sz="2400" dirty="0"/>
              <a:t>let him know that he who turns a sinner from the error of his way will saves a soul from death and cover a multitude of sins.</a:t>
            </a:r>
          </a:p>
        </p:txBody>
      </p:sp>
    </p:spTree>
    <p:extLst>
      <p:ext uri="{BB962C8B-B14F-4D97-AF65-F5344CB8AC3E}">
        <p14:creationId xmlns:p14="http://schemas.microsoft.com/office/powerpoint/2010/main" val="96730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930A7F6D-BBC9-5A8E-D95F-5D1EAD6D1A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2765"/>
            <a:ext cx="10972800" cy="695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1172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522" y="705113"/>
            <a:ext cx="3604591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Hos 4:6a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611757" y="1622822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400" baseline="30000" dirty="0"/>
              <a:t>Lack of preaching and teaching</a:t>
            </a: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757" y="3747715"/>
            <a:ext cx="5555170" cy="2557670"/>
          </a:xfrm>
        </p:spPr>
        <p:txBody>
          <a:bodyPr>
            <a:normAutofit fontScale="92500" lnSpcReduction="20000"/>
          </a:bodyPr>
          <a:lstStyle/>
          <a:p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200" baseline="300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My people are destroyed for lack of knowledge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 Because you have rejected knowledge, I also will reject you from being priest for Me; Because you have forgotten the law of your God, I also will forget your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73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705113"/>
            <a:ext cx="3631096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Acts 20:27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611757" y="1622822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400" baseline="30000" dirty="0">
                <a:latin typeface="Arial" panose="020B0604020202020204" pitchFamily="34" charset="0"/>
                <a:cs typeface="Arial" panose="020B0604020202020204" pitchFamily="34" charset="0"/>
              </a:rPr>
              <a:t>Lack</a:t>
            </a:r>
            <a:r>
              <a:rPr lang="en-US" sz="26400" baseline="30000" dirty="0"/>
              <a:t> of preaching and teaching</a:t>
            </a: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757" y="3776392"/>
            <a:ext cx="5555170" cy="2126219"/>
          </a:xfrm>
        </p:spPr>
        <p:txBody>
          <a:bodyPr>
            <a:normAutofit/>
          </a:bodyPr>
          <a:lstStyle/>
          <a:p>
            <a:r>
              <a:rPr lang="en-US" sz="2400" baseline="30000" dirty="0"/>
              <a:t>27 </a:t>
            </a:r>
            <a:r>
              <a:rPr lang="en-US" sz="2400" dirty="0"/>
              <a:t>For I have not shunned to declare to you the whole counsel of God.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59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705113"/>
            <a:ext cx="3631096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1 </a:t>
            </a:r>
            <a:r>
              <a:rPr lang="en-US" sz="4400" dirty="0" err="1">
                <a:solidFill>
                  <a:schemeClr val="tx1"/>
                </a:solidFill>
              </a:rPr>
              <a:t>Thes</a:t>
            </a:r>
            <a:r>
              <a:rPr lang="en-US" sz="4400" dirty="0">
                <a:solidFill>
                  <a:schemeClr val="tx1"/>
                </a:solidFill>
              </a:rPr>
              <a:t> 3:6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611757" y="1622822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400" baseline="30000" dirty="0">
                <a:latin typeface="Arial" panose="020B0604020202020204" pitchFamily="34" charset="0"/>
                <a:cs typeface="Arial" panose="020B0604020202020204" pitchFamily="34" charset="0"/>
              </a:rPr>
              <a:t>We don’t treat it as a command</a:t>
            </a:r>
            <a:endParaRPr lang="en-US" sz="264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757" y="3922166"/>
            <a:ext cx="5555170" cy="2126219"/>
          </a:xfrm>
        </p:spPr>
        <p:txBody>
          <a:bodyPr>
            <a:noAutofit/>
          </a:bodyPr>
          <a:lstStyle/>
          <a:p>
            <a:r>
              <a:rPr lang="en-US" sz="2000" baseline="30000" dirty="0"/>
              <a:t>6 </a:t>
            </a:r>
            <a:r>
              <a:rPr lang="en-US" sz="2000" dirty="0"/>
              <a:t>But </a:t>
            </a:r>
            <a:r>
              <a:rPr lang="en-US" sz="2000" dirty="0">
                <a:highlight>
                  <a:srgbClr val="FFFF00"/>
                </a:highlight>
              </a:rPr>
              <a:t>we command you</a:t>
            </a:r>
            <a:r>
              <a:rPr lang="en-US" sz="2000" dirty="0"/>
              <a:t>, brethren, in the name of our Lord Jesus Christ, that you withdraw from every brother who walks disorderly and not according to the tradition which he received from us. </a:t>
            </a:r>
          </a:p>
        </p:txBody>
      </p:sp>
    </p:spTree>
    <p:extLst>
      <p:ext uri="{BB962C8B-B14F-4D97-AF65-F5344CB8AC3E}">
        <p14:creationId xmlns:p14="http://schemas.microsoft.com/office/powerpoint/2010/main" val="25293006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705113"/>
            <a:ext cx="3631096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Gal 6:1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611757" y="1622822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400" baseline="30000" dirty="0">
                <a:latin typeface="Arial" panose="020B0604020202020204" pitchFamily="34" charset="0"/>
                <a:cs typeface="Arial" panose="020B0604020202020204" pitchFamily="34" charset="0"/>
              </a:rPr>
              <a:t>We don’t treat it as a command</a:t>
            </a:r>
            <a:endParaRPr lang="en-US" sz="264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757" y="3749040"/>
            <a:ext cx="5555170" cy="2126219"/>
          </a:xfrm>
        </p:spPr>
        <p:txBody>
          <a:bodyPr>
            <a:noAutofit/>
          </a:bodyPr>
          <a:lstStyle/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6 Brethren, if a man is overtaken in any trespass, you who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spiritual </a:t>
            </a:r>
            <a:r>
              <a:rPr lang="en-US" sz="22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restore such a one in a spirit of gentleness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considering yourself lest you also be tempted. </a:t>
            </a:r>
          </a:p>
        </p:txBody>
      </p:sp>
    </p:spTree>
    <p:extLst>
      <p:ext uri="{BB962C8B-B14F-4D97-AF65-F5344CB8AC3E}">
        <p14:creationId xmlns:p14="http://schemas.microsoft.com/office/powerpoint/2010/main" val="29824877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705113"/>
            <a:ext cx="3631096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Eccl 12:13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611757" y="1622822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 fontScale="25000" lnSpcReduction="20000"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400" baseline="30000" dirty="0">
                <a:latin typeface="Arial" panose="020B0604020202020204" pitchFamily="34" charset="0"/>
                <a:cs typeface="Arial" panose="020B0604020202020204" pitchFamily="34" charset="0"/>
              </a:rPr>
              <a:t>We don’t treat it as a command</a:t>
            </a:r>
            <a:endParaRPr lang="en-US" sz="26400" baseline="30000" dirty="0"/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1757" y="3749040"/>
            <a:ext cx="5976730" cy="2126219"/>
          </a:xfrm>
        </p:spPr>
        <p:txBody>
          <a:bodyPr>
            <a:noAutofit/>
          </a:bodyPr>
          <a:lstStyle/>
          <a:p>
            <a:r>
              <a:rPr lang="en-US" sz="2400" baseline="30000" dirty="0"/>
              <a:t>13 </a:t>
            </a:r>
            <a:r>
              <a:rPr lang="en-US" sz="2400" dirty="0"/>
              <a:t>Let us hear the conclusion of the whole matter: Fear God and </a:t>
            </a:r>
            <a:r>
              <a:rPr lang="en-US" sz="2400" dirty="0">
                <a:highlight>
                  <a:srgbClr val="FFFF00"/>
                </a:highlight>
              </a:rPr>
              <a:t>keep His commandments,</a:t>
            </a:r>
            <a:br>
              <a:rPr lang="en-US" sz="2400" dirty="0">
                <a:highlight>
                  <a:srgbClr val="FFFF00"/>
                </a:highlight>
              </a:rPr>
            </a:br>
            <a:r>
              <a:rPr lang="en-US" sz="2400" dirty="0">
                <a:highlight>
                  <a:srgbClr val="FFFF00"/>
                </a:highlight>
              </a:rPr>
              <a:t>For this is man’s all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856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4009292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Jam 1:22-25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505740" y="2240753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aseline="30000" dirty="0">
                <a:latin typeface="Arial" panose="020B0604020202020204" pitchFamily="34" charset="0"/>
                <a:cs typeface="Arial" panose="020B0604020202020204" pitchFamily="34" charset="0"/>
              </a:rPr>
              <a:t>Laziness</a:t>
            </a: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5740" y="3550257"/>
            <a:ext cx="6361043" cy="2956560"/>
          </a:xfrm>
        </p:spPr>
        <p:txBody>
          <a:bodyPr>
            <a:noAutofit/>
          </a:bodyPr>
          <a:lstStyle/>
          <a:p>
            <a:r>
              <a:rPr lang="en-US" sz="2000" baseline="30000" dirty="0"/>
              <a:t>22 </a:t>
            </a:r>
            <a:r>
              <a:rPr lang="en-US" sz="2000" dirty="0"/>
              <a:t>But </a:t>
            </a:r>
            <a:r>
              <a:rPr lang="en-US" sz="2000" dirty="0">
                <a:highlight>
                  <a:srgbClr val="FFFF00"/>
                </a:highlight>
              </a:rPr>
              <a:t>be doers of the word</a:t>
            </a:r>
            <a:r>
              <a:rPr lang="en-US" sz="2000" dirty="0"/>
              <a:t>, and not hearers only, deceiving yourselves. </a:t>
            </a:r>
            <a:r>
              <a:rPr lang="en-US" sz="2000" baseline="30000" dirty="0"/>
              <a:t>23 </a:t>
            </a:r>
            <a:r>
              <a:rPr lang="en-US" sz="2000" dirty="0"/>
              <a:t>For if anyone is a hearer of the word and not a doer, he is like a man observing his natural face in a mirror; </a:t>
            </a:r>
            <a:r>
              <a:rPr lang="en-US" sz="2000" baseline="30000" dirty="0"/>
              <a:t>24 </a:t>
            </a:r>
            <a:r>
              <a:rPr lang="en-US" sz="2000" dirty="0"/>
              <a:t>for he observes himself, goes away, and immediately forgets what kind of man he was. </a:t>
            </a:r>
          </a:p>
        </p:txBody>
      </p:sp>
    </p:spTree>
    <p:extLst>
      <p:ext uri="{BB962C8B-B14F-4D97-AF65-F5344CB8AC3E}">
        <p14:creationId xmlns:p14="http://schemas.microsoft.com/office/powerpoint/2010/main" val="30195136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953022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Jam 1:22-25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505740" y="2240753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aseline="30000" dirty="0">
                <a:latin typeface="Arial" panose="020B0604020202020204" pitchFamily="34" charset="0"/>
                <a:cs typeface="Arial" panose="020B0604020202020204" pitchFamily="34" charset="0"/>
              </a:rPr>
              <a:t>Laziness</a:t>
            </a: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5740" y="3590862"/>
            <a:ext cx="6361043" cy="2126218"/>
          </a:xfrm>
        </p:spPr>
        <p:txBody>
          <a:bodyPr>
            <a:noAutofit/>
          </a:bodyPr>
          <a:lstStyle/>
          <a:p>
            <a:r>
              <a:rPr lang="en-US" sz="2000" baseline="30000" dirty="0"/>
              <a:t>25 </a:t>
            </a:r>
            <a:r>
              <a:rPr lang="en-US" sz="2000" dirty="0"/>
              <a:t>But he who looks into the perfect law of liberty and continues </a:t>
            </a:r>
            <a:r>
              <a:rPr lang="en-US" sz="2000" i="1" dirty="0"/>
              <a:t>in it,</a:t>
            </a:r>
            <a:r>
              <a:rPr lang="en-US" sz="2000" dirty="0"/>
              <a:t> and is not a forgetful hearer but </a:t>
            </a:r>
            <a:r>
              <a:rPr lang="en-US" sz="2000" dirty="0">
                <a:highlight>
                  <a:srgbClr val="FFFF00"/>
                </a:highlight>
              </a:rPr>
              <a:t>a doer of the work, this one will be blessed in what he does.</a:t>
            </a:r>
          </a:p>
        </p:txBody>
      </p:sp>
    </p:spTree>
    <p:extLst>
      <p:ext uri="{BB962C8B-B14F-4D97-AF65-F5344CB8AC3E}">
        <p14:creationId xmlns:p14="http://schemas.microsoft.com/office/powerpoint/2010/main" val="151021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073B-E2AE-3D83-EB9E-B4539A22E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05113"/>
            <a:ext cx="3776870" cy="5197498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Jam 2:18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D97F8898-5963-04BF-452D-DFA3EFB8B7EE}"/>
              </a:ext>
            </a:extLst>
          </p:cNvPr>
          <p:cNvSpPr txBox="1">
            <a:spLocks/>
          </p:cNvSpPr>
          <p:nvPr/>
        </p:nvSpPr>
        <p:spPr>
          <a:xfrm>
            <a:off x="4505740" y="2240753"/>
            <a:ext cx="6361043" cy="212621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>
            <a:lvl1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620" b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None/>
              <a:defRPr sz="144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88036" algn="l" defTabSz="822960" rtl="0" eaLnBrk="1" latinLnBrk="0" hangingPunct="1">
              <a:lnSpc>
                <a:spcPct val="140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 spc="135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28216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16252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04288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92324" indent="-288036" algn="l" defTabSz="822960" rtl="0" eaLnBrk="1" latinLnBrk="0" hangingPunct="1">
              <a:lnSpc>
                <a:spcPct val="111000"/>
              </a:lnSpc>
              <a:spcBef>
                <a:spcPts val="837"/>
              </a:spcBef>
              <a:buFont typeface="Corbel" panose="020B0503020204020204" pitchFamily="34" charset="0"/>
              <a:buChar char="–"/>
              <a:defRPr sz="1260" i="1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aseline="30000" dirty="0">
                <a:latin typeface="Arial" panose="020B0604020202020204" pitchFamily="34" charset="0"/>
                <a:cs typeface="Arial" panose="020B0604020202020204" pitchFamily="34" charset="0"/>
              </a:rPr>
              <a:t>Laziness</a:t>
            </a:r>
          </a:p>
          <a:p>
            <a:endParaRPr lang="en-US" sz="6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D99825E-6FAC-F84C-CBB0-6385F883BE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5983" y="3630243"/>
            <a:ext cx="6361043" cy="2139846"/>
          </a:xfrm>
        </p:spPr>
        <p:txBody>
          <a:bodyPr>
            <a:noAutofit/>
          </a:bodyPr>
          <a:lstStyle/>
          <a:p>
            <a:r>
              <a:rPr lang="en-US" sz="2000" baseline="30000" dirty="0"/>
              <a:t>18 </a:t>
            </a:r>
            <a:r>
              <a:rPr lang="en-US" sz="2000" dirty="0"/>
              <a:t>But someone will say, “You have faith, and I have works.” Show me your faith without </a:t>
            </a:r>
            <a:r>
              <a:rPr lang="en-US" sz="2000" baseline="30000" dirty="0"/>
              <a:t> </a:t>
            </a:r>
            <a:r>
              <a:rPr lang="en-US" sz="2000" dirty="0"/>
              <a:t>your works, and </a:t>
            </a:r>
            <a:r>
              <a:rPr lang="en-US" sz="2000" dirty="0">
                <a:highlight>
                  <a:srgbClr val="FFFF00"/>
                </a:highlight>
              </a:rPr>
              <a:t>I will show you my faith by my works.</a:t>
            </a:r>
          </a:p>
        </p:txBody>
      </p:sp>
    </p:spTree>
    <p:extLst>
      <p:ext uri="{BB962C8B-B14F-4D97-AF65-F5344CB8AC3E}">
        <p14:creationId xmlns:p14="http://schemas.microsoft.com/office/powerpoint/2010/main" val="22953796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728</Words>
  <Application>Microsoft Office PowerPoint</Application>
  <PresentationFormat>Custom</PresentationFormat>
  <Paragraphs>80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Meiryo</vt:lpstr>
      <vt:lpstr>Arial</vt:lpstr>
      <vt:lpstr>Calibri</vt:lpstr>
      <vt:lpstr>Corbel</vt:lpstr>
      <vt:lpstr>ShojiVTI</vt:lpstr>
      <vt:lpstr>Keeping the Church Pure</vt:lpstr>
      <vt:lpstr>Hos 4:6a</vt:lpstr>
      <vt:lpstr>Acts 20:27</vt:lpstr>
      <vt:lpstr>1 Thes 3:6</vt:lpstr>
      <vt:lpstr>Gal 6:1</vt:lpstr>
      <vt:lpstr>Eccl 12:13</vt:lpstr>
      <vt:lpstr>Jam 1:22-25</vt:lpstr>
      <vt:lpstr>Jam 1:22-25</vt:lpstr>
      <vt:lpstr>Jam 2:18</vt:lpstr>
      <vt:lpstr>Rev 3:15-16</vt:lpstr>
      <vt:lpstr>Prov 29:25</vt:lpstr>
      <vt:lpstr>Eccl 12:13</vt:lpstr>
      <vt:lpstr>Mt 10:28</vt:lpstr>
      <vt:lpstr>Mt 7:12</vt:lpstr>
      <vt:lpstr>Mt 22:35-40</vt:lpstr>
      <vt:lpstr>Mt 22:35-40</vt:lpstr>
      <vt:lpstr>1 Cor 10:24</vt:lpstr>
      <vt:lpstr>Jam 5:20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Keeping the Church Pure</dc:title>
  <dc:creator>Rob Miller</dc:creator>
  <cp:lastModifiedBy>West End</cp:lastModifiedBy>
  <cp:revision>19</cp:revision>
  <dcterms:created xsi:type="dcterms:W3CDTF">2022-11-29T15:42:24Z</dcterms:created>
  <dcterms:modified xsi:type="dcterms:W3CDTF">2022-12-17T17:44:56Z</dcterms:modified>
</cp:coreProperties>
</file>