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84" r:id="rId2"/>
    <p:sldId id="406" r:id="rId3"/>
    <p:sldId id="407" r:id="rId4"/>
    <p:sldId id="409" r:id="rId5"/>
    <p:sldId id="408" r:id="rId6"/>
    <p:sldId id="411" r:id="rId7"/>
    <p:sldId id="412" r:id="rId8"/>
    <p:sldId id="413" r:id="rId9"/>
    <p:sldId id="414" r:id="rId10"/>
    <p:sldId id="403" r:id="rId11"/>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2/4/2023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72266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24479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West Palm Beach C of C</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119366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168051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Versebyverse</a:t>
            </a:r>
            <a:r>
              <a:rPr lang="en-US" dirty="0"/>
              <a:t> </a:t>
            </a:r>
            <a:r>
              <a:rPr lang="en-US" dirty="0" err="1"/>
              <a:t>commentaryt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37507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425986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3507545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10</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2/4/2023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2/4/2023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2/4/2023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2/4/2023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2/4/2023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2/4/2023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2/4/2023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2/4/2023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2/4/2023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2/4/2023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2/4/2023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2/4/2023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biblia.com/bible/nkjv/Phil%204.10f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Living as Children of God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8:12-17</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owe a Debt </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200" b="0" i="0" dirty="0">
                <a:solidFill>
                  <a:srgbClr val="000000"/>
                </a:solidFill>
                <a:effectLst/>
                <a:latin typeface="Arial" panose="020B0604020202020204" pitchFamily="34" charset="0"/>
                <a:cs typeface="Arial" panose="020B0604020202020204" pitchFamily="34" charset="0"/>
              </a:rPr>
              <a:t>Rom 8:12-13 “</a:t>
            </a:r>
            <a:r>
              <a:rPr lang="en-US" sz="2200" b="1" i="0" baseline="30000" dirty="0">
                <a:solidFill>
                  <a:srgbClr val="000000"/>
                </a:solidFill>
                <a:effectLst/>
                <a:latin typeface="Arial" panose="020B0604020202020204" pitchFamily="34" charset="0"/>
                <a:cs typeface="Arial" panose="020B0604020202020204" pitchFamily="34" charset="0"/>
              </a:rPr>
              <a:t>12 </a:t>
            </a:r>
            <a:r>
              <a:rPr lang="en-US" sz="2200" b="0" i="0" dirty="0">
                <a:solidFill>
                  <a:srgbClr val="000000"/>
                </a:solidFill>
                <a:effectLst/>
                <a:latin typeface="Arial" panose="020B0604020202020204" pitchFamily="34" charset="0"/>
                <a:cs typeface="Arial" panose="020B0604020202020204" pitchFamily="34" charset="0"/>
              </a:rPr>
              <a:t>Therefore, brethren, we are debtors—not to the flesh, to live according to the flesh. </a:t>
            </a:r>
            <a:r>
              <a:rPr lang="en-US" sz="2200" b="1" i="0" baseline="30000" dirty="0">
                <a:solidFill>
                  <a:srgbClr val="000000"/>
                </a:solidFill>
                <a:effectLst/>
                <a:latin typeface="Arial" panose="020B0604020202020204" pitchFamily="34" charset="0"/>
                <a:cs typeface="Arial" panose="020B0604020202020204" pitchFamily="34" charset="0"/>
              </a:rPr>
              <a:t>13 </a:t>
            </a:r>
            <a:r>
              <a:rPr lang="en-US" sz="2200" b="0" i="0" dirty="0">
                <a:solidFill>
                  <a:srgbClr val="000000"/>
                </a:solidFill>
                <a:effectLst/>
                <a:latin typeface="Arial" panose="020B0604020202020204" pitchFamily="34" charset="0"/>
                <a:cs typeface="Arial" panose="020B0604020202020204" pitchFamily="34" charset="0"/>
              </a:rPr>
              <a:t>For if you live according to the flesh you will die; but if by the Spirit you put to death the deeds of the body, you will live.</a:t>
            </a:r>
          </a:p>
          <a:p>
            <a:pPr lvl="1" eaLnBrk="1" hangingPunct="1">
              <a:buFont typeface="Arial" panose="020B0604020202020204" pitchFamily="34" charset="0"/>
              <a:buChar char="•"/>
            </a:pPr>
            <a:endParaRPr lang="en-US" sz="2200" b="0" i="0" dirty="0">
              <a:solidFill>
                <a:srgbClr val="0A0002"/>
              </a:solidFill>
              <a:effectLst/>
              <a:latin typeface="Arial" panose="020B0604020202020204" pitchFamily="34" charset="0"/>
            </a:endParaRPr>
          </a:p>
          <a:p>
            <a:pPr lvl="1" eaLnBrk="1" hangingPunct="1">
              <a:buFont typeface="Arial" panose="020B0604020202020204" pitchFamily="34" charset="0"/>
              <a:buChar char="•"/>
            </a:pPr>
            <a:r>
              <a:rPr lang="en-US" sz="2200" b="0" i="0" dirty="0">
                <a:solidFill>
                  <a:srgbClr val="0A0002"/>
                </a:solidFill>
                <a:effectLst/>
                <a:latin typeface="Arial" panose="020B0604020202020204" pitchFamily="34" charset="0"/>
              </a:rPr>
              <a:t>The “therefore” shows the compelling </a:t>
            </a:r>
            <a:r>
              <a:rPr lang="en-US" sz="2200" b="1" i="0" dirty="0">
                <a:solidFill>
                  <a:srgbClr val="0A0002"/>
                </a:solidFill>
                <a:effectLst/>
                <a:latin typeface="Arial" panose="020B0604020202020204" pitchFamily="34" charset="0"/>
              </a:rPr>
              <a:t>conclusion</a:t>
            </a:r>
            <a:r>
              <a:rPr lang="en-US" sz="2200" b="0" i="0" dirty="0">
                <a:solidFill>
                  <a:srgbClr val="0A0002"/>
                </a:solidFill>
                <a:effectLst/>
                <a:latin typeface="Arial" panose="020B0604020202020204" pitchFamily="34" charset="0"/>
              </a:rPr>
              <a:t> of verses 5 to11—Christians have no  obligation to the flesh</a:t>
            </a:r>
            <a:endParaRPr lang="en-US" sz="22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Christians have two areas of responsibility</a:t>
            </a:r>
          </a:p>
          <a:p>
            <a:pPr lvl="2"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Do not live according to the flesh</a:t>
            </a:r>
          </a:p>
          <a:p>
            <a:pPr lvl="2"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Do live according to the Spirit</a:t>
            </a:r>
          </a:p>
          <a:p>
            <a:pPr lvl="1"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Living by the flesh equals death</a:t>
            </a:r>
          </a:p>
          <a:p>
            <a:pPr lvl="1"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Living by the Spirit equals life</a:t>
            </a:r>
          </a:p>
          <a:p>
            <a:pPr lvl="3" eaLnBrk="1" hangingPunct="1"/>
            <a:endParaRPr lang="en-US" sz="56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From slaves to sons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8:14-17 “</a:t>
            </a:r>
            <a:r>
              <a:rPr lang="en-US" sz="1800" b="1" i="0" baseline="30000" dirty="0">
                <a:solidFill>
                  <a:srgbClr val="000000"/>
                </a:solidFill>
                <a:effectLst/>
                <a:latin typeface="Arial" panose="020B0604020202020204" pitchFamily="34" charset="0"/>
                <a:cs typeface="Arial" panose="020B0604020202020204" pitchFamily="34" charset="0"/>
              </a:rPr>
              <a:t>14 </a:t>
            </a:r>
            <a:r>
              <a:rPr lang="en-US" sz="1800" b="0" i="0" dirty="0">
                <a:solidFill>
                  <a:srgbClr val="000000"/>
                </a:solidFill>
                <a:effectLst/>
                <a:latin typeface="Arial" panose="020B0604020202020204" pitchFamily="34" charset="0"/>
                <a:cs typeface="Arial" panose="020B0604020202020204" pitchFamily="34" charset="0"/>
              </a:rPr>
              <a:t>For as many as are led by the Spirit of God, these are sons of God.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For you did not receive the spirit of bondage again to fear, but you received the Spirit of adoption by whom we cry out, “</a:t>
            </a:r>
            <a:r>
              <a:rPr lang="en-US" sz="1800" b="0" i="0" dirty="0" err="1">
                <a:solidFill>
                  <a:srgbClr val="000000"/>
                </a:solidFill>
                <a:effectLst/>
                <a:latin typeface="Arial" panose="020B0604020202020204" pitchFamily="34" charset="0"/>
                <a:cs typeface="Arial" panose="020B0604020202020204" pitchFamily="34" charset="0"/>
              </a:rPr>
              <a:t>Abba,Father</a:t>
            </a:r>
            <a:r>
              <a:rPr lang="en-US" sz="1800" b="0" i="0" dirty="0">
                <a:solidFill>
                  <a:srgbClr val="000000"/>
                </a:solidFill>
                <a:effectLst/>
                <a:latin typeface="Arial" panose="020B0604020202020204" pitchFamily="34" charset="0"/>
                <a:cs typeface="Arial" panose="020B0604020202020204" pitchFamily="34" charset="0"/>
              </a:rPr>
              <a:t>.” </a:t>
            </a:r>
            <a:r>
              <a:rPr lang="en-US" sz="1800" b="1" i="0" baseline="30000" dirty="0">
                <a:solidFill>
                  <a:srgbClr val="000000"/>
                </a:solidFill>
                <a:effectLst/>
                <a:latin typeface="Arial" panose="020B0604020202020204" pitchFamily="34" charset="0"/>
                <a:cs typeface="Arial" panose="020B0604020202020204" pitchFamily="34" charset="0"/>
              </a:rPr>
              <a:t>16 </a:t>
            </a:r>
            <a:r>
              <a:rPr lang="en-US" sz="1800" b="0" i="0" dirty="0">
                <a:solidFill>
                  <a:srgbClr val="000000"/>
                </a:solidFill>
                <a:effectLst/>
                <a:latin typeface="Arial" panose="020B0604020202020204" pitchFamily="34" charset="0"/>
                <a:cs typeface="Arial" panose="020B0604020202020204" pitchFamily="34" charset="0"/>
              </a:rPr>
              <a:t>The Spirit Himself bears witness with our spirit that we are children of God, </a:t>
            </a:r>
            <a:r>
              <a:rPr lang="en-US" sz="1800" b="1" i="0" baseline="30000" dirty="0">
                <a:solidFill>
                  <a:srgbClr val="000000"/>
                </a:solidFill>
                <a:effectLst/>
                <a:latin typeface="Arial" panose="020B0604020202020204" pitchFamily="34" charset="0"/>
                <a:cs typeface="Arial" panose="020B0604020202020204" pitchFamily="34" charset="0"/>
              </a:rPr>
              <a:t>17 </a:t>
            </a:r>
            <a:r>
              <a:rPr lang="en-US" sz="1800" b="0" i="0" dirty="0">
                <a:solidFill>
                  <a:srgbClr val="000000"/>
                </a:solidFill>
                <a:effectLst/>
                <a:latin typeface="Arial" panose="020B0604020202020204" pitchFamily="34" charset="0"/>
                <a:cs typeface="Arial" panose="020B0604020202020204" pitchFamily="34" charset="0"/>
              </a:rPr>
              <a:t>and if children, then heirs—heirs of God and joint heirs with Christ, if indeed we suffer with </a:t>
            </a:r>
            <a:r>
              <a:rPr lang="en-US" sz="1800" b="0" i="1" dirty="0">
                <a:solidFill>
                  <a:srgbClr val="000000"/>
                </a:solidFill>
                <a:effectLst/>
                <a:latin typeface="Arial" panose="020B0604020202020204" pitchFamily="34" charset="0"/>
                <a:cs typeface="Arial" panose="020B0604020202020204" pitchFamily="34" charset="0"/>
              </a:rPr>
              <a:t>Him,</a:t>
            </a:r>
            <a:r>
              <a:rPr lang="en-US" sz="1800" b="0" i="0" dirty="0">
                <a:solidFill>
                  <a:srgbClr val="000000"/>
                </a:solidFill>
                <a:effectLst/>
                <a:latin typeface="Arial" panose="020B0604020202020204" pitchFamily="34" charset="0"/>
                <a:cs typeface="Arial" panose="020B0604020202020204" pitchFamily="34" charset="0"/>
              </a:rPr>
              <a:t> that we may also be glorified together.</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r>
              <a:rPr lang="en-US" sz="1800" b="0" i="0" dirty="0">
                <a:solidFill>
                  <a:srgbClr val="000000"/>
                </a:solidFill>
                <a:effectLst/>
                <a:latin typeface="Arial" panose="020B0604020202020204" pitchFamily="34" charset="0"/>
                <a:cs typeface="Arial" panose="020B0604020202020204" pitchFamily="34" charset="0"/>
              </a:rPr>
              <a:t>Paul has just been speaking about the Spirit of God (Vs 9-11)</a:t>
            </a:r>
          </a:p>
          <a:p>
            <a:pPr lvl="1" eaLnBrk="1" hangingPunct="1"/>
            <a:r>
              <a:rPr lang="en-US" sz="1800" b="0" i="0" dirty="0">
                <a:solidFill>
                  <a:srgbClr val="000000"/>
                </a:solidFill>
                <a:effectLst/>
                <a:latin typeface="Arial" panose="020B0604020202020204" pitchFamily="34" charset="0"/>
                <a:cs typeface="Arial" panose="020B0604020202020204" pitchFamily="34" charset="0"/>
              </a:rPr>
              <a:t>Paul </a:t>
            </a:r>
            <a:r>
              <a:rPr lang="en-US" sz="1800" dirty="0">
                <a:solidFill>
                  <a:srgbClr val="000000"/>
                </a:solidFill>
                <a:latin typeface="Arial" panose="020B0604020202020204" pitchFamily="34" charset="0"/>
                <a:cs typeface="Arial" panose="020B0604020202020204" pitchFamily="34" charset="0"/>
              </a:rPr>
              <a:t>describes these individuals as “Sons of God”</a:t>
            </a:r>
          </a:p>
          <a:p>
            <a:pPr lvl="1" eaLnBrk="1" hangingPunct="1"/>
            <a:r>
              <a:rPr lang="en-US" sz="1800" b="0" i="0" dirty="0">
                <a:solidFill>
                  <a:srgbClr val="000000"/>
                </a:solidFill>
                <a:effectLst/>
                <a:latin typeface="Arial" panose="020B0604020202020204" pitchFamily="34" charset="0"/>
                <a:cs typeface="Arial" panose="020B0604020202020204" pitchFamily="34" charset="0"/>
              </a:rPr>
              <a:t>Paul emphasizes that these individuals have received the Spirit of adoption which is important as this entitles them to great benefits from the Father</a:t>
            </a: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43696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From slaves to sons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8:14-17 “</a:t>
            </a:r>
            <a:r>
              <a:rPr lang="en-US" sz="1800" b="1" i="0" baseline="30000" dirty="0">
                <a:solidFill>
                  <a:srgbClr val="000000"/>
                </a:solidFill>
                <a:effectLst/>
                <a:latin typeface="Arial" panose="020B0604020202020204" pitchFamily="34" charset="0"/>
                <a:cs typeface="Arial" panose="020B0604020202020204" pitchFamily="34" charset="0"/>
              </a:rPr>
              <a:t>14 </a:t>
            </a:r>
            <a:r>
              <a:rPr lang="en-US" sz="1800" b="0" i="0" dirty="0">
                <a:solidFill>
                  <a:srgbClr val="000000"/>
                </a:solidFill>
                <a:effectLst/>
                <a:latin typeface="Arial" panose="020B0604020202020204" pitchFamily="34" charset="0"/>
                <a:cs typeface="Arial" panose="020B0604020202020204" pitchFamily="34" charset="0"/>
              </a:rPr>
              <a:t>For as many as are led by the Spirit of God, these are sons of God.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For you did not receive the spirit of bondage again to fear, but you received the Spirit of adoption by whom we cry out, “</a:t>
            </a:r>
            <a:r>
              <a:rPr lang="en-US" sz="1800" b="0" i="0" dirty="0" err="1">
                <a:solidFill>
                  <a:srgbClr val="000000"/>
                </a:solidFill>
                <a:effectLst/>
                <a:latin typeface="Arial" panose="020B0604020202020204" pitchFamily="34" charset="0"/>
                <a:cs typeface="Arial" panose="020B0604020202020204" pitchFamily="34" charset="0"/>
              </a:rPr>
              <a:t>Abba,Father</a:t>
            </a:r>
            <a:r>
              <a:rPr lang="en-US" sz="1800" b="0" i="0" dirty="0">
                <a:solidFill>
                  <a:srgbClr val="000000"/>
                </a:solidFill>
                <a:effectLst/>
                <a:latin typeface="Arial" panose="020B0604020202020204" pitchFamily="34" charset="0"/>
                <a:cs typeface="Arial" panose="020B0604020202020204" pitchFamily="34" charset="0"/>
              </a:rPr>
              <a:t>.” </a:t>
            </a:r>
            <a:r>
              <a:rPr lang="en-US" sz="1800" b="1" i="0" baseline="30000" dirty="0">
                <a:solidFill>
                  <a:srgbClr val="000000"/>
                </a:solidFill>
                <a:effectLst/>
                <a:latin typeface="Arial" panose="020B0604020202020204" pitchFamily="34" charset="0"/>
                <a:cs typeface="Arial" panose="020B0604020202020204" pitchFamily="34" charset="0"/>
              </a:rPr>
              <a:t>16 </a:t>
            </a:r>
            <a:r>
              <a:rPr lang="en-US" sz="1800" b="0" i="0" dirty="0">
                <a:solidFill>
                  <a:srgbClr val="000000"/>
                </a:solidFill>
                <a:effectLst/>
                <a:latin typeface="Arial" panose="020B0604020202020204" pitchFamily="34" charset="0"/>
                <a:cs typeface="Arial" panose="020B0604020202020204" pitchFamily="34" charset="0"/>
              </a:rPr>
              <a:t>The Spirit Himself bears witness with our spirit that we are children of God, </a:t>
            </a:r>
            <a:r>
              <a:rPr lang="en-US" sz="1800" b="1" i="0" baseline="30000" dirty="0">
                <a:solidFill>
                  <a:srgbClr val="000000"/>
                </a:solidFill>
                <a:effectLst/>
                <a:latin typeface="Arial" panose="020B0604020202020204" pitchFamily="34" charset="0"/>
                <a:cs typeface="Arial" panose="020B0604020202020204" pitchFamily="34" charset="0"/>
              </a:rPr>
              <a:t>17 </a:t>
            </a:r>
            <a:r>
              <a:rPr lang="en-US" sz="1800" b="0" i="0" dirty="0">
                <a:solidFill>
                  <a:srgbClr val="000000"/>
                </a:solidFill>
                <a:effectLst/>
                <a:latin typeface="Arial" panose="020B0604020202020204" pitchFamily="34" charset="0"/>
                <a:cs typeface="Arial" panose="020B0604020202020204" pitchFamily="34" charset="0"/>
              </a:rPr>
              <a:t>and if children, then heirs—heirs of God and joint heirs with Christ, if indeed we suffer with </a:t>
            </a:r>
            <a:r>
              <a:rPr lang="en-US" sz="1800" b="0" i="1" dirty="0">
                <a:solidFill>
                  <a:srgbClr val="000000"/>
                </a:solidFill>
                <a:effectLst/>
                <a:latin typeface="Arial" panose="020B0604020202020204" pitchFamily="34" charset="0"/>
                <a:cs typeface="Arial" panose="020B0604020202020204" pitchFamily="34" charset="0"/>
              </a:rPr>
              <a:t>Him,</a:t>
            </a:r>
            <a:r>
              <a:rPr lang="en-US" sz="1800" b="0" i="0" dirty="0">
                <a:solidFill>
                  <a:srgbClr val="000000"/>
                </a:solidFill>
                <a:effectLst/>
                <a:latin typeface="Arial" panose="020B0604020202020204" pitchFamily="34" charset="0"/>
                <a:cs typeface="Arial" panose="020B0604020202020204" pitchFamily="34" charset="0"/>
              </a:rPr>
              <a:t> that we may also be glorified together.</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How does the Spirit testify with our spirit?</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444444"/>
                </a:solidFill>
                <a:effectLst/>
                <a:latin typeface="Arial" panose="020B0604020202020204" pitchFamily="34" charset="0"/>
                <a:cs typeface="Arial" panose="020B0604020202020204" pitchFamily="34" charset="0"/>
              </a:rPr>
              <a:t>Let’s find the answer in the context of what Paul has been teaching. When I set my mind on the things of the Spirit and Christ is living in me, then my spirit knows that I am a child of God, even though I do not live perfectly. Even though I come up short and do not feel good about myself because of my sins, I know that I am child of God because I am not enslaved to sin. God is ruling my life and he has provided a way for forgiveness that the Law of Moses could not offer.</a:t>
            </a: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484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From slaves to sons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444444"/>
                </a:solidFill>
                <a:effectLst/>
                <a:latin typeface="Arial" panose="020B0604020202020204" pitchFamily="34" charset="0"/>
                <a:cs typeface="Arial" panose="020B0604020202020204" pitchFamily="34" charset="0"/>
              </a:rPr>
              <a:t>The parallel text is Galatians 4:6-7. </a:t>
            </a:r>
            <a:r>
              <a:rPr lang="en-US" sz="1800" b="1" i="0" dirty="0">
                <a:solidFill>
                  <a:srgbClr val="444444"/>
                </a:solidFill>
                <a:effectLst/>
                <a:latin typeface="Arial" panose="020B0604020202020204" pitchFamily="34" charset="0"/>
                <a:cs typeface="Arial" panose="020B0604020202020204" pitchFamily="34" charset="0"/>
              </a:rPr>
              <a:t>And because you are sons, God has sent the Spirit of his Son into our hearts, crying, "Abba! Father!" So you are no longer a slave, but a son, and if a son, then an heir through God. </a:t>
            </a:r>
            <a:r>
              <a:rPr lang="en-US" sz="1800" b="0" i="0" dirty="0">
                <a:solidFill>
                  <a:srgbClr val="444444"/>
                </a:solidFill>
                <a:effectLst/>
                <a:latin typeface="Arial" panose="020B0604020202020204" pitchFamily="34" charset="0"/>
                <a:cs typeface="Arial" panose="020B0604020202020204" pitchFamily="34" charset="0"/>
              </a:rPr>
              <a:t>Romans 8:15 becomes fairly clear. You are not slaves to fall back into fear. Paul has talked about the problem of slavery in Romans. Paul has shown that we are slaves to sin (6:20) and slaves to the Law of Moses (7:6). We are not enslaved to these things that we should fall back into fear. Remember that we learned that the Law of Moses enslaved people because people did not keep the Law. The Law reveals sin but does not offer justification. People were under the scourge of sin because they did not obey the Law. The Law had no provisions for life so all were enslaved. But that is not the situation any longer. People are no longer enslaved to the Law of Moses. People are no longer slaves of sin. What we have received in Jesus is not the status of slaves. Rather, what we have received in Jesus is the status of sons.</a:t>
            </a: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275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Thoughts on “if we suffer with Him”</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285750" indent="-285750" algn="l">
              <a:buFont typeface="Arial" panose="020B0604020202020204" pitchFamily="34" charset="0"/>
              <a:buChar char="•"/>
            </a:pPr>
            <a:r>
              <a:rPr lang="en-US" sz="1800" b="1" i="0" dirty="0">
                <a:solidFill>
                  <a:srgbClr val="000000"/>
                </a:solidFill>
                <a:effectLst/>
                <a:latin typeface="Arial" panose="020B0604020202020204" pitchFamily="34" charset="0"/>
                <a:cs typeface="Arial" panose="020B0604020202020204" pitchFamily="34" charset="0"/>
              </a:rPr>
              <a:t>“if indeed we suffer with him, that we may also be glorified with him”</a:t>
            </a:r>
            <a:r>
              <a:rPr lang="en-US" sz="1800" b="0" i="0" dirty="0">
                <a:solidFill>
                  <a:srgbClr val="000000"/>
                </a:solidFill>
                <a:effectLst/>
                <a:latin typeface="Arial" panose="020B0604020202020204" pitchFamily="34" charset="0"/>
                <a:cs typeface="Arial" panose="020B0604020202020204" pitchFamily="34" charset="0"/>
              </a:rPr>
              <a:t> (v. 17b). Paul adds this qualifier. To be eligible for the glory associated with the inheritance, the Christian must be ready to share in Christ’s sufferings. “As members of the same family we share in the trials of life as well as the benefits” (Mounce, 183).</a:t>
            </a:r>
          </a:p>
          <a:p>
            <a:pPr marL="285750" indent="-285750" algn="l">
              <a:buFont typeface="Arial" panose="020B0604020202020204" pitchFamily="34" charset="0"/>
              <a:buChar char="•"/>
            </a:pPr>
            <a:endParaRPr lang="en-US" sz="1800" b="0" i="0" dirty="0">
              <a:solidFill>
                <a:srgbClr val="000000"/>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It was Christ’s suffering and death that set the stage for his exaltation in heaven (Philippians 2:5-11). Paul and many other Christians of his day experienced persecution—even martyrdom. In many parts of the world today, Christians are being persecuted. Even nations that pride themselves on tolerance have become increasingly hostile to Christians. While there is no virtue in seeking out persecution, we must be ready to face bravely it if it comes. We can be sure that our faithfulness in the face of persecution will not go unrewarded.</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9210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Thoughts on “if we suffer with Him”</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342900" indent="-342900" algn="l" fontAlgn="base">
              <a:buFont typeface="Arial" panose="020B0604020202020204" pitchFamily="34" charset="0"/>
              <a:buChar char="•"/>
            </a:pPr>
            <a:r>
              <a:rPr lang="en-US" sz="2000" b="0" i="0" dirty="0">
                <a:solidFill>
                  <a:srgbClr val="0A0002"/>
                </a:solidFill>
                <a:effectLst/>
                <a:latin typeface="Arial" panose="020B0604020202020204" pitchFamily="34" charset="0"/>
              </a:rPr>
              <a:t>It should be of no surprise that the Christian will suffer; neither should it be a surprise that the believer will be jointly glorified with Christ. All Christians sooner or later will suffer for Christ. We live in a defiant world of paganism—the unbelief of those who deny God and His values. There is a price to pay for becoming a Christian. Yet, God is open to hear our prayer.</a:t>
            </a:r>
          </a:p>
          <a:p>
            <a:pPr marL="342900" indent="-342900" algn="l" fontAlgn="base">
              <a:buFont typeface="Arial" panose="020B0604020202020204" pitchFamily="34" charset="0"/>
              <a:buChar char="•"/>
            </a:pPr>
            <a:endParaRPr lang="en-US" sz="2000" b="0" i="0" dirty="0">
              <a:solidFill>
                <a:srgbClr val="0A0002"/>
              </a:solidFill>
              <a:effectLst/>
              <a:latin typeface="Arial" panose="020B0604020202020204" pitchFamily="34" charset="0"/>
            </a:endParaRPr>
          </a:p>
          <a:p>
            <a:pPr marL="342900" indent="-342900" algn="l" fontAlgn="base">
              <a:buFont typeface="Arial" panose="020B0604020202020204" pitchFamily="34" charset="0"/>
              <a:buChar char="•"/>
            </a:pPr>
            <a:r>
              <a:rPr lang="en-US" sz="2000" b="0" i="0" dirty="0">
                <a:solidFill>
                  <a:srgbClr val="0A0002"/>
                </a:solidFill>
                <a:effectLst/>
                <a:latin typeface="Arial" panose="020B0604020202020204" pitchFamily="34" charset="0"/>
              </a:rPr>
              <a:t>That Christians will suffer is a surprise to the health-and-wealth crowd. God does promise to meet our need (</a:t>
            </a:r>
            <a:r>
              <a:rPr lang="en-US" sz="2000" b="0" i="0" u="none" strike="noStrike" dirty="0" err="1">
                <a:solidFill>
                  <a:srgbClr val="4800E5"/>
                </a:solidFill>
                <a:effectLst/>
                <a:latin typeface="Arial" panose="020B0604020202020204" pitchFamily="34" charset="0"/>
                <a:hlinkClick r:id="rId4"/>
              </a:rPr>
              <a:t>Php</a:t>
            </a:r>
            <a:r>
              <a:rPr lang="en-US" sz="2000" b="0" i="0" u="none" strike="noStrike" dirty="0">
                <a:solidFill>
                  <a:srgbClr val="4800E5"/>
                </a:solidFill>
                <a:effectLst/>
                <a:latin typeface="Arial" panose="020B0604020202020204" pitchFamily="34" charset="0"/>
                <a:hlinkClick r:id="rId4"/>
              </a:rPr>
              <a:t> 4:10ff</a:t>
            </a:r>
            <a:r>
              <a:rPr lang="en-US" sz="2000" b="0" i="0" dirty="0">
                <a:solidFill>
                  <a:srgbClr val="0A0002"/>
                </a:solidFill>
                <a:effectLst/>
                <a:latin typeface="Arial" panose="020B0604020202020204" pitchFamily="34" charset="0"/>
              </a:rPr>
              <a:t>), but He does not promise every Christian perfect health or abundant wealth in this life.</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384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Thoughts on “if we suffer with Him”</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444444"/>
                </a:solidFill>
                <a:effectLst/>
                <a:latin typeface="Arial" panose="020B0604020202020204" pitchFamily="34" charset="0"/>
                <a:cs typeface="Arial" panose="020B0604020202020204" pitchFamily="34" charset="0"/>
              </a:rPr>
              <a:t>What a privilege and what a blessing! But notice the conditional statement, "Provided we suffer with him." This glorification and blessings will only happen if we suffer with him. To share in the glory of Christ means sharing in the sufferings of Christ. To share in the inheritance with Christ means to suffer loss with Christ. The Christian life is not going to be easy when we live according to the Spirit and not according to the flesh. We suffer in order that we may also share in his glory. It is an interesting statement because Paul is not questioning if we will suffer. The point is that if we are Christians we will suffer. To be dead to sin will bring sacrifices and suffering. To present our members as instruments of righteousness will bring suffering.</a:t>
            </a:r>
            <a:endParaRPr lang="en-US" sz="20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5680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Final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Debtors, but not the flesh. Put to death the deeds of the body. The flesh cannot be our master.</a:t>
            </a:r>
          </a:p>
          <a:p>
            <a:pPr algn="l" fontAlgn="base">
              <a:buFont typeface="+mj-lt"/>
              <a:buAutoNum type="arabicPeriod"/>
            </a:pPr>
            <a:endParaRPr lang="en-US" sz="2400" b="0" i="0" dirty="0">
              <a:solidFill>
                <a:srgbClr val="444444"/>
              </a:solidFill>
              <a:effectLst/>
              <a:latin typeface="Arial" panose="020B0604020202020204" pitchFamily="34" charset="0"/>
              <a:cs typeface="Arial" panose="020B0604020202020204" pitchFamily="34" charset="0"/>
            </a:endParaRPr>
          </a:p>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Not slaves, but sons. A close relationship with God is available. We can cry out to God as our dear Father.</a:t>
            </a:r>
          </a:p>
          <a:p>
            <a:pPr algn="l" fontAlgn="base">
              <a:buFont typeface="+mj-lt"/>
              <a:buAutoNum type="arabicPeriod"/>
            </a:pPr>
            <a:endParaRPr lang="en-US" sz="2400" b="0" i="0" dirty="0">
              <a:solidFill>
                <a:srgbClr val="444444"/>
              </a:solidFill>
              <a:effectLst/>
              <a:latin typeface="Arial" panose="020B0604020202020204" pitchFamily="34" charset="0"/>
              <a:cs typeface="Arial" panose="020B0604020202020204" pitchFamily="34" charset="0"/>
            </a:endParaRPr>
          </a:p>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Not only sons, but heirs of the promise and inheritance. But we will suffer as children of God.</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58492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7850</TotalTime>
  <Words>1304</Words>
  <Application>Microsoft Office PowerPoint</Application>
  <PresentationFormat>Custom</PresentationFormat>
  <Paragraphs>70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Savoye LET Plain CC.:1.0</vt:lpstr>
      <vt:lpstr>Times New Roman</vt:lpstr>
      <vt:lpstr>Wingdings</vt:lpstr>
      <vt:lpstr>Office Theme</vt:lpstr>
      <vt:lpstr>Living as Children of God</vt:lpstr>
      <vt:lpstr>We owe a Debt </vt:lpstr>
      <vt:lpstr>From slaves to sons</vt:lpstr>
      <vt:lpstr>From slaves to sons</vt:lpstr>
      <vt:lpstr>From slaves to sons</vt:lpstr>
      <vt:lpstr>Thoughts on “if we suffer with Him”</vt:lpstr>
      <vt:lpstr>Thoughts on “if we suffer with Him”</vt:lpstr>
      <vt:lpstr>Thoughts on “if we suffer with Him”</vt:lpstr>
      <vt:lpstr>Final Thoughts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372</cp:revision>
  <cp:lastPrinted>2022-08-11T16:34:45Z</cp:lastPrinted>
  <dcterms:created xsi:type="dcterms:W3CDTF">2015-06-15T16:23:32Z</dcterms:created>
  <dcterms:modified xsi:type="dcterms:W3CDTF">2023-02-04T22:59:20Z</dcterms:modified>
</cp:coreProperties>
</file>