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67" r:id="rId2"/>
    <p:sldId id="265" r:id="rId3"/>
    <p:sldId id="368" r:id="rId4"/>
    <p:sldId id="369" r:id="rId5"/>
    <p:sldId id="377" r:id="rId6"/>
    <p:sldId id="370" r:id="rId7"/>
    <p:sldId id="371" r:id="rId8"/>
    <p:sldId id="372" r:id="rId9"/>
    <p:sldId id="373" r:id="rId10"/>
    <p:sldId id="374" r:id="rId11"/>
    <p:sldId id="375" r:id="rId12"/>
    <p:sldId id="376" r:id="rId13"/>
    <p:sldId id="378" r:id="rId14"/>
    <p:sldId id="388" r:id="rId15"/>
    <p:sldId id="389" r:id="rId16"/>
    <p:sldId id="379" r:id="rId17"/>
    <p:sldId id="390" r:id="rId18"/>
    <p:sldId id="391" r:id="rId19"/>
    <p:sldId id="380" r:id="rId20"/>
    <p:sldId id="381" r:id="rId21"/>
    <p:sldId id="382" r:id="rId22"/>
    <p:sldId id="383" r:id="rId23"/>
    <p:sldId id="384" r:id="rId24"/>
    <p:sldId id="385" r:id="rId25"/>
    <p:sldId id="386" r:id="rId26"/>
    <p:sldId id="387" r:id="rId27"/>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B93"/>
    <a:srgbClr val="8A0000"/>
    <a:srgbClr val="FF4F4F"/>
    <a:srgbClr val="FFFFD9"/>
    <a:srgbClr val="FFFF99"/>
    <a:srgbClr val="FFFAEB"/>
    <a:srgbClr val="FFF3CD"/>
    <a:srgbClr val="FFECAF"/>
    <a:srgbClr val="FFF5D9"/>
    <a:srgbClr val="FFF3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8" d="100"/>
          <a:sy n="68" d="100"/>
        </p:scale>
        <p:origin x="10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3B9F5-D5EA-4BFF-87B7-3330C4B7F441}" type="datetimeFigureOut">
              <a:rPr lang="en-US" smtClean="0"/>
              <a:t>11/11/2023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038C9-4383-46B4-9598-4B4260746CA5}" type="slidenum">
              <a:rPr lang="en-US" smtClean="0"/>
              <a:t>‹#›</a:t>
            </a:fld>
            <a:endParaRPr lang="en-US"/>
          </a:p>
        </p:txBody>
      </p:sp>
    </p:spTree>
    <p:extLst>
      <p:ext uri="{BB962C8B-B14F-4D97-AF65-F5344CB8AC3E}">
        <p14:creationId xmlns:p14="http://schemas.microsoft.com/office/powerpoint/2010/main" val="233932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8229600" cy="238760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602038"/>
            <a:ext cx="8229600" cy="1655762"/>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82759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3354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65125"/>
            <a:ext cx="236601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365125"/>
            <a:ext cx="696087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92182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5064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709739"/>
            <a:ext cx="9464040" cy="2852737"/>
          </a:xfrm>
        </p:spPr>
        <p:txBody>
          <a:bodyPr anchor="b"/>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748665" y="4589464"/>
            <a:ext cx="9464040" cy="1500187"/>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6568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52678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65126"/>
            <a:ext cx="946404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681163"/>
            <a:ext cx="4642008"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505075"/>
            <a:ext cx="46420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0" y="1681163"/>
            <a:ext cx="4664869"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505075"/>
            <a:ext cx="466486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100135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77751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96003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4664869" y="987426"/>
            <a:ext cx="555498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02160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987426"/>
            <a:ext cx="5554980" cy="4873625"/>
          </a:xfrm>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dirty="0"/>
              <a:t>Click icon to add picture</a:t>
            </a:r>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95BA82-FC49-4740-8BA5-146E3E7EEE29}" type="datetimeFigureOut">
              <a:rPr lang="en-US" smtClean="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42870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65126"/>
            <a:ext cx="946404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1825625"/>
            <a:ext cx="946404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6356351"/>
            <a:ext cx="2468880" cy="365125"/>
          </a:xfrm>
          <a:prstGeom prst="rect">
            <a:avLst/>
          </a:prstGeom>
        </p:spPr>
        <p:txBody>
          <a:bodyPr vert="horz" lIns="91440" tIns="45720" rIns="91440" bIns="45720" rtlCol="0" anchor="ctr"/>
          <a:lstStyle>
            <a:lvl1pPr algn="l">
              <a:defRPr sz="1080">
                <a:solidFill>
                  <a:schemeClr val="tx1">
                    <a:tint val="75000"/>
                  </a:schemeClr>
                </a:solidFill>
              </a:defRPr>
            </a:lvl1pPr>
          </a:lstStyle>
          <a:p>
            <a:fld id="{1C95BA82-FC49-4740-8BA5-146E3E7EEE29}" type="datetimeFigureOut">
              <a:rPr lang="en-US" smtClean="0"/>
              <a:t>11/11/2023</a:t>
            </a:fld>
            <a:endParaRPr lang="en-US" dirty="0"/>
          </a:p>
        </p:txBody>
      </p:sp>
      <p:sp>
        <p:nvSpPr>
          <p:cNvPr id="5" name="Footer Placeholder 4"/>
          <p:cNvSpPr>
            <a:spLocks noGrp="1"/>
          </p:cNvSpPr>
          <p:nvPr>
            <p:ph type="ftr" sz="quarter" idx="3"/>
          </p:nvPr>
        </p:nvSpPr>
        <p:spPr>
          <a:xfrm>
            <a:off x="3634740" y="6356351"/>
            <a:ext cx="370332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49540" y="6356351"/>
            <a:ext cx="2468880" cy="365125"/>
          </a:xfrm>
          <a:prstGeom prst="rect">
            <a:avLst/>
          </a:prstGeom>
        </p:spPr>
        <p:txBody>
          <a:bodyPr vert="horz" lIns="91440" tIns="45720" rIns="91440" bIns="45720" rtlCol="0" anchor="ctr"/>
          <a:lstStyle>
            <a:lvl1pPr algn="r">
              <a:defRPr sz="1080">
                <a:solidFill>
                  <a:schemeClr val="tx1">
                    <a:tint val="75000"/>
                  </a:schemeClr>
                </a:solidFill>
              </a:defRPr>
            </a:lvl1pPr>
          </a:lstStyle>
          <a:p>
            <a:fld id="{06BEAD6D-23F4-4E46-A1D2-6A6C1BAFEFBD}" type="slidenum">
              <a:rPr lang="en-US" smtClean="0"/>
              <a:t>‹#›</a:t>
            </a:fld>
            <a:endParaRPr lang="en-US" dirty="0"/>
          </a:p>
        </p:txBody>
      </p:sp>
    </p:spTree>
    <p:extLst>
      <p:ext uri="{BB962C8B-B14F-4D97-AF65-F5344CB8AC3E}">
        <p14:creationId xmlns:p14="http://schemas.microsoft.com/office/powerpoint/2010/main" val="3012569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yolandadeloach.com/wp-content/uploads/2013/11/blaming-others.jpg">
            <a:extLst>
              <a:ext uri="{FF2B5EF4-FFF2-40B4-BE49-F238E27FC236}">
                <a16:creationId xmlns:a16="http://schemas.microsoft.com/office/drawing/2014/main" id="{5DC0B0A6-4728-05AA-6D94-7F981C433A42}"/>
              </a:ext>
            </a:extLst>
          </p:cNvPr>
          <p:cNvPicPr>
            <a:picLocks noChangeAspect="1" noChangeArrowheads="1"/>
          </p:cNvPicPr>
          <p:nvPr/>
        </p:nvPicPr>
        <p:blipFill>
          <a:blip r:embed="rId2" cstate="print"/>
          <a:srcRect/>
          <a:stretch>
            <a:fillRect/>
          </a:stretch>
        </p:blipFill>
        <p:spPr bwMode="auto">
          <a:xfrm>
            <a:off x="6175717" y="0"/>
            <a:ext cx="4651676" cy="6752491"/>
          </a:xfrm>
          <a:prstGeom prst="rect">
            <a:avLst/>
          </a:prstGeom>
          <a:noFill/>
        </p:spPr>
      </p:pic>
      <p:sp>
        <p:nvSpPr>
          <p:cNvPr id="3" name="Rectangle 2">
            <a:extLst>
              <a:ext uri="{FF2B5EF4-FFF2-40B4-BE49-F238E27FC236}">
                <a16:creationId xmlns:a16="http://schemas.microsoft.com/office/drawing/2014/main" id="{19468D60-9976-FE20-E2A1-719C5FDAE215}"/>
              </a:ext>
            </a:extLst>
          </p:cNvPr>
          <p:cNvSpPr/>
          <p:nvPr/>
        </p:nvSpPr>
        <p:spPr>
          <a:xfrm>
            <a:off x="478303" y="1967061"/>
            <a:ext cx="5410742" cy="29238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 False </a:t>
            </a:r>
          </a:p>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Proverb Refuted</a:t>
            </a:r>
          </a:p>
          <a:p>
            <a:pPr algn="ctr"/>
            <a:endParaRPr lang="en-US" sz="3200" b="1" dirty="0">
              <a:ln w="11430"/>
              <a:effectLst>
                <a:outerShdw blurRad="50800" dist="39000" dir="5460000" algn="tl">
                  <a:srgbClr val="000000">
                    <a:alpha val="38000"/>
                  </a:srgbClr>
                </a:outerShdw>
              </a:effectLst>
              <a:latin typeface="Cambria Math" pitchFamily="18" charset="0"/>
              <a:ea typeface="Cambria Math" pitchFamily="18" charset="0"/>
            </a:endParaRPr>
          </a:p>
          <a:p>
            <a:pPr algn="ctr"/>
            <a:r>
              <a:rPr lang="en-US" sz="3200" b="1" cap="none" spc="0" dirty="0">
                <a:ln w="11430"/>
                <a:solidFill>
                  <a:schemeClr val="accent5">
                    <a:lumMod val="75000"/>
                  </a:schemeClr>
                </a:solidFill>
                <a:effectLst>
                  <a:outerShdw blurRad="50800" dist="39000" dir="5460000" algn="tl">
                    <a:srgbClr val="000000">
                      <a:alpha val="38000"/>
                    </a:srgbClr>
                  </a:outerShdw>
                </a:effectLst>
                <a:latin typeface="Cambria Math" pitchFamily="18" charset="0"/>
                <a:ea typeface="Cambria Math" pitchFamily="18" charset="0"/>
              </a:rPr>
              <a:t>Ezekiel 18:1-3</a:t>
            </a:r>
          </a:p>
        </p:txBody>
      </p:sp>
    </p:spTree>
    <p:extLst>
      <p:ext uri="{BB962C8B-B14F-4D97-AF65-F5344CB8AC3E}">
        <p14:creationId xmlns:p14="http://schemas.microsoft.com/office/powerpoint/2010/main" val="25142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396662"/>
            <a:ext cx="7891976" cy="2874633"/>
          </a:xfrm>
          <a:prstGeom prst="rect">
            <a:avLst/>
          </a:prstGeom>
        </p:spPr>
        <p:txBody>
          <a:bodyPr wrap="square">
            <a:spAutoFit/>
          </a:bodyPr>
          <a:lstStyle/>
          <a:p>
            <a:pPr algn="ctr"/>
            <a:r>
              <a:rPr lang="en-US" sz="3200" b="1" i="1" dirty="0">
                <a:ea typeface="Microsoft YaHei UI" pitchFamily="34" charset="-122"/>
                <a:cs typeface="Arial" pitchFamily="34" charset="0"/>
              </a:rPr>
              <a:t> “Behold, all souls are Mine;</a:t>
            </a:r>
          </a:p>
          <a:p>
            <a:pPr algn="ctr"/>
            <a:r>
              <a:rPr lang="en-US" sz="3200" b="1" i="1" dirty="0">
                <a:ea typeface="Microsoft YaHei UI" pitchFamily="34" charset="-122"/>
                <a:cs typeface="Arial" pitchFamily="34" charset="0"/>
              </a:rPr>
              <a:t>The soul of the father</a:t>
            </a:r>
          </a:p>
          <a:p>
            <a:pPr algn="ctr"/>
            <a:r>
              <a:rPr lang="en-US" sz="3200" b="1" i="1" dirty="0">
                <a:ea typeface="Microsoft YaHei UI" pitchFamily="34" charset="-122"/>
                <a:cs typeface="Arial" pitchFamily="34" charset="0"/>
              </a:rPr>
              <a:t>As well as the soul of the son is Mine;</a:t>
            </a:r>
          </a:p>
          <a:p>
            <a:pPr algn="ctr"/>
            <a:r>
              <a:rPr lang="en-US" sz="3200" b="1" i="1" dirty="0">
                <a:solidFill>
                  <a:srgbClr val="C00000"/>
                </a:solidFill>
                <a:ea typeface="Microsoft YaHei UI" pitchFamily="34" charset="-122"/>
                <a:cs typeface="Arial" pitchFamily="34" charset="0"/>
              </a:rPr>
              <a:t>The soul who sins shall die.</a:t>
            </a:r>
            <a:r>
              <a:rPr lang="en-US" sz="3200" b="1" i="1" dirty="0">
                <a:ea typeface="Microsoft YaHei UI" pitchFamily="34" charset="-122"/>
                <a:cs typeface="Arial" pitchFamily="34" charset="0"/>
              </a:rPr>
              <a:t>”</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18:4</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Sins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47211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396662"/>
            <a:ext cx="7891976" cy="3367076"/>
          </a:xfrm>
          <a:prstGeom prst="rect">
            <a:avLst/>
          </a:prstGeom>
        </p:spPr>
        <p:txBody>
          <a:bodyPr wrap="square">
            <a:spAutoFit/>
          </a:bodyPr>
          <a:lstStyle/>
          <a:p>
            <a:pPr algn="ctr"/>
            <a:r>
              <a:rPr lang="en-US" sz="3200" b="1" i="1" dirty="0">
                <a:ea typeface="Microsoft YaHei UI" pitchFamily="34" charset="-122"/>
                <a:cs typeface="Arial" pitchFamily="34" charset="0"/>
              </a:rPr>
              <a:t> “Yet you say, ‘Why should the son not bear the guilt of the father?’ Because the son has done what is lawful and right, and has kept all My statutes and observed them,               he shall surely live.”</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18:19</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1661519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396662"/>
            <a:ext cx="7891976" cy="3859518"/>
          </a:xfrm>
          <a:prstGeom prst="rect">
            <a:avLst/>
          </a:prstGeom>
        </p:spPr>
        <p:txBody>
          <a:bodyPr wrap="square">
            <a:spAutoFit/>
          </a:bodyPr>
          <a:lstStyle/>
          <a:p>
            <a:pPr algn="ctr"/>
            <a:r>
              <a:rPr lang="en-US" sz="3200" b="1" i="1" dirty="0">
                <a:ea typeface="Microsoft YaHei UI" pitchFamily="34" charset="-122"/>
                <a:cs typeface="Arial" pitchFamily="34" charset="0"/>
              </a:rPr>
              <a:t> “The soul who sins shall die. The son shall not bear the guilt of the father, nor the father bear the guilt of the son. The righteousness of the righteous shall be upon himself,       and the wickedness of                                            the wicked shall be upon himself.”</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18:20</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491294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776827" y="1443841"/>
            <a:ext cx="7343334" cy="39703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#2</a:t>
            </a:r>
          </a:p>
          <a:p>
            <a:pPr algn="ctr"/>
            <a:endParaRPr lang="en-US" sz="12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117105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57400" y="-1940558"/>
            <a:ext cx="6858001" cy="10739118"/>
          </a:xfrm>
          <a:prstGeom prst="rect">
            <a:avLst/>
          </a:prstGeom>
          <a:noFill/>
        </p:spPr>
      </p:pic>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575582" y="2349531"/>
            <a:ext cx="7818900"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If one repents of his sins, his past need not burden him!</a:t>
            </a:r>
            <a:endPar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FF374CBC-165C-7A2D-3A9F-190BC801F004}"/>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838709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576950" y="2303404"/>
            <a:ext cx="7818900"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If one repents, and now lives right, his past cannot condemn him!</a:t>
            </a:r>
            <a:endPar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B0E4F441-FDA4-6B5E-BBC1-B1538C1F94F7}"/>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245745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1860141"/>
            <a:ext cx="7891976" cy="4844403"/>
          </a:xfrm>
          <a:prstGeom prst="rect">
            <a:avLst/>
          </a:prstGeom>
        </p:spPr>
        <p:txBody>
          <a:bodyPr wrap="square">
            <a:spAutoFit/>
          </a:bodyPr>
          <a:lstStyle/>
          <a:p>
            <a:pPr algn="ctr"/>
            <a:r>
              <a:rPr lang="en-US" sz="3200" b="1" i="1" dirty="0">
                <a:ea typeface="Microsoft YaHei UI" pitchFamily="34" charset="-122"/>
                <a:cs typeface="Arial" pitchFamily="34" charset="0"/>
              </a:rPr>
              <a:t> “But when a righteous man turns away from his righteousness and commits iniquity, and does according to all the abominations that the wicked man does, shall he live? All the righteousness which he has done shall not be remembered; because of the unfaithfulness of which he is guilty and the sin which he has committed, because of them he shall die.”</a:t>
            </a:r>
          </a:p>
          <a:p>
            <a:pPr algn="ctr"/>
            <a:endParaRPr lang="en-US" sz="200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18:24</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893242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576950" y="2303404"/>
            <a:ext cx="7818900" cy="378565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If one has turne</a:t>
            </a:r>
            <a:r>
              <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d to sin, a past life of righteousness                      will not save him</a:t>
            </a: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t>
            </a:r>
            <a:endPar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B0E4F441-FDA4-6B5E-BBC1-B1538C1F94F7}"/>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427548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576950" y="2303404"/>
            <a:ext cx="7818900"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If have turne</a:t>
            </a:r>
            <a:r>
              <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d to error, past years of teaching truth will not count</a:t>
            </a: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t>
            </a:r>
            <a:endPar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B0E4F441-FDA4-6B5E-BBC1-B1538C1F94F7}"/>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258668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776827" y="1443841"/>
            <a:ext cx="7343334" cy="39703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#3</a:t>
            </a:r>
          </a:p>
          <a:p>
            <a:pPr algn="ctr"/>
            <a:endParaRPr lang="en-US" sz="12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a:t>
            </a:r>
            <a:r>
              <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God</a:t>
            </a:r>
          </a:p>
        </p:txBody>
      </p:sp>
    </p:spTree>
    <p:extLst>
      <p:ext uri="{BB962C8B-B14F-4D97-AF65-F5344CB8AC3E}">
        <p14:creationId xmlns:p14="http://schemas.microsoft.com/office/powerpoint/2010/main" val="273023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02506" y="1829794"/>
            <a:ext cx="7891976" cy="4351961"/>
          </a:xfrm>
          <a:prstGeom prst="rect">
            <a:avLst/>
          </a:prstGeom>
        </p:spPr>
        <p:txBody>
          <a:bodyPr wrap="square">
            <a:spAutoFit/>
          </a:bodyPr>
          <a:lstStyle/>
          <a:p>
            <a:pPr algn="ctr"/>
            <a:r>
              <a:rPr lang="en-US" sz="3200" b="1" i="1" dirty="0">
                <a:ea typeface="Microsoft YaHei UI" pitchFamily="34" charset="-122"/>
                <a:cs typeface="Arial" pitchFamily="34" charset="0"/>
              </a:rPr>
              <a:t> “The word of the Lord came to me again, saying, “What do you mean when you use this proverb concerning the land of Israel, saying: ‘The fathers have eaten sour grapes, And the children’s teeth are set on edge’? </a:t>
            </a:r>
          </a:p>
          <a:p>
            <a:pPr algn="ctr"/>
            <a:r>
              <a:rPr lang="en-US" sz="3200" b="1" i="1" dirty="0">
                <a:ea typeface="Microsoft YaHei UI" pitchFamily="34" charset="-122"/>
                <a:cs typeface="Arial" pitchFamily="34" charset="0"/>
              </a:rPr>
              <a:t>“As I live,” says the Lord God, “you shall no longer use this proverb in Israel..”</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18:1-3</a:t>
            </a:r>
          </a:p>
        </p:txBody>
      </p:sp>
      <p:sp>
        <p:nvSpPr>
          <p:cNvPr id="2" name="Rectangle 1">
            <a:extLst>
              <a:ext uri="{FF2B5EF4-FFF2-40B4-BE49-F238E27FC236}">
                <a16:creationId xmlns:a16="http://schemas.microsoft.com/office/drawing/2014/main" id="{A9F2E7AC-D30F-CFB4-AE05-5FB09152B339}"/>
              </a:ext>
            </a:extLst>
          </p:cNvPr>
          <p:cNvSpPr/>
          <p:nvPr/>
        </p:nvSpPr>
        <p:spPr>
          <a:xfrm>
            <a:off x="1814733" y="530177"/>
            <a:ext cx="7343334"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 False Proverb Refuted</a:t>
            </a:r>
            <a:endParaRPr lang="en-US" sz="44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720219"/>
            <a:ext cx="7891976" cy="2739211"/>
          </a:xfrm>
          <a:prstGeom prst="rect">
            <a:avLst/>
          </a:prstGeom>
        </p:spPr>
        <p:txBody>
          <a:bodyPr wrap="square">
            <a:spAutoFit/>
          </a:bodyPr>
          <a:lstStyle/>
          <a:p>
            <a:pPr algn="ctr"/>
            <a:r>
              <a:rPr lang="en-US" sz="3200" b="1" i="1" dirty="0">
                <a:ea typeface="Microsoft YaHei UI" pitchFamily="34" charset="-122"/>
                <a:cs typeface="Arial" pitchFamily="34" charset="0"/>
              </a:rPr>
              <a:t> “Yet you say, ‘The way of the Lord is not fair.’ Hear now, O house of Israel,                                    is it not My way which is fair,                              and your ways which are not fair?”</a:t>
            </a:r>
          </a:p>
          <a:p>
            <a:pPr algn="ctr"/>
            <a:endParaRPr lang="en-US" sz="200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18:25</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445084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720219"/>
            <a:ext cx="7891976" cy="2739211"/>
          </a:xfrm>
          <a:prstGeom prst="rect">
            <a:avLst/>
          </a:prstGeom>
        </p:spPr>
        <p:txBody>
          <a:bodyPr wrap="square">
            <a:spAutoFit/>
          </a:bodyPr>
          <a:lstStyle/>
          <a:p>
            <a:pPr algn="ctr"/>
            <a:r>
              <a:rPr lang="en-US" sz="3200" b="1" i="1" dirty="0">
                <a:ea typeface="Microsoft YaHei UI" pitchFamily="34" charset="-122"/>
                <a:cs typeface="Arial" pitchFamily="34" charset="0"/>
              </a:rPr>
              <a:t> “Yet the house of Israel says,                             ‘The way of the Lord is not fair.’                        O house of Israel, is it not My ways which are fair, and your ways which are not fair?”</a:t>
            </a:r>
          </a:p>
          <a:p>
            <a:pPr algn="ctr"/>
            <a:endParaRPr lang="en-US" sz="200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18:29</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Past</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1185334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3" name="Rectangle 2">
            <a:extLst>
              <a:ext uri="{FF2B5EF4-FFF2-40B4-BE49-F238E27FC236}">
                <a16:creationId xmlns:a16="http://schemas.microsoft.com/office/drawing/2014/main" id="{56D4B9A5-A070-009D-E3D8-FB264FA1C151}"/>
              </a:ext>
            </a:extLst>
          </p:cNvPr>
          <p:cNvSpPr/>
          <p:nvPr/>
        </p:nvSpPr>
        <p:spPr>
          <a:xfrm>
            <a:off x="1519310" y="2194787"/>
            <a:ext cx="7976381"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effectLst>
                  <a:outerShdw blurRad="50800" dist="39000" dir="5460000" algn="tl">
                    <a:srgbClr val="000000">
                      <a:alpha val="38000"/>
                    </a:srgbClr>
                  </a:outerShdw>
                </a:effectLst>
                <a:latin typeface="Cambria Math" pitchFamily="18" charset="0"/>
                <a:ea typeface="Cambria Math" pitchFamily="18" charset="0"/>
              </a:rPr>
              <a:t>Each one must give account for himself    before God…</a:t>
            </a:r>
            <a:endParaRPr lang="en-US" sz="5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0E0F7348-536B-FC5F-406A-777E72E8869A}"/>
              </a:ext>
            </a:extLst>
          </p:cNvPr>
          <p:cNvSpPr/>
          <p:nvPr/>
        </p:nvSpPr>
        <p:spPr>
          <a:xfrm>
            <a:off x="1814733" y="383244"/>
            <a:ext cx="7343334"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 False Proverb Refuted</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480716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3" name="Rectangle 2">
            <a:extLst>
              <a:ext uri="{FF2B5EF4-FFF2-40B4-BE49-F238E27FC236}">
                <a16:creationId xmlns:a16="http://schemas.microsoft.com/office/drawing/2014/main" id="{56D4B9A5-A070-009D-E3D8-FB264FA1C151}"/>
              </a:ext>
            </a:extLst>
          </p:cNvPr>
          <p:cNvSpPr/>
          <p:nvPr/>
        </p:nvSpPr>
        <p:spPr>
          <a:xfrm>
            <a:off x="1498209" y="1913433"/>
            <a:ext cx="7976381"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effectLst>
                  <a:outerShdw blurRad="50800" dist="39000" dir="5460000" algn="tl">
                    <a:srgbClr val="000000">
                      <a:alpha val="38000"/>
                    </a:srgbClr>
                  </a:outerShdw>
                </a:effectLst>
                <a:latin typeface="Cambria Math" pitchFamily="18" charset="0"/>
                <a:ea typeface="Cambria Math" pitchFamily="18" charset="0"/>
              </a:rPr>
              <a:t>No one inherits guilt from </a:t>
            </a:r>
            <a:r>
              <a:rPr lang="en-US" sz="5400" b="1" dirty="0">
                <a:ln w="11430"/>
                <a:effectLst>
                  <a:outerShdw blurRad="50800" dist="39000" dir="5460000" algn="tl">
                    <a:srgbClr val="000000">
                      <a:alpha val="38000"/>
                    </a:srgbClr>
                  </a:outerShdw>
                </a:effectLst>
                <a:latin typeface="Cambria Math" pitchFamily="18" charset="0"/>
                <a:ea typeface="Cambria Math" pitchFamily="18" charset="0"/>
              </a:rPr>
              <a:t>their</a:t>
            </a:r>
            <a:r>
              <a:rPr lang="en-US" sz="5400" b="1" cap="none" spc="0" dirty="0">
                <a:ln w="11430"/>
                <a:effectLst>
                  <a:outerShdw blurRad="50800" dist="39000" dir="5460000" algn="tl">
                    <a:srgbClr val="000000">
                      <a:alpha val="38000"/>
                    </a:srgbClr>
                  </a:outerShdw>
                </a:effectLst>
                <a:latin typeface="Cambria Math" pitchFamily="18" charset="0"/>
                <a:ea typeface="Cambria Math" pitchFamily="18" charset="0"/>
              </a:rPr>
              <a:t> parents, every person </a:t>
            </a:r>
            <a:r>
              <a:rPr lang="en-US" sz="5400" b="1" dirty="0">
                <a:ln w="11430"/>
                <a:effectLst>
                  <a:outerShdw blurRad="50800" dist="39000" dir="5460000" algn="tl">
                    <a:srgbClr val="000000">
                      <a:alpha val="38000"/>
                    </a:srgbClr>
                  </a:outerShdw>
                </a:effectLst>
                <a:latin typeface="Cambria Math" pitchFamily="18" charset="0"/>
                <a:ea typeface="Cambria Math" pitchFamily="18" charset="0"/>
              </a:rPr>
              <a:t>is </a:t>
            </a:r>
            <a:r>
              <a:rPr lang="en-US" sz="5400" b="1" cap="none" spc="0" dirty="0">
                <a:ln w="11430"/>
                <a:effectLst>
                  <a:outerShdw blurRad="50800" dist="39000" dir="5460000" algn="tl">
                    <a:srgbClr val="000000">
                      <a:alpha val="38000"/>
                    </a:srgbClr>
                  </a:outerShdw>
                </a:effectLst>
                <a:latin typeface="Cambria Math" pitchFamily="18" charset="0"/>
                <a:ea typeface="Cambria Math" pitchFamily="18" charset="0"/>
              </a:rPr>
              <a:t>only responsible for      their own guilt…</a:t>
            </a:r>
            <a:endParaRPr lang="en-US" sz="5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0E0F7348-536B-FC5F-406A-777E72E8869A}"/>
              </a:ext>
            </a:extLst>
          </p:cNvPr>
          <p:cNvSpPr/>
          <p:nvPr/>
        </p:nvSpPr>
        <p:spPr>
          <a:xfrm>
            <a:off x="1814733" y="383244"/>
            <a:ext cx="7343334"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 False Proverb Refuted</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829744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3" name="Rectangle 2">
            <a:extLst>
              <a:ext uri="{FF2B5EF4-FFF2-40B4-BE49-F238E27FC236}">
                <a16:creationId xmlns:a16="http://schemas.microsoft.com/office/drawing/2014/main" id="{56D4B9A5-A070-009D-E3D8-FB264FA1C151}"/>
              </a:ext>
            </a:extLst>
          </p:cNvPr>
          <p:cNvSpPr/>
          <p:nvPr/>
        </p:nvSpPr>
        <p:spPr>
          <a:xfrm>
            <a:off x="1322363" y="2411160"/>
            <a:ext cx="8328074"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effectLst>
                  <a:outerShdw blurRad="50800" dist="39000" dir="5460000" algn="tl">
                    <a:srgbClr val="000000">
                      <a:alpha val="38000"/>
                    </a:srgbClr>
                  </a:outerShdw>
                </a:effectLst>
                <a:latin typeface="Cambria Math" pitchFamily="18" charset="0"/>
                <a:ea typeface="Cambria Math" pitchFamily="18" charset="0"/>
              </a:rPr>
              <a:t>Each one can turn           from sin to God,                       and be saved…</a:t>
            </a:r>
            <a:endParaRPr lang="en-US" sz="5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0E0F7348-536B-FC5F-406A-777E72E8869A}"/>
              </a:ext>
            </a:extLst>
          </p:cNvPr>
          <p:cNvSpPr/>
          <p:nvPr/>
        </p:nvSpPr>
        <p:spPr>
          <a:xfrm>
            <a:off x="1814733" y="383244"/>
            <a:ext cx="7343334"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 False Proverb Refuted</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685671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3" name="Rectangle 2">
            <a:extLst>
              <a:ext uri="{FF2B5EF4-FFF2-40B4-BE49-F238E27FC236}">
                <a16:creationId xmlns:a16="http://schemas.microsoft.com/office/drawing/2014/main" id="{56D4B9A5-A070-009D-E3D8-FB264FA1C151}"/>
              </a:ext>
            </a:extLst>
          </p:cNvPr>
          <p:cNvSpPr/>
          <p:nvPr/>
        </p:nvSpPr>
        <p:spPr>
          <a:xfrm>
            <a:off x="1498209" y="2242348"/>
            <a:ext cx="7976381"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effectLst>
                  <a:outerShdw blurRad="50800" dist="39000" dir="5460000" algn="tl">
                    <a:srgbClr val="000000">
                      <a:alpha val="38000"/>
                    </a:srgbClr>
                  </a:outerShdw>
                </a:effectLst>
                <a:latin typeface="Cambria Math" pitchFamily="18" charset="0"/>
                <a:ea typeface="Cambria Math" pitchFamily="18" charset="0"/>
              </a:rPr>
              <a:t>No one can depend on their past, or their   parents to save them</a:t>
            </a:r>
            <a:endParaRPr lang="en-US" sz="5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4" name="Rectangle 3">
            <a:extLst>
              <a:ext uri="{FF2B5EF4-FFF2-40B4-BE49-F238E27FC236}">
                <a16:creationId xmlns:a16="http://schemas.microsoft.com/office/drawing/2014/main" id="{0E0F7348-536B-FC5F-406A-777E72E8869A}"/>
              </a:ext>
            </a:extLst>
          </p:cNvPr>
          <p:cNvSpPr/>
          <p:nvPr/>
        </p:nvSpPr>
        <p:spPr>
          <a:xfrm>
            <a:off x="1814733" y="383244"/>
            <a:ext cx="7343334"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 False Proverb Refuted</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1425289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yolandadeloach.com/wp-content/uploads/2013/11/blaming-others.jpg">
            <a:extLst>
              <a:ext uri="{FF2B5EF4-FFF2-40B4-BE49-F238E27FC236}">
                <a16:creationId xmlns:a16="http://schemas.microsoft.com/office/drawing/2014/main" id="{5DC0B0A6-4728-05AA-6D94-7F981C433A42}"/>
              </a:ext>
            </a:extLst>
          </p:cNvPr>
          <p:cNvPicPr>
            <a:picLocks noChangeAspect="1" noChangeArrowheads="1"/>
          </p:cNvPicPr>
          <p:nvPr/>
        </p:nvPicPr>
        <p:blipFill>
          <a:blip r:embed="rId2" cstate="print"/>
          <a:srcRect/>
          <a:stretch>
            <a:fillRect/>
          </a:stretch>
        </p:blipFill>
        <p:spPr bwMode="auto">
          <a:xfrm>
            <a:off x="6175717" y="0"/>
            <a:ext cx="4651676" cy="6752491"/>
          </a:xfrm>
          <a:prstGeom prst="rect">
            <a:avLst/>
          </a:prstGeom>
          <a:noFill/>
        </p:spPr>
      </p:pic>
      <p:sp>
        <p:nvSpPr>
          <p:cNvPr id="3" name="Rectangle 2">
            <a:extLst>
              <a:ext uri="{FF2B5EF4-FFF2-40B4-BE49-F238E27FC236}">
                <a16:creationId xmlns:a16="http://schemas.microsoft.com/office/drawing/2014/main" id="{19468D60-9976-FE20-E2A1-719C5FDAE215}"/>
              </a:ext>
            </a:extLst>
          </p:cNvPr>
          <p:cNvSpPr/>
          <p:nvPr/>
        </p:nvSpPr>
        <p:spPr>
          <a:xfrm>
            <a:off x="478303" y="1967061"/>
            <a:ext cx="5410742" cy="29238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75000"/>
                  </a:schemeClr>
                </a:solidFill>
                <a:effectLst>
                  <a:outerShdw blurRad="50800" dist="39000" dir="5460000" algn="tl">
                    <a:srgbClr val="000000">
                      <a:alpha val="38000"/>
                    </a:srgbClr>
                  </a:outerShdw>
                </a:effectLst>
                <a:latin typeface="Cambria Math" pitchFamily="18" charset="0"/>
                <a:ea typeface="Cambria Math" pitchFamily="18" charset="0"/>
              </a:rPr>
              <a:t>A False </a:t>
            </a:r>
          </a:p>
          <a:p>
            <a:pPr algn="ctr"/>
            <a:r>
              <a:rPr lang="en-US" sz="6000" b="1" cap="none" spc="0" dirty="0">
                <a:ln w="11430"/>
                <a:solidFill>
                  <a:schemeClr val="accent5">
                    <a:lumMod val="75000"/>
                  </a:schemeClr>
                </a:solidFill>
                <a:effectLst>
                  <a:outerShdw blurRad="50800" dist="39000" dir="5460000" algn="tl">
                    <a:srgbClr val="000000">
                      <a:alpha val="38000"/>
                    </a:srgbClr>
                  </a:outerShdw>
                </a:effectLst>
                <a:latin typeface="Cambria Math" pitchFamily="18" charset="0"/>
                <a:ea typeface="Cambria Math" pitchFamily="18" charset="0"/>
              </a:rPr>
              <a:t>Proverb Refuted</a:t>
            </a:r>
          </a:p>
          <a:p>
            <a:pPr algn="ctr"/>
            <a:endParaRPr lang="en-US" sz="3200" b="1" dirty="0">
              <a:ln w="11430"/>
              <a:effectLst>
                <a:outerShdw blurRad="50800" dist="39000" dir="5460000" algn="tl">
                  <a:srgbClr val="000000">
                    <a:alpha val="38000"/>
                  </a:srgbClr>
                </a:outerShdw>
              </a:effectLst>
              <a:latin typeface="Cambria Math" pitchFamily="18" charset="0"/>
              <a:ea typeface="Cambria Math" pitchFamily="18" charset="0"/>
            </a:endParaRPr>
          </a:p>
          <a:p>
            <a:pPr algn="ctr"/>
            <a:r>
              <a:rPr lang="en-US" sz="3200" b="1" cap="none" spc="0" dirty="0">
                <a:ln w="11430"/>
                <a:solidFill>
                  <a:schemeClr val="accent5">
                    <a:lumMod val="75000"/>
                  </a:schemeClr>
                </a:solidFill>
                <a:effectLst>
                  <a:outerShdw blurRad="50800" dist="39000" dir="5460000" algn="tl">
                    <a:srgbClr val="000000">
                      <a:alpha val="38000"/>
                    </a:srgbClr>
                  </a:outerShdw>
                </a:effectLst>
                <a:latin typeface="Cambria Math" pitchFamily="18" charset="0"/>
                <a:ea typeface="Cambria Math" pitchFamily="18" charset="0"/>
              </a:rPr>
              <a:t>Ezekiel 18</a:t>
            </a:r>
          </a:p>
        </p:txBody>
      </p:sp>
    </p:spTree>
    <p:extLst>
      <p:ext uri="{BB962C8B-B14F-4D97-AF65-F5344CB8AC3E}">
        <p14:creationId xmlns:p14="http://schemas.microsoft.com/office/powerpoint/2010/main" val="141119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02506" y="1829794"/>
            <a:ext cx="7891976" cy="4351961"/>
          </a:xfrm>
          <a:prstGeom prst="rect">
            <a:avLst/>
          </a:prstGeom>
        </p:spPr>
        <p:txBody>
          <a:bodyPr wrap="square">
            <a:spAutoFit/>
          </a:bodyPr>
          <a:lstStyle/>
          <a:p>
            <a:pPr algn="ctr"/>
            <a:r>
              <a:rPr lang="en-US" sz="3200" b="1" i="1" dirty="0">
                <a:ea typeface="Microsoft YaHei UI" pitchFamily="34" charset="-122"/>
                <a:cs typeface="Arial" pitchFamily="34" charset="0"/>
              </a:rPr>
              <a:t> “The word of the Lord came to me again, saying, “What do you mean when you use this proverb concerning the land of Israel, saying: </a:t>
            </a:r>
            <a:r>
              <a:rPr lang="en-US" sz="3200" b="1" i="1" dirty="0">
                <a:solidFill>
                  <a:srgbClr val="C00000"/>
                </a:solidFill>
                <a:ea typeface="Microsoft YaHei UI" pitchFamily="34" charset="-122"/>
                <a:cs typeface="Arial" pitchFamily="34" charset="0"/>
              </a:rPr>
              <a:t>‘The fathers have eaten sour grapes, And the children’s teeth are set on edge’?</a:t>
            </a:r>
            <a:r>
              <a:rPr lang="en-US" sz="3200" b="1" i="1" dirty="0">
                <a:ea typeface="Microsoft YaHei UI" pitchFamily="34" charset="-122"/>
                <a:cs typeface="Arial" pitchFamily="34" charset="0"/>
              </a:rPr>
              <a:t> </a:t>
            </a:r>
          </a:p>
          <a:p>
            <a:pPr algn="ctr"/>
            <a:r>
              <a:rPr lang="en-US" sz="3200" b="1" i="1" dirty="0">
                <a:ea typeface="Microsoft YaHei UI" pitchFamily="34" charset="-122"/>
                <a:cs typeface="Arial" pitchFamily="34" charset="0"/>
              </a:rPr>
              <a:t>“As I live,” says the Lord God, “you shall no longer use this proverb in Israel..”</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Ezekiel 18:1-3</a:t>
            </a:r>
          </a:p>
        </p:txBody>
      </p:sp>
      <p:sp>
        <p:nvSpPr>
          <p:cNvPr id="2" name="Rectangle 1">
            <a:extLst>
              <a:ext uri="{FF2B5EF4-FFF2-40B4-BE49-F238E27FC236}">
                <a16:creationId xmlns:a16="http://schemas.microsoft.com/office/drawing/2014/main" id="{A9F2E7AC-D30F-CFB4-AE05-5FB09152B339}"/>
              </a:ext>
            </a:extLst>
          </p:cNvPr>
          <p:cNvSpPr/>
          <p:nvPr/>
        </p:nvSpPr>
        <p:spPr>
          <a:xfrm>
            <a:off x="1814733" y="530177"/>
            <a:ext cx="7343334"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A False Proverb Refuted</a:t>
            </a:r>
            <a:endParaRPr lang="en-US" sz="44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87817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1443841"/>
            <a:ext cx="7343334" cy="39703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 1</a:t>
            </a:r>
          </a:p>
          <a:p>
            <a:pPr algn="ctr"/>
            <a:endParaRPr lang="en-US" sz="12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a:p>
            <a:pPr algn="ctr"/>
            <a:r>
              <a:rPr lang="en-US" sz="6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6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719587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02506" y="2313492"/>
            <a:ext cx="7891976" cy="2874633"/>
          </a:xfrm>
          <a:prstGeom prst="rect">
            <a:avLst/>
          </a:prstGeom>
        </p:spPr>
        <p:txBody>
          <a:bodyPr wrap="square">
            <a:spAutoFit/>
          </a:bodyPr>
          <a:lstStyle/>
          <a:p>
            <a:pPr algn="ctr"/>
            <a:r>
              <a:rPr lang="en-US" sz="3200" b="1" i="1" dirty="0">
                <a:ea typeface="Microsoft YaHei UI" pitchFamily="34" charset="-122"/>
                <a:cs typeface="Arial" pitchFamily="34" charset="0"/>
              </a:rPr>
              <a:t> “You shall teach them diligently to your children, and shall talk of them when you sit in your house, when you walk by the way, when you lie down, and when you rise up.”</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Deuteronomy 6:7</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55972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586587"/>
            <a:ext cx="7891976" cy="2382191"/>
          </a:xfrm>
          <a:prstGeom prst="rect">
            <a:avLst/>
          </a:prstGeom>
        </p:spPr>
        <p:txBody>
          <a:bodyPr wrap="square">
            <a:spAutoFit/>
          </a:bodyPr>
          <a:lstStyle/>
          <a:p>
            <a:pPr algn="ctr"/>
            <a:r>
              <a:rPr lang="en-US" sz="3200" b="1" i="1" dirty="0">
                <a:ea typeface="Microsoft YaHei UI" pitchFamily="34" charset="-122"/>
                <a:cs typeface="Arial" pitchFamily="34" charset="0"/>
              </a:rPr>
              <a:t> “And you, fathers, do not provoke your children to wrath, but bring them up in the training and admonition of the Lord.”</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Ephesians 4:6</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99149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720219"/>
            <a:ext cx="7891976" cy="2382191"/>
          </a:xfrm>
          <a:prstGeom prst="rect">
            <a:avLst/>
          </a:prstGeom>
        </p:spPr>
        <p:txBody>
          <a:bodyPr wrap="square">
            <a:spAutoFit/>
          </a:bodyPr>
          <a:lstStyle/>
          <a:p>
            <a:pPr algn="ctr"/>
            <a:r>
              <a:rPr lang="en-US" sz="3200" b="1" i="1" dirty="0">
                <a:ea typeface="Microsoft YaHei UI" pitchFamily="34" charset="-122"/>
                <a:cs typeface="Arial" pitchFamily="34" charset="0"/>
              </a:rPr>
              <a:t> “Train up a child in the way he should go,</a:t>
            </a:r>
          </a:p>
          <a:p>
            <a:pPr algn="ctr"/>
            <a:r>
              <a:rPr lang="en-US" sz="3200" b="1" i="1" dirty="0">
                <a:ea typeface="Microsoft YaHei UI" pitchFamily="34" charset="-122"/>
                <a:cs typeface="Arial" pitchFamily="34" charset="0"/>
              </a:rPr>
              <a:t>And when he is old                                                 he will not depart from it.”</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Proverbs 22:6</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193220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720219"/>
            <a:ext cx="7891976" cy="1889748"/>
          </a:xfrm>
          <a:prstGeom prst="rect">
            <a:avLst/>
          </a:prstGeom>
        </p:spPr>
        <p:txBody>
          <a:bodyPr wrap="square">
            <a:spAutoFit/>
          </a:bodyPr>
          <a:lstStyle/>
          <a:p>
            <a:pPr algn="ctr"/>
            <a:r>
              <a:rPr lang="en-US" sz="3200" b="1" i="1" dirty="0">
                <a:ea typeface="Microsoft YaHei UI" pitchFamily="34" charset="-122"/>
                <a:cs typeface="Arial" pitchFamily="34" charset="0"/>
              </a:rPr>
              <a:t> “The fear of the Lord prolongs days, But the years of the wicked will be shortened.”</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Proverbs 10:27</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70938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kingofbed.com/scroll.gif"/>
          <p:cNvPicPr>
            <a:picLocks noChangeAspect="1" noChangeArrowheads="1"/>
          </p:cNvPicPr>
          <p:nvPr/>
        </p:nvPicPr>
        <p:blipFill>
          <a:blip r:embed="rId2" cstate="print"/>
          <a:srcRect/>
          <a:stretch>
            <a:fillRect/>
          </a:stretch>
        </p:blipFill>
        <p:spPr bwMode="auto">
          <a:xfrm rot="5400000">
            <a:off x="2019494" y="-1940557"/>
            <a:ext cx="6858001" cy="10739118"/>
          </a:xfrm>
          <a:prstGeom prst="rect">
            <a:avLst/>
          </a:prstGeom>
          <a:noFill/>
        </p:spPr>
      </p:pic>
      <p:sp>
        <p:nvSpPr>
          <p:cNvPr id="4" name="Rectangle 3"/>
          <p:cNvSpPr/>
          <p:nvPr/>
        </p:nvSpPr>
        <p:spPr>
          <a:xfrm>
            <a:off x="1540412" y="2720219"/>
            <a:ext cx="7891976" cy="1889748"/>
          </a:xfrm>
          <a:prstGeom prst="rect">
            <a:avLst/>
          </a:prstGeom>
        </p:spPr>
        <p:txBody>
          <a:bodyPr wrap="square">
            <a:spAutoFit/>
          </a:bodyPr>
          <a:lstStyle/>
          <a:p>
            <a:pPr algn="ctr"/>
            <a:r>
              <a:rPr lang="en-US" sz="3200" b="1" i="1" dirty="0">
                <a:ea typeface="Microsoft YaHei UI" pitchFamily="34" charset="-122"/>
                <a:cs typeface="Arial" pitchFamily="34" charset="0"/>
              </a:rPr>
              <a:t> “He who loves pleasure will be a poor man;</a:t>
            </a:r>
          </a:p>
          <a:p>
            <a:pPr algn="ctr"/>
            <a:r>
              <a:rPr lang="en-US" sz="3200" b="1" i="1" dirty="0">
                <a:ea typeface="Microsoft YaHei UI" pitchFamily="34" charset="-122"/>
                <a:cs typeface="Arial" pitchFamily="34" charset="0"/>
              </a:rPr>
              <a:t>He who loves wine and oil will not be rich.”</a:t>
            </a:r>
          </a:p>
          <a:p>
            <a:pPr algn="ctr"/>
            <a:endParaRPr lang="en-US" sz="2880" b="1" i="1" dirty="0">
              <a:latin typeface="Arial Narrow" pitchFamily="34" charset="0"/>
              <a:ea typeface="Microsoft YaHei UI" pitchFamily="34" charset="-122"/>
              <a:cs typeface="Arial" pitchFamily="34" charset="0"/>
            </a:endParaRPr>
          </a:p>
          <a:p>
            <a:pPr algn="ctr"/>
            <a:r>
              <a:rPr lang="en-US" sz="2400" dirty="0">
                <a:ea typeface="Microsoft YaHei UI" pitchFamily="34" charset="-122"/>
                <a:cs typeface="Arial" pitchFamily="34" charset="0"/>
              </a:rPr>
              <a:t>Proverbs 21:17</a:t>
            </a:r>
          </a:p>
        </p:txBody>
      </p:sp>
      <p:sp>
        <p:nvSpPr>
          <p:cNvPr id="2" name="Rectangle 1">
            <a:extLst>
              <a:ext uri="{FF2B5EF4-FFF2-40B4-BE49-F238E27FC236}">
                <a16:creationId xmlns:a16="http://schemas.microsoft.com/office/drawing/2014/main" id="{A9F2E7AC-D30F-CFB4-AE05-5FB09152B339}"/>
              </a:ext>
            </a:extLst>
          </p:cNvPr>
          <p:cNvSpPr/>
          <p:nvPr/>
        </p:nvSpPr>
        <p:spPr>
          <a:xfrm rot="16200000">
            <a:off x="9187350" y="4344914"/>
            <a:ext cx="1661993" cy="1247729"/>
          </a:xfrm>
          <a:prstGeom prst="rect">
            <a:avLst/>
          </a:prstGeom>
          <a:noFill/>
        </p:spPr>
        <p:txBody>
          <a:bodyPr vert="vert"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A </a:t>
            </a:r>
          </a:p>
          <a:p>
            <a:pPr algn="ctr"/>
            <a:r>
              <a:rPr lang="en-US" sz="2400" b="1" cap="none" spc="0" dirty="0">
                <a:ln w="11430"/>
                <a:effectLst>
                  <a:outerShdw blurRad="50800" dist="39000" dir="5460000" algn="tl">
                    <a:srgbClr val="000000">
                      <a:alpha val="38000"/>
                    </a:srgbClr>
                  </a:outerShdw>
                </a:effectLst>
                <a:latin typeface="Cambria Math" pitchFamily="18" charset="0"/>
                <a:ea typeface="Cambria Math" pitchFamily="18" charset="0"/>
              </a:rPr>
              <a:t>False Proverb Refuted</a:t>
            </a:r>
            <a:endParaRPr lang="en-US" sz="2400" b="1" dirty="0">
              <a:ln w="11430"/>
              <a:effectLst>
                <a:outerShdw blurRad="50800" dist="39000" dir="5460000" algn="tl">
                  <a:srgbClr val="000000">
                    <a:alpha val="38000"/>
                  </a:srgbClr>
                </a:outerShdw>
              </a:effectLst>
              <a:latin typeface="Cambria Math" pitchFamily="18" charset="0"/>
              <a:ea typeface="Cambria Math" pitchFamily="18" charset="0"/>
            </a:endParaRPr>
          </a:p>
        </p:txBody>
      </p:sp>
      <p:sp>
        <p:nvSpPr>
          <p:cNvPr id="3" name="Rectangle 2">
            <a:extLst>
              <a:ext uri="{FF2B5EF4-FFF2-40B4-BE49-F238E27FC236}">
                <a16:creationId xmlns:a16="http://schemas.microsoft.com/office/drawing/2014/main" id="{56D4B9A5-A070-009D-E3D8-FB264FA1C151}"/>
              </a:ext>
            </a:extLst>
          </p:cNvPr>
          <p:cNvSpPr/>
          <p:nvPr/>
        </p:nvSpPr>
        <p:spPr>
          <a:xfrm>
            <a:off x="1814733" y="383244"/>
            <a:ext cx="73433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rPr>
              <a:t>Cannot Blame Our                              Sin and Death on Our Parents</a:t>
            </a:r>
            <a:endParaRPr lang="en-US" sz="4000" b="1" dirty="0">
              <a:ln w="11430"/>
              <a:solidFill>
                <a:schemeClr val="accent5">
                  <a:lumMod val="50000"/>
                </a:schemeClr>
              </a:solidFill>
              <a:effectLst>
                <a:outerShdw blurRad="50800" dist="39000" dir="5460000" algn="tl">
                  <a:srgbClr val="000000">
                    <a:alpha val="38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294666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3091</TotalTime>
  <Words>974</Words>
  <Application>Microsoft Office PowerPoint</Application>
  <PresentationFormat>Custom</PresentationFormat>
  <Paragraphs>128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Lenny</cp:lastModifiedBy>
  <cp:revision>122</cp:revision>
  <dcterms:created xsi:type="dcterms:W3CDTF">2023-01-21T22:46:44Z</dcterms:created>
  <dcterms:modified xsi:type="dcterms:W3CDTF">2023-11-12T03:45:01Z</dcterms:modified>
</cp:coreProperties>
</file>