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3" r:id="rId4"/>
    <p:sldId id="284" r:id="rId5"/>
    <p:sldId id="261" r:id="rId6"/>
    <p:sldId id="262" r:id="rId7"/>
    <p:sldId id="263" r:id="rId8"/>
    <p:sldId id="264" r:id="rId9"/>
    <p:sldId id="265" r:id="rId10"/>
    <p:sldId id="287" r:id="rId11"/>
    <p:sldId id="266" r:id="rId12"/>
    <p:sldId id="267" r:id="rId13"/>
    <p:sldId id="268" r:id="rId14"/>
    <p:sldId id="269" r:id="rId15"/>
    <p:sldId id="271" r:id="rId16"/>
    <p:sldId id="272" r:id="rId17"/>
    <p:sldId id="273" r:id="rId18"/>
    <p:sldId id="274" r:id="rId19"/>
    <p:sldId id="270" r:id="rId20"/>
    <p:sldId id="275" r:id="rId21"/>
    <p:sldId id="276" r:id="rId22"/>
    <p:sldId id="277" r:id="rId23"/>
    <p:sldId id="278" r:id="rId24"/>
    <p:sldId id="279" r:id="rId25"/>
    <p:sldId id="280" r:id="rId26"/>
    <p:sldId id="281" r:id="rId27"/>
    <p:sldId id="282"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F8DC-495D-4514-044C-91BCAE38D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EB0F5-5AA0-0E82-326F-DE4EF9154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1ECB1-F62B-3F6C-D244-333F026FAB3C}"/>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5" name="Footer Placeholder 4">
            <a:extLst>
              <a:ext uri="{FF2B5EF4-FFF2-40B4-BE49-F238E27FC236}">
                <a16:creationId xmlns:a16="http://schemas.microsoft.com/office/drawing/2014/main" id="{B297CA7B-E1BF-966E-5E3C-327407335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2144B-FBAC-4B52-AEC8-9BDB7E51EF33}"/>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89305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2B5E-3DA2-1AC6-365B-102E51AA8F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E1F800-490A-70F6-8CB9-0DCC5572C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83627-F273-4B1C-8762-951EE8A18290}"/>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5" name="Footer Placeholder 4">
            <a:extLst>
              <a:ext uri="{FF2B5EF4-FFF2-40B4-BE49-F238E27FC236}">
                <a16:creationId xmlns:a16="http://schemas.microsoft.com/office/drawing/2014/main" id="{20B1F305-8023-803F-ECB8-CFAF2B95D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36541-61F9-E388-7218-FE4D98442872}"/>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81771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024F7-5D1C-4BCD-0280-038D109F6C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0B5CDE-2604-4C51-FA1B-EB7DC9D77B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45212-5215-30F5-3887-C46E1069129C}"/>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5" name="Footer Placeholder 4">
            <a:extLst>
              <a:ext uri="{FF2B5EF4-FFF2-40B4-BE49-F238E27FC236}">
                <a16:creationId xmlns:a16="http://schemas.microsoft.com/office/drawing/2014/main" id="{FF05674F-06C4-D389-CE92-B6A76C865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6DC27-B58C-DD14-750B-0B49AF4AD0AC}"/>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11685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3B06-1FC8-089E-B129-A32630983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69073-1C84-A105-78B9-7FE3D0B95F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3EB21-84FC-3F58-2CCD-5CA72AAAC7AD}"/>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5" name="Footer Placeholder 4">
            <a:extLst>
              <a:ext uri="{FF2B5EF4-FFF2-40B4-BE49-F238E27FC236}">
                <a16:creationId xmlns:a16="http://schemas.microsoft.com/office/drawing/2014/main" id="{4F607291-AC64-A854-A2D5-323061CAB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E8298-53D1-8B7C-26E2-D989D2092B74}"/>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297564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D679-1E67-8E98-E59E-A3C360CD0F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6A2A6-8809-419E-C165-EB5772F67C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E5DC5F-4EA4-DB5B-4287-70172C92EB1D}"/>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5" name="Footer Placeholder 4">
            <a:extLst>
              <a:ext uri="{FF2B5EF4-FFF2-40B4-BE49-F238E27FC236}">
                <a16:creationId xmlns:a16="http://schemas.microsoft.com/office/drawing/2014/main" id="{A0F1930F-FFBD-43D4-4AAB-F23DD456E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4E7F5-6923-A9BE-71EB-15AE6EB163CE}"/>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385267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E663-65D6-D8AA-A870-45C35697F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B87DB-C981-79D1-6DCB-9D027529D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A7730-E197-244E-41D9-1A83734CE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52F50-95EE-AFF8-77A2-633178E1DFFE}"/>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6" name="Footer Placeholder 5">
            <a:extLst>
              <a:ext uri="{FF2B5EF4-FFF2-40B4-BE49-F238E27FC236}">
                <a16:creationId xmlns:a16="http://schemas.microsoft.com/office/drawing/2014/main" id="{603905E3-E5AA-8156-9D64-A7016331A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29296-7F43-BD09-5A2D-0C888749DF00}"/>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206543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4057-ABA4-672A-2FF3-1B1AA5818B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CF0FF4-8D2D-B432-5DD5-8A86BA0F5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B0E39E-8A16-53AD-9FDF-3748F5D0F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AA3354-4A04-7734-EBD6-C32ED8A8C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091EB-0006-2A29-9665-D3A4979D10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482BC-CAAD-2F42-4675-DF578A4E14EA}"/>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8" name="Footer Placeholder 7">
            <a:extLst>
              <a:ext uri="{FF2B5EF4-FFF2-40B4-BE49-F238E27FC236}">
                <a16:creationId xmlns:a16="http://schemas.microsoft.com/office/drawing/2014/main" id="{11DA3504-D632-AF97-63E3-5599AA895A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90C3E-E935-C1EF-A535-00CAE447767C}"/>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97104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1E0A-1E87-2BE2-6F5C-10EBCBB01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20C3F-37D4-6E1F-2539-E893777E8F87}"/>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4" name="Footer Placeholder 3">
            <a:extLst>
              <a:ext uri="{FF2B5EF4-FFF2-40B4-BE49-F238E27FC236}">
                <a16:creationId xmlns:a16="http://schemas.microsoft.com/office/drawing/2014/main" id="{CAED318B-C8AF-E932-1D97-4DD7223780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71B242-C7DA-253C-C3C8-2BFD3B63AB76}"/>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32675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A698B-098F-C95A-B8CA-F26EB320F280}"/>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3" name="Footer Placeholder 2">
            <a:extLst>
              <a:ext uri="{FF2B5EF4-FFF2-40B4-BE49-F238E27FC236}">
                <a16:creationId xmlns:a16="http://schemas.microsoft.com/office/drawing/2014/main" id="{8B38BF6B-A1A1-A344-047E-112D275B8F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64FD1-21BB-4092-8654-2F3EF3ACD5BB}"/>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63293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79A8-3B86-8BC4-FC77-D8136B3D5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EC5B7C-83FD-B901-CFC5-C0766814F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927C8-B693-3D0C-8D9D-5D2AA1F5D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97E40-A330-A3F3-91CF-1D2E06F795AD}"/>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6" name="Footer Placeholder 5">
            <a:extLst>
              <a:ext uri="{FF2B5EF4-FFF2-40B4-BE49-F238E27FC236}">
                <a16:creationId xmlns:a16="http://schemas.microsoft.com/office/drawing/2014/main" id="{30712B64-42E0-3BE7-286D-B26012A90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8F834-6212-FD6F-7FB9-2340B6D526E4}"/>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118742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84E4-4DD3-05DD-A121-785E4F9B1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603976-9DCE-01C3-F8EB-84E9B4D22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54E59-B8EB-8C30-150C-599D82680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485B5-3B23-B968-ED7E-D030D115B10F}"/>
              </a:ext>
            </a:extLst>
          </p:cNvPr>
          <p:cNvSpPr>
            <a:spLocks noGrp="1"/>
          </p:cNvSpPr>
          <p:nvPr>
            <p:ph type="dt" sz="half" idx="10"/>
          </p:nvPr>
        </p:nvSpPr>
        <p:spPr/>
        <p:txBody>
          <a:bodyPr/>
          <a:lstStyle/>
          <a:p>
            <a:fld id="{F6C36734-6431-4E59-A05E-3F58E40B4D49}" type="datetimeFigureOut">
              <a:rPr lang="en-US" smtClean="0"/>
              <a:t>3/10/2024</a:t>
            </a:fld>
            <a:endParaRPr lang="en-US"/>
          </a:p>
        </p:txBody>
      </p:sp>
      <p:sp>
        <p:nvSpPr>
          <p:cNvPr id="6" name="Footer Placeholder 5">
            <a:extLst>
              <a:ext uri="{FF2B5EF4-FFF2-40B4-BE49-F238E27FC236}">
                <a16:creationId xmlns:a16="http://schemas.microsoft.com/office/drawing/2014/main" id="{60807194-D206-D27D-2CD7-81C2B1A3E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FE1BE-C16D-DFDC-C3B1-128434473C9F}"/>
              </a:ext>
            </a:extLst>
          </p:cNvPr>
          <p:cNvSpPr>
            <a:spLocks noGrp="1"/>
          </p:cNvSpPr>
          <p:nvPr>
            <p:ph type="sldNum" sz="quarter" idx="12"/>
          </p:nvPr>
        </p:nvSpPr>
        <p:spPr/>
        <p:txBody>
          <a:bodyPr/>
          <a:lstStyle/>
          <a:p>
            <a:fld id="{9B2234A1-8DBC-49DE-9F1C-B5C8F3EB09FF}" type="slidenum">
              <a:rPr lang="en-US" smtClean="0"/>
              <a:t>‹#›</a:t>
            </a:fld>
            <a:endParaRPr lang="en-US"/>
          </a:p>
        </p:txBody>
      </p:sp>
    </p:spTree>
    <p:extLst>
      <p:ext uri="{BB962C8B-B14F-4D97-AF65-F5344CB8AC3E}">
        <p14:creationId xmlns:p14="http://schemas.microsoft.com/office/powerpoint/2010/main" val="268665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332F27-ABB8-2EA6-CEC2-DC44E2EA6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D31B3D-6BEE-1875-C605-4F31E869F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D4313-FD99-4861-B3B4-AF3D71CB6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36734-6431-4E59-A05E-3F58E40B4D49}" type="datetimeFigureOut">
              <a:rPr lang="en-US" smtClean="0"/>
              <a:t>3/10/2024</a:t>
            </a:fld>
            <a:endParaRPr lang="en-US"/>
          </a:p>
        </p:txBody>
      </p:sp>
      <p:sp>
        <p:nvSpPr>
          <p:cNvPr id="5" name="Footer Placeholder 4">
            <a:extLst>
              <a:ext uri="{FF2B5EF4-FFF2-40B4-BE49-F238E27FC236}">
                <a16:creationId xmlns:a16="http://schemas.microsoft.com/office/drawing/2014/main" id="{0FCFDBCB-680E-6D6D-8003-7C67F61F4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E28083-D945-2EBE-9A30-C537F2B33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34A1-8DBC-49DE-9F1C-B5C8F3EB09FF}" type="slidenum">
              <a:rPr lang="en-US" smtClean="0"/>
              <a:t>‹#›</a:t>
            </a:fld>
            <a:endParaRPr lang="en-US"/>
          </a:p>
        </p:txBody>
      </p:sp>
    </p:spTree>
    <p:extLst>
      <p:ext uri="{BB962C8B-B14F-4D97-AF65-F5344CB8AC3E}">
        <p14:creationId xmlns:p14="http://schemas.microsoft.com/office/powerpoint/2010/main" val="105276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A7402-A48B-FE97-E9B8-FA1C61DC5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7C9C280-B811-F56F-CC53-92D3EB79857D}"/>
              </a:ext>
            </a:extLst>
          </p:cNvPr>
          <p:cNvSpPr>
            <a:spLocks noGrp="1"/>
          </p:cNvSpPr>
          <p:nvPr>
            <p:ph type="title"/>
          </p:nvPr>
        </p:nvSpPr>
        <p:spPr>
          <a:xfrm>
            <a:off x="838200" y="365125"/>
            <a:ext cx="10515600" cy="2762388"/>
          </a:xfrm>
        </p:spPr>
        <p:txBody>
          <a:bodyPr>
            <a:noAutofit/>
          </a:bodyPr>
          <a:lstStyle/>
          <a:p>
            <a:pPr algn="ctr"/>
            <a:r>
              <a:rPr lang="en-US" sz="8800" b="1" dirty="0">
                <a:latin typeface="Colonna MT" panose="04020805060202030203" pitchFamily="82" charset="0"/>
              </a:rPr>
              <a:t>HONEST WITH OURSELVES</a:t>
            </a:r>
          </a:p>
        </p:txBody>
      </p:sp>
    </p:spTree>
    <p:extLst>
      <p:ext uri="{BB962C8B-B14F-4D97-AF65-F5344CB8AC3E}">
        <p14:creationId xmlns:p14="http://schemas.microsoft.com/office/powerpoint/2010/main" val="300916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7DA8-9697-7869-BEC1-61581AA118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997570-BB6A-2219-F9C2-A35CD1C70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588" cy="6858000"/>
          </a:xfrm>
          <a:prstGeom prst="rect">
            <a:avLst/>
          </a:prstGeom>
        </p:spPr>
      </p:pic>
      <p:sp>
        <p:nvSpPr>
          <p:cNvPr id="4" name="Title 3">
            <a:extLst>
              <a:ext uri="{FF2B5EF4-FFF2-40B4-BE49-F238E27FC236}">
                <a16:creationId xmlns:a16="http://schemas.microsoft.com/office/drawing/2014/main" id="{2E8E27C4-CE4E-D048-7529-616EDD62B9EC}"/>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62E6EF01-761E-846D-F402-0007B8B2A9D4}"/>
              </a:ext>
            </a:extLst>
          </p:cNvPr>
          <p:cNvSpPr txBox="1">
            <a:spLocks/>
          </p:cNvSpPr>
          <p:nvPr/>
        </p:nvSpPr>
        <p:spPr>
          <a:xfrm>
            <a:off x="838200" y="99155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The Disadvantage of Knowing Ourselves</a:t>
            </a:r>
          </a:p>
        </p:txBody>
      </p:sp>
      <p:pic>
        <p:nvPicPr>
          <p:cNvPr id="2050" name="Picture 2" descr="What are blind spots and where are they when driving a vehicle? • Learn  Drive Survive Driver Training">
            <a:extLst>
              <a:ext uri="{FF2B5EF4-FFF2-40B4-BE49-F238E27FC236}">
                <a16:creationId xmlns:a16="http://schemas.microsoft.com/office/drawing/2014/main" id="{B0C531B8-BA00-1C24-FD40-C9D88ACDE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732" y="2810681"/>
            <a:ext cx="5803856" cy="40473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w to Overcome Leadership Blindspots">
            <a:extLst>
              <a:ext uri="{FF2B5EF4-FFF2-40B4-BE49-F238E27FC236}">
                <a16:creationId xmlns:a16="http://schemas.microsoft.com/office/drawing/2014/main" id="{591D6EB9-D4D5-FB21-8CB6-C24DAD506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0681"/>
            <a:ext cx="6386732" cy="40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3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1DA7-AC87-E49B-8213-E7DE99C56C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07CC8E-C2B1-C2CB-FCC8-5247BBE08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6E010AB7-CD4D-A340-08C1-C7B79EFBB12B}"/>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D73BB6CB-8EBE-895F-65E0-9929D4818DEB}"/>
              </a:ext>
            </a:extLst>
          </p:cNvPr>
          <p:cNvSpPr txBox="1">
            <a:spLocks/>
          </p:cNvSpPr>
          <p:nvPr/>
        </p:nvSpPr>
        <p:spPr>
          <a:xfrm>
            <a:off x="838200" y="99155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The Disadvantage of Knowing Ourselves</a:t>
            </a:r>
          </a:p>
        </p:txBody>
      </p:sp>
      <p:sp>
        <p:nvSpPr>
          <p:cNvPr id="5" name="TextBox 4">
            <a:extLst>
              <a:ext uri="{FF2B5EF4-FFF2-40B4-BE49-F238E27FC236}">
                <a16:creationId xmlns:a16="http://schemas.microsoft.com/office/drawing/2014/main" id="{D8B03332-6A9B-EB9C-EB08-DC7C5BBBCFAF}"/>
              </a:ext>
            </a:extLst>
          </p:cNvPr>
          <p:cNvSpPr txBox="1"/>
          <p:nvPr/>
        </p:nvSpPr>
        <p:spPr>
          <a:xfrm>
            <a:off x="838200" y="2445556"/>
            <a:ext cx="10515600" cy="3477875"/>
          </a:xfrm>
          <a:prstGeom prst="rect">
            <a:avLst/>
          </a:prstGeom>
          <a:noFill/>
        </p:spPr>
        <p:txBody>
          <a:bodyPr wrap="square">
            <a:spAutoFit/>
          </a:bodyPr>
          <a:lstStyle/>
          <a:p>
            <a:pPr algn="ctr"/>
            <a:r>
              <a:rPr lang="en-US" sz="3200" b="1" i="1" dirty="0">
                <a:solidFill>
                  <a:srgbClr val="000000"/>
                </a:solidFill>
                <a:effectLst/>
              </a:rPr>
              <a:t>“Or how can you say to your brother, ‘Brother, let me remove the speck that is in your eye,’ when you yourself do not see the plank that is in your own eye? Hypocrite! </a:t>
            </a:r>
          </a:p>
          <a:p>
            <a:pPr algn="ctr"/>
            <a:r>
              <a:rPr lang="en-US" sz="3200" b="1" i="1" dirty="0">
                <a:solidFill>
                  <a:srgbClr val="000000"/>
                </a:solidFill>
                <a:effectLst/>
              </a:rPr>
              <a:t>First remove the plank from your own eye, and then you will see clearly to remove the speck that is in your brother’s eye.”</a:t>
            </a:r>
          </a:p>
          <a:p>
            <a:pPr algn="ctr"/>
            <a:endParaRPr lang="en-US" b="1" i="1" dirty="0">
              <a:solidFill>
                <a:srgbClr val="000000"/>
              </a:solidFill>
            </a:endParaRPr>
          </a:p>
          <a:p>
            <a:pPr algn="ctr"/>
            <a:r>
              <a:rPr lang="en-US" sz="2400" dirty="0">
                <a:solidFill>
                  <a:srgbClr val="000000"/>
                </a:solidFill>
              </a:rPr>
              <a:t>Luke 6:42</a:t>
            </a:r>
          </a:p>
          <a:p>
            <a:pPr algn="ctr"/>
            <a:endParaRPr lang="en-US" b="1" i="1" dirty="0"/>
          </a:p>
        </p:txBody>
      </p:sp>
    </p:spTree>
    <p:extLst>
      <p:ext uri="{BB962C8B-B14F-4D97-AF65-F5344CB8AC3E}">
        <p14:creationId xmlns:p14="http://schemas.microsoft.com/office/powerpoint/2010/main" val="170402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775D-99F1-47FA-D49E-0680E5824E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985CC2-F678-57D7-CD20-86BEDD7BC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9A6781D8-5FD3-6D3E-4BCA-A851B4D0CE7A}"/>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52E53BD6-0993-B266-A52C-3B81930A65C2}"/>
              </a:ext>
            </a:extLst>
          </p:cNvPr>
          <p:cNvSpPr txBox="1">
            <a:spLocks/>
          </p:cNvSpPr>
          <p:nvPr/>
        </p:nvSpPr>
        <p:spPr>
          <a:xfrm>
            <a:off x="838200" y="99155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The Disadvantage of Knowing Ourselves</a:t>
            </a:r>
          </a:p>
        </p:txBody>
      </p:sp>
      <p:sp>
        <p:nvSpPr>
          <p:cNvPr id="5" name="TextBox 4">
            <a:extLst>
              <a:ext uri="{FF2B5EF4-FFF2-40B4-BE49-F238E27FC236}">
                <a16:creationId xmlns:a16="http://schemas.microsoft.com/office/drawing/2014/main" id="{F3FCFD9D-F427-7B85-3338-C591F3ECFC2F}"/>
              </a:ext>
            </a:extLst>
          </p:cNvPr>
          <p:cNvSpPr txBox="1"/>
          <p:nvPr/>
        </p:nvSpPr>
        <p:spPr>
          <a:xfrm>
            <a:off x="838200" y="1915469"/>
            <a:ext cx="10515600" cy="4462760"/>
          </a:xfrm>
          <a:prstGeom prst="rect">
            <a:avLst/>
          </a:prstGeom>
          <a:noFill/>
        </p:spPr>
        <p:txBody>
          <a:bodyPr wrap="square">
            <a:spAutoFit/>
          </a:bodyPr>
          <a:lstStyle/>
          <a:p>
            <a:pPr algn="ctr"/>
            <a:r>
              <a:rPr lang="en-US" sz="3200" b="1" i="1" dirty="0">
                <a:solidFill>
                  <a:srgbClr val="000000"/>
                </a:solidFill>
                <a:effectLst/>
              </a:rPr>
              <a:t>“Now when Peter had come to Antioch, I withstood him to his face, because he was to be blamed; for before certain men came from James, he would eat with the Gentiles; but when they came, he withdrew and separated himself, fearing those who were of the circumcision. And the rest of the Jews also played the hypocrite with him, so that even Barnabas was carried away with their hypocrisy…</a:t>
            </a:r>
          </a:p>
          <a:p>
            <a:pPr algn="ctr"/>
            <a:endParaRPr lang="en-US" b="1" i="1" dirty="0">
              <a:solidFill>
                <a:srgbClr val="000000"/>
              </a:solidFill>
            </a:endParaRPr>
          </a:p>
          <a:p>
            <a:pPr algn="ctr"/>
            <a:r>
              <a:rPr lang="en-US" sz="2400" dirty="0">
                <a:solidFill>
                  <a:srgbClr val="000000"/>
                </a:solidFill>
              </a:rPr>
              <a:t>Galatians 2:11-14</a:t>
            </a:r>
          </a:p>
          <a:p>
            <a:pPr algn="ctr"/>
            <a:endParaRPr lang="en-US" b="1" i="1" dirty="0"/>
          </a:p>
        </p:txBody>
      </p:sp>
    </p:spTree>
    <p:extLst>
      <p:ext uri="{BB962C8B-B14F-4D97-AF65-F5344CB8AC3E}">
        <p14:creationId xmlns:p14="http://schemas.microsoft.com/office/powerpoint/2010/main" val="183798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CFBF9-7B6F-815F-682A-9FFBE946115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D06ED4-6D18-DFB2-BB66-04B3981DB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81416938-5AC3-A066-48FE-1575CC5D9230}"/>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DB9F734F-9193-F67A-9D67-D9FC7BADFBF7}"/>
              </a:ext>
            </a:extLst>
          </p:cNvPr>
          <p:cNvSpPr txBox="1">
            <a:spLocks/>
          </p:cNvSpPr>
          <p:nvPr/>
        </p:nvSpPr>
        <p:spPr>
          <a:xfrm>
            <a:off x="838200" y="99155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The Disadvantage of Knowing Ourselves</a:t>
            </a:r>
          </a:p>
        </p:txBody>
      </p:sp>
      <p:sp>
        <p:nvSpPr>
          <p:cNvPr id="5" name="TextBox 4">
            <a:extLst>
              <a:ext uri="{FF2B5EF4-FFF2-40B4-BE49-F238E27FC236}">
                <a16:creationId xmlns:a16="http://schemas.microsoft.com/office/drawing/2014/main" id="{3D00D796-131E-0146-AD4F-59CEBE811BC9}"/>
              </a:ext>
            </a:extLst>
          </p:cNvPr>
          <p:cNvSpPr txBox="1"/>
          <p:nvPr/>
        </p:nvSpPr>
        <p:spPr>
          <a:xfrm>
            <a:off x="838200" y="2523690"/>
            <a:ext cx="10515600" cy="2985433"/>
          </a:xfrm>
          <a:prstGeom prst="rect">
            <a:avLst/>
          </a:prstGeom>
          <a:noFill/>
        </p:spPr>
        <p:txBody>
          <a:bodyPr wrap="square">
            <a:spAutoFit/>
          </a:bodyPr>
          <a:lstStyle/>
          <a:p>
            <a:pPr algn="ctr"/>
            <a:r>
              <a:rPr lang="en-US" sz="3200" b="1" i="1" dirty="0">
                <a:solidFill>
                  <a:srgbClr val="000000"/>
                </a:solidFill>
              </a:rPr>
              <a:t>…</a:t>
            </a:r>
            <a:r>
              <a:rPr lang="en-US" sz="3200" b="1" i="1" dirty="0">
                <a:solidFill>
                  <a:srgbClr val="000000"/>
                </a:solidFill>
                <a:effectLst/>
              </a:rPr>
              <a:t>But when I saw that they were not straightforward about the truth of the gospel, I said to Peter before them all, “If you, being a Jew, live in the manner of Gentiles and not as the Jews, why do you compel Gentiles to live as Jews?</a:t>
            </a:r>
            <a:r>
              <a:rPr lang="en-US" sz="3200" b="1" i="1" dirty="0">
                <a:solidFill>
                  <a:srgbClr val="000000"/>
                </a:solidFill>
              </a:rPr>
              <a:t>”</a:t>
            </a:r>
            <a:endParaRPr lang="en-US" sz="3200" b="1" i="1" dirty="0">
              <a:solidFill>
                <a:srgbClr val="000000"/>
              </a:solidFill>
              <a:effectLst/>
            </a:endParaRPr>
          </a:p>
          <a:p>
            <a:pPr algn="ctr"/>
            <a:endParaRPr lang="en-US" b="1" i="1" dirty="0">
              <a:solidFill>
                <a:srgbClr val="000000"/>
              </a:solidFill>
            </a:endParaRPr>
          </a:p>
          <a:p>
            <a:pPr algn="ctr"/>
            <a:r>
              <a:rPr lang="en-US" sz="2400" dirty="0">
                <a:solidFill>
                  <a:srgbClr val="000000"/>
                </a:solidFill>
              </a:rPr>
              <a:t>Galatians 2:11-14</a:t>
            </a:r>
          </a:p>
          <a:p>
            <a:pPr algn="ctr"/>
            <a:endParaRPr lang="en-US" b="1" i="1" dirty="0"/>
          </a:p>
        </p:txBody>
      </p:sp>
    </p:spTree>
    <p:extLst>
      <p:ext uri="{BB962C8B-B14F-4D97-AF65-F5344CB8AC3E}">
        <p14:creationId xmlns:p14="http://schemas.microsoft.com/office/powerpoint/2010/main" val="200109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5A9B-5C01-1D33-B903-C77CB4DBE8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BF2482-B1E6-2AE6-64B0-893D741D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36710D36-D33F-23B6-CDA1-391F4FD6CB6B}"/>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7D643173-0DE4-A17F-A30C-5A3DB15E9CEE}"/>
              </a:ext>
            </a:extLst>
          </p:cNvPr>
          <p:cNvSpPr txBox="1">
            <a:spLocks/>
          </p:cNvSpPr>
          <p:nvPr/>
        </p:nvSpPr>
        <p:spPr>
          <a:xfrm>
            <a:off x="397565" y="991555"/>
            <a:ext cx="11489635"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Love of the Truth &amp; Knowing Ourselves</a:t>
            </a:r>
          </a:p>
        </p:txBody>
      </p:sp>
    </p:spTree>
    <p:extLst>
      <p:ext uri="{BB962C8B-B14F-4D97-AF65-F5344CB8AC3E}">
        <p14:creationId xmlns:p14="http://schemas.microsoft.com/office/powerpoint/2010/main" val="344148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5A9B-5C01-1D33-B903-C77CB4DBE8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BF2482-B1E6-2AE6-64B0-893D741D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36710D36-D33F-23B6-CDA1-391F4FD6CB6B}"/>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7D643173-0DE4-A17F-A30C-5A3DB15E9CEE}"/>
              </a:ext>
            </a:extLst>
          </p:cNvPr>
          <p:cNvSpPr txBox="1">
            <a:spLocks/>
          </p:cNvSpPr>
          <p:nvPr/>
        </p:nvSpPr>
        <p:spPr>
          <a:xfrm>
            <a:off x="397565" y="991555"/>
            <a:ext cx="11489635"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Love of the Truth &amp; Knowing Ourselves</a:t>
            </a:r>
          </a:p>
        </p:txBody>
      </p:sp>
      <p:sp>
        <p:nvSpPr>
          <p:cNvPr id="5" name="TextBox 4">
            <a:extLst>
              <a:ext uri="{FF2B5EF4-FFF2-40B4-BE49-F238E27FC236}">
                <a16:creationId xmlns:a16="http://schemas.microsoft.com/office/drawing/2014/main" id="{5867149D-43C8-0A92-E16B-CEF15C225E48}"/>
              </a:ext>
            </a:extLst>
          </p:cNvPr>
          <p:cNvSpPr txBox="1"/>
          <p:nvPr/>
        </p:nvSpPr>
        <p:spPr>
          <a:xfrm>
            <a:off x="1166190" y="2184251"/>
            <a:ext cx="9899375" cy="3477875"/>
          </a:xfrm>
          <a:prstGeom prst="rect">
            <a:avLst/>
          </a:prstGeom>
          <a:noFill/>
        </p:spPr>
        <p:txBody>
          <a:bodyPr wrap="square">
            <a:spAutoFit/>
          </a:bodyPr>
          <a:lstStyle/>
          <a:p>
            <a:pPr algn="ctr"/>
            <a:r>
              <a:rPr lang="en-US" sz="3200" b="1" i="1" dirty="0">
                <a:solidFill>
                  <a:srgbClr val="000000"/>
                </a:solidFill>
                <a:effectLst/>
              </a:rPr>
              <a:t>“The coming of the lawless one is according to the working of Satan, with all power, signs, and lying wonders, and with all unrighteous deception among those who perish, because they did not receive the love of the truth, that they might be saved.…</a:t>
            </a:r>
          </a:p>
          <a:p>
            <a:pPr algn="ctr"/>
            <a:endParaRPr lang="en-US" b="1" i="1" dirty="0">
              <a:solidFill>
                <a:srgbClr val="000000"/>
              </a:solidFill>
            </a:endParaRPr>
          </a:p>
          <a:p>
            <a:pPr algn="ctr"/>
            <a:r>
              <a:rPr lang="en-US" sz="2400" dirty="0">
                <a:solidFill>
                  <a:srgbClr val="000000"/>
                </a:solidFill>
              </a:rPr>
              <a:t>2 Thessalonians 2:9-12</a:t>
            </a:r>
          </a:p>
          <a:p>
            <a:pPr algn="ctr"/>
            <a:endParaRPr lang="en-US" b="1" i="1" dirty="0"/>
          </a:p>
        </p:txBody>
      </p:sp>
    </p:spTree>
    <p:extLst>
      <p:ext uri="{BB962C8B-B14F-4D97-AF65-F5344CB8AC3E}">
        <p14:creationId xmlns:p14="http://schemas.microsoft.com/office/powerpoint/2010/main" val="372730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5A9B-5C01-1D33-B903-C77CB4DBE8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BF2482-B1E6-2AE6-64B0-893D741D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36710D36-D33F-23B6-CDA1-391F4FD6CB6B}"/>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7D643173-0DE4-A17F-A30C-5A3DB15E9CEE}"/>
              </a:ext>
            </a:extLst>
          </p:cNvPr>
          <p:cNvSpPr txBox="1">
            <a:spLocks/>
          </p:cNvSpPr>
          <p:nvPr/>
        </p:nvSpPr>
        <p:spPr>
          <a:xfrm>
            <a:off x="397565" y="991555"/>
            <a:ext cx="11489635"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Love of the Truth &amp; Knowing Ourselves</a:t>
            </a:r>
          </a:p>
        </p:txBody>
      </p:sp>
      <p:sp>
        <p:nvSpPr>
          <p:cNvPr id="5" name="TextBox 4">
            <a:extLst>
              <a:ext uri="{FF2B5EF4-FFF2-40B4-BE49-F238E27FC236}">
                <a16:creationId xmlns:a16="http://schemas.microsoft.com/office/drawing/2014/main" id="{5867149D-43C8-0A92-E16B-CEF15C225E48}"/>
              </a:ext>
            </a:extLst>
          </p:cNvPr>
          <p:cNvSpPr txBox="1"/>
          <p:nvPr/>
        </p:nvSpPr>
        <p:spPr>
          <a:xfrm>
            <a:off x="1146312" y="2445556"/>
            <a:ext cx="9899375" cy="2985433"/>
          </a:xfrm>
          <a:prstGeom prst="rect">
            <a:avLst/>
          </a:prstGeom>
          <a:noFill/>
        </p:spPr>
        <p:txBody>
          <a:bodyPr wrap="square">
            <a:spAutoFit/>
          </a:bodyPr>
          <a:lstStyle/>
          <a:p>
            <a:pPr algn="ctr"/>
            <a:r>
              <a:rPr lang="en-US" sz="3200" b="1" i="1" dirty="0">
                <a:solidFill>
                  <a:srgbClr val="000000"/>
                </a:solidFill>
              </a:rPr>
              <a:t>…</a:t>
            </a:r>
            <a:r>
              <a:rPr lang="en-US" sz="3200" b="1" i="1" dirty="0">
                <a:solidFill>
                  <a:srgbClr val="000000"/>
                </a:solidFill>
                <a:effectLst/>
              </a:rPr>
              <a:t>And for this reason God will send them strong delusion, that they should believe the lie, that they all may be condemned who did not believe the truth but had pleasure in unrighteousness.</a:t>
            </a:r>
            <a:r>
              <a:rPr lang="en-US" sz="3200" b="1" i="1" dirty="0">
                <a:solidFill>
                  <a:srgbClr val="000000"/>
                </a:solidFill>
              </a:rPr>
              <a:t>”</a:t>
            </a:r>
            <a:endParaRPr lang="en-US" sz="3200" b="1" i="1" dirty="0">
              <a:solidFill>
                <a:srgbClr val="000000"/>
              </a:solidFill>
              <a:effectLst/>
            </a:endParaRPr>
          </a:p>
          <a:p>
            <a:pPr algn="ctr"/>
            <a:endParaRPr lang="en-US" b="1" i="1" dirty="0">
              <a:solidFill>
                <a:srgbClr val="000000"/>
              </a:solidFill>
            </a:endParaRPr>
          </a:p>
          <a:p>
            <a:pPr algn="ctr"/>
            <a:r>
              <a:rPr lang="en-US" sz="2400" dirty="0">
                <a:solidFill>
                  <a:srgbClr val="000000"/>
                </a:solidFill>
              </a:rPr>
              <a:t>2 Thessalonians 2:9-12</a:t>
            </a:r>
          </a:p>
          <a:p>
            <a:pPr algn="ctr"/>
            <a:endParaRPr lang="en-US" b="1" i="1" dirty="0"/>
          </a:p>
        </p:txBody>
      </p:sp>
    </p:spTree>
    <p:extLst>
      <p:ext uri="{BB962C8B-B14F-4D97-AF65-F5344CB8AC3E}">
        <p14:creationId xmlns:p14="http://schemas.microsoft.com/office/powerpoint/2010/main" val="272241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5A9B-5C01-1D33-B903-C77CB4DBE8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BF2482-B1E6-2AE6-64B0-893D741D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36710D36-D33F-23B6-CDA1-391F4FD6CB6B}"/>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7D643173-0DE4-A17F-A30C-5A3DB15E9CEE}"/>
              </a:ext>
            </a:extLst>
          </p:cNvPr>
          <p:cNvSpPr txBox="1">
            <a:spLocks/>
          </p:cNvSpPr>
          <p:nvPr/>
        </p:nvSpPr>
        <p:spPr>
          <a:xfrm>
            <a:off x="397565" y="991555"/>
            <a:ext cx="11489635"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Love of the Truth &amp; Knowing Ourselves</a:t>
            </a:r>
          </a:p>
        </p:txBody>
      </p:sp>
      <p:sp>
        <p:nvSpPr>
          <p:cNvPr id="5" name="TextBox 4">
            <a:extLst>
              <a:ext uri="{FF2B5EF4-FFF2-40B4-BE49-F238E27FC236}">
                <a16:creationId xmlns:a16="http://schemas.microsoft.com/office/drawing/2014/main" id="{5867149D-43C8-0A92-E16B-CEF15C225E48}"/>
              </a:ext>
            </a:extLst>
          </p:cNvPr>
          <p:cNvSpPr txBox="1"/>
          <p:nvPr/>
        </p:nvSpPr>
        <p:spPr>
          <a:xfrm>
            <a:off x="1146312" y="2551574"/>
            <a:ext cx="9899375" cy="2000548"/>
          </a:xfrm>
          <a:prstGeom prst="rect">
            <a:avLst/>
          </a:prstGeom>
          <a:noFill/>
        </p:spPr>
        <p:txBody>
          <a:bodyPr wrap="square">
            <a:spAutoFit/>
          </a:bodyPr>
          <a:lstStyle/>
          <a:p>
            <a:pPr algn="ctr"/>
            <a:r>
              <a:rPr lang="en-US" sz="3200" b="1" i="1" dirty="0">
                <a:solidFill>
                  <a:srgbClr val="000000"/>
                </a:solidFill>
                <a:effectLst/>
              </a:rPr>
              <a:t>“And you shall know the truth, </a:t>
            </a:r>
          </a:p>
          <a:p>
            <a:pPr algn="ctr"/>
            <a:r>
              <a:rPr lang="en-US" sz="3200" b="1" i="1" dirty="0">
                <a:solidFill>
                  <a:srgbClr val="000000"/>
                </a:solidFill>
                <a:effectLst/>
              </a:rPr>
              <a:t>and the truth shall make you free.”</a:t>
            </a:r>
          </a:p>
          <a:p>
            <a:pPr algn="ctr"/>
            <a:endParaRPr lang="en-US" b="1" i="1" dirty="0">
              <a:solidFill>
                <a:srgbClr val="000000"/>
              </a:solidFill>
            </a:endParaRPr>
          </a:p>
          <a:p>
            <a:pPr algn="ctr"/>
            <a:r>
              <a:rPr lang="en-US" sz="2400" dirty="0">
                <a:solidFill>
                  <a:srgbClr val="000000"/>
                </a:solidFill>
              </a:rPr>
              <a:t>John 8:32</a:t>
            </a:r>
          </a:p>
          <a:p>
            <a:pPr algn="ctr"/>
            <a:endParaRPr lang="en-US" b="1" i="1" dirty="0"/>
          </a:p>
        </p:txBody>
      </p:sp>
    </p:spTree>
    <p:extLst>
      <p:ext uri="{BB962C8B-B14F-4D97-AF65-F5344CB8AC3E}">
        <p14:creationId xmlns:p14="http://schemas.microsoft.com/office/powerpoint/2010/main" val="242540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5A9B-5C01-1D33-B903-C77CB4DBE8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BF2482-B1E6-2AE6-64B0-893D741D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36710D36-D33F-23B6-CDA1-391F4FD6CB6B}"/>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7D643173-0DE4-A17F-A30C-5A3DB15E9CEE}"/>
              </a:ext>
            </a:extLst>
          </p:cNvPr>
          <p:cNvSpPr txBox="1">
            <a:spLocks/>
          </p:cNvSpPr>
          <p:nvPr/>
        </p:nvSpPr>
        <p:spPr>
          <a:xfrm>
            <a:off x="397565" y="991555"/>
            <a:ext cx="11489635"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Love of the Truth &amp; Knowing Ourselves</a:t>
            </a:r>
          </a:p>
        </p:txBody>
      </p:sp>
      <p:sp>
        <p:nvSpPr>
          <p:cNvPr id="5" name="TextBox 4">
            <a:extLst>
              <a:ext uri="{FF2B5EF4-FFF2-40B4-BE49-F238E27FC236}">
                <a16:creationId xmlns:a16="http://schemas.microsoft.com/office/drawing/2014/main" id="{5867149D-43C8-0A92-E16B-CEF15C225E48}"/>
              </a:ext>
            </a:extLst>
          </p:cNvPr>
          <p:cNvSpPr txBox="1"/>
          <p:nvPr/>
        </p:nvSpPr>
        <p:spPr>
          <a:xfrm>
            <a:off x="1192694" y="2388570"/>
            <a:ext cx="9899375" cy="3477875"/>
          </a:xfrm>
          <a:prstGeom prst="rect">
            <a:avLst/>
          </a:prstGeom>
          <a:noFill/>
        </p:spPr>
        <p:txBody>
          <a:bodyPr wrap="square">
            <a:spAutoFit/>
          </a:bodyPr>
          <a:lstStyle/>
          <a:p>
            <a:pPr algn="ctr"/>
            <a:r>
              <a:rPr lang="en-US" sz="3200" b="1" i="1" dirty="0">
                <a:solidFill>
                  <a:srgbClr val="000000"/>
                </a:solidFill>
                <a:effectLst/>
              </a:rPr>
              <a:t>“If we say that we have no sin, we deceive ourselves, and the truth is not in us. If we confess our sins, He is faithful and just to forgive us our sins and to cleanse us from all unrighteousness. If we say that we have not sinned, we make Him a liar, and His word is not in us.”</a:t>
            </a:r>
          </a:p>
          <a:p>
            <a:pPr algn="ctr"/>
            <a:endParaRPr lang="en-US" b="1" i="1" dirty="0">
              <a:solidFill>
                <a:srgbClr val="000000"/>
              </a:solidFill>
            </a:endParaRPr>
          </a:p>
          <a:p>
            <a:pPr algn="ctr"/>
            <a:r>
              <a:rPr lang="en-US" sz="2400" dirty="0">
                <a:solidFill>
                  <a:srgbClr val="000000"/>
                </a:solidFill>
              </a:rPr>
              <a:t>1 John 1:8-10</a:t>
            </a:r>
          </a:p>
          <a:p>
            <a:pPr algn="ctr"/>
            <a:endParaRPr lang="en-US" b="1" i="1" dirty="0"/>
          </a:p>
        </p:txBody>
      </p:sp>
    </p:spTree>
    <p:extLst>
      <p:ext uri="{BB962C8B-B14F-4D97-AF65-F5344CB8AC3E}">
        <p14:creationId xmlns:p14="http://schemas.microsoft.com/office/powerpoint/2010/main" val="102264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A Test of Our Honesty &amp; Love of Truth</a:t>
            </a:r>
          </a:p>
        </p:txBody>
      </p:sp>
    </p:spTree>
    <p:extLst>
      <p:ext uri="{BB962C8B-B14F-4D97-AF65-F5344CB8AC3E}">
        <p14:creationId xmlns:p14="http://schemas.microsoft.com/office/powerpoint/2010/main" val="6363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2DEDC-D82A-2AD6-3DC7-2937A8EBB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FFDD1B1D-9EFA-F941-DFE7-6CF3BE9E03EA}"/>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HONEST WITH OURSELVES</a:t>
            </a:r>
          </a:p>
        </p:txBody>
      </p:sp>
      <p:sp>
        <p:nvSpPr>
          <p:cNvPr id="6" name="TextBox 5">
            <a:extLst>
              <a:ext uri="{FF2B5EF4-FFF2-40B4-BE49-F238E27FC236}">
                <a16:creationId xmlns:a16="http://schemas.microsoft.com/office/drawing/2014/main" id="{F188F06D-402B-5562-4B3D-F91AAF066CFF}"/>
              </a:ext>
            </a:extLst>
          </p:cNvPr>
          <p:cNvSpPr txBox="1"/>
          <p:nvPr/>
        </p:nvSpPr>
        <p:spPr>
          <a:xfrm>
            <a:off x="424070" y="1557821"/>
            <a:ext cx="11330608" cy="4462760"/>
          </a:xfrm>
          <a:prstGeom prst="rect">
            <a:avLst/>
          </a:prstGeom>
          <a:noFill/>
        </p:spPr>
        <p:txBody>
          <a:bodyPr wrap="square">
            <a:spAutoFit/>
          </a:bodyPr>
          <a:lstStyle/>
          <a:p>
            <a:pPr algn="ctr"/>
            <a:r>
              <a:rPr lang="en-US" sz="3200" b="1" i="1" dirty="0">
                <a:solidFill>
                  <a:srgbClr val="000000"/>
                </a:solidFill>
                <a:effectLst/>
              </a:rPr>
              <a:t>“But with me it is a very small thing that I should be judged by you or by a human court. In fact, I do not even judge myself. </a:t>
            </a:r>
          </a:p>
          <a:p>
            <a:pPr algn="ctr"/>
            <a:r>
              <a:rPr lang="en-US" sz="3200" b="1" i="1" dirty="0">
                <a:solidFill>
                  <a:srgbClr val="000000"/>
                </a:solidFill>
                <a:effectLst/>
              </a:rPr>
              <a:t>For I know of nothing against myself, yet I am not justified by this; but He who judges me is the Lord. Therefore judge nothing before the time, until the Lord comes, who will both bring to light the hidden things of darkness and reveal the counsels of the hearts. Then each one’s praise will come from God.”</a:t>
            </a:r>
          </a:p>
          <a:p>
            <a:pPr algn="ctr"/>
            <a:endParaRPr lang="en-US" b="1" i="1" dirty="0">
              <a:solidFill>
                <a:srgbClr val="000000"/>
              </a:solidFill>
            </a:endParaRPr>
          </a:p>
          <a:p>
            <a:pPr algn="ctr"/>
            <a:r>
              <a:rPr lang="en-US" sz="2400" dirty="0">
                <a:solidFill>
                  <a:srgbClr val="000000"/>
                </a:solidFill>
              </a:rPr>
              <a:t>1 Corinthians 4:3-5</a:t>
            </a:r>
          </a:p>
          <a:p>
            <a:pPr algn="ctr"/>
            <a:endParaRPr lang="en-US" b="1" i="1" dirty="0"/>
          </a:p>
        </p:txBody>
      </p:sp>
    </p:spTree>
    <p:extLst>
      <p:ext uri="{BB962C8B-B14F-4D97-AF65-F5344CB8AC3E}">
        <p14:creationId xmlns:p14="http://schemas.microsoft.com/office/powerpoint/2010/main" val="184895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A Test of Our Honesty &amp; Love of Truth</a:t>
            </a:r>
          </a:p>
        </p:txBody>
      </p:sp>
      <p:sp>
        <p:nvSpPr>
          <p:cNvPr id="5" name="Title 3">
            <a:extLst>
              <a:ext uri="{FF2B5EF4-FFF2-40B4-BE49-F238E27FC236}">
                <a16:creationId xmlns:a16="http://schemas.microsoft.com/office/drawing/2014/main" id="{6331B14A-7963-D0EA-06EA-D41355E9F5C6}"/>
              </a:ext>
            </a:extLst>
          </p:cNvPr>
          <p:cNvSpPr txBox="1">
            <a:spLocks/>
          </p:cNvSpPr>
          <p:nvPr/>
        </p:nvSpPr>
        <p:spPr>
          <a:xfrm>
            <a:off x="838200" y="3194464"/>
            <a:ext cx="10515600" cy="18943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C00000"/>
                </a:solidFill>
                <a:latin typeface="Colonna MT" panose="04020805060202030203" pitchFamily="82" charset="0"/>
              </a:rPr>
              <a:t>Do we pray for help in seeing ourselves as God sees us?</a:t>
            </a:r>
          </a:p>
        </p:txBody>
      </p:sp>
    </p:spTree>
    <p:extLst>
      <p:ext uri="{BB962C8B-B14F-4D97-AF65-F5344CB8AC3E}">
        <p14:creationId xmlns:p14="http://schemas.microsoft.com/office/powerpoint/2010/main" val="222432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A Test of Our Honesty &amp; Love of Truth</a:t>
            </a:r>
          </a:p>
        </p:txBody>
      </p:sp>
      <p:sp>
        <p:nvSpPr>
          <p:cNvPr id="5" name="Title 3">
            <a:extLst>
              <a:ext uri="{FF2B5EF4-FFF2-40B4-BE49-F238E27FC236}">
                <a16:creationId xmlns:a16="http://schemas.microsoft.com/office/drawing/2014/main" id="{6331B14A-7963-D0EA-06EA-D41355E9F5C6}"/>
              </a:ext>
            </a:extLst>
          </p:cNvPr>
          <p:cNvSpPr txBox="1">
            <a:spLocks/>
          </p:cNvSpPr>
          <p:nvPr/>
        </p:nvSpPr>
        <p:spPr>
          <a:xfrm>
            <a:off x="838200" y="3194464"/>
            <a:ext cx="10515600" cy="23581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C00000"/>
                </a:solidFill>
                <a:latin typeface="Colonna MT" panose="04020805060202030203" pitchFamily="82" charset="0"/>
              </a:rPr>
              <a:t>Do we pray for friends who love </a:t>
            </a:r>
          </a:p>
          <a:p>
            <a:pPr algn="ctr"/>
            <a:r>
              <a:rPr lang="en-US" sz="5400" b="1" dirty="0">
                <a:solidFill>
                  <a:srgbClr val="C00000"/>
                </a:solidFill>
                <a:latin typeface="Colonna MT" panose="04020805060202030203" pitchFamily="82" charset="0"/>
              </a:rPr>
              <a:t>our soul more than they </a:t>
            </a:r>
          </a:p>
          <a:p>
            <a:pPr algn="ctr"/>
            <a:r>
              <a:rPr lang="en-US" sz="5400" b="1" dirty="0">
                <a:solidFill>
                  <a:srgbClr val="C00000"/>
                </a:solidFill>
                <a:latin typeface="Colonna MT" panose="04020805060202030203" pitchFamily="82" charset="0"/>
              </a:rPr>
              <a:t>love our friendship?</a:t>
            </a:r>
          </a:p>
        </p:txBody>
      </p:sp>
    </p:spTree>
    <p:extLst>
      <p:ext uri="{BB962C8B-B14F-4D97-AF65-F5344CB8AC3E}">
        <p14:creationId xmlns:p14="http://schemas.microsoft.com/office/powerpoint/2010/main" val="34558370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A Test of Our Honesty &amp; Love of Truth</a:t>
            </a:r>
          </a:p>
        </p:txBody>
      </p:sp>
      <p:sp>
        <p:nvSpPr>
          <p:cNvPr id="5" name="Title 3">
            <a:extLst>
              <a:ext uri="{FF2B5EF4-FFF2-40B4-BE49-F238E27FC236}">
                <a16:creationId xmlns:a16="http://schemas.microsoft.com/office/drawing/2014/main" id="{6331B14A-7963-D0EA-06EA-D41355E9F5C6}"/>
              </a:ext>
            </a:extLst>
          </p:cNvPr>
          <p:cNvSpPr txBox="1">
            <a:spLocks/>
          </p:cNvSpPr>
          <p:nvPr/>
        </p:nvSpPr>
        <p:spPr>
          <a:xfrm>
            <a:off x="838200" y="3194464"/>
            <a:ext cx="10515600" cy="23581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C00000"/>
                </a:solidFill>
                <a:latin typeface="Colonna MT" panose="04020805060202030203" pitchFamily="82" charset="0"/>
              </a:rPr>
              <a:t>Do we pray to be set in the midst of circumstances that will make us see our true character?</a:t>
            </a:r>
          </a:p>
        </p:txBody>
      </p:sp>
    </p:spTree>
    <p:extLst>
      <p:ext uri="{BB962C8B-B14F-4D97-AF65-F5344CB8AC3E}">
        <p14:creationId xmlns:p14="http://schemas.microsoft.com/office/powerpoint/2010/main" val="1469797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A Test of Our Honesty &amp; Love of Truth</a:t>
            </a:r>
          </a:p>
        </p:txBody>
      </p:sp>
      <p:sp>
        <p:nvSpPr>
          <p:cNvPr id="5" name="Title 3">
            <a:extLst>
              <a:ext uri="{FF2B5EF4-FFF2-40B4-BE49-F238E27FC236}">
                <a16:creationId xmlns:a16="http://schemas.microsoft.com/office/drawing/2014/main" id="{6331B14A-7963-D0EA-06EA-D41355E9F5C6}"/>
              </a:ext>
            </a:extLst>
          </p:cNvPr>
          <p:cNvSpPr txBox="1">
            <a:spLocks/>
          </p:cNvSpPr>
          <p:nvPr/>
        </p:nvSpPr>
        <p:spPr>
          <a:xfrm>
            <a:off x="838200" y="3194464"/>
            <a:ext cx="10515600" cy="23581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C00000"/>
                </a:solidFill>
                <a:latin typeface="Colonna MT" panose="04020805060202030203" pitchFamily="82" charset="0"/>
              </a:rPr>
              <a:t>Do we pray for our secrets to be exposed – and be glad for the honesty this forces upon us?</a:t>
            </a:r>
          </a:p>
        </p:txBody>
      </p:sp>
    </p:spTree>
    <p:extLst>
      <p:ext uri="{BB962C8B-B14F-4D97-AF65-F5344CB8AC3E}">
        <p14:creationId xmlns:p14="http://schemas.microsoft.com/office/powerpoint/2010/main" val="2933207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A Test of Our Honesty &amp; Love of Truth</a:t>
            </a:r>
          </a:p>
        </p:txBody>
      </p:sp>
      <p:sp>
        <p:nvSpPr>
          <p:cNvPr id="5" name="Title 3">
            <a:extLst>
              <a:ext uri="{FF2B5EF4-FFF2-40B4-BE49-F238E27FC236}">
                <a16:creationId xmlns:a16="http://schemas.microsoft.com/office/drawing/2014/main" id="{6331B14A-7963-D0EA-06EA-D41355E9F5C6}"/>
              </a:ext>
            </a:extLst>
          </p:cNvPr>
          <p:cNvSpPr txBox="1">
            <a:spLocks/>
          </p:cNvSpPr>
          <p:nvPr/>
        </p:nvSpPr>
        <p:spPr>
          <a:xfrm>
            <a:off x="838200" y="3194464"/>
            <a:ext cx="10515600" cy="23581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C00000"/>
                </a:solidFill>
                <a:latin typeface="Colonna MT" panose="04020805060202030203" pitchFamily="82" charset="0"/>
              </a:rPr>
              <a:t>Do we pray for every fault which we have hidden from ourselves to be brought out into the open light?</a:t>
            </a:r>
          </a:p>
        </p:txBody>
      </p:sp>
    </p:spTree>
    <p:extLst>
      <p:ext uri="{BB962C8B-B14F-4D97-AF65-F5344CB8AC3E}">
        <p14:creationId xmlns:p14="http://schemas.microsoft.com/office/powerpoint/2010/main" val="10865558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A Test of Our Honesty &amp; Love of Truth</a:t>
            </a:r>
          </a:p>
        </p:txBody>
      </p:sp>
      <p:sp>
        <p:nvSpPr>
          <p:cNvPr id="5" name="Title 3">
            <a:extLst>
              <a:ext uri="{FF2B5EF4-FFF2-40B4-BE49-F238E27FC236}">
                <a16:creationId xmlns:a16="http://schemas.microsoft.com/office/drawing/2014/main" id="{6331B14A-7963-D0EA-06EA-D41355E9F5C6}"/>
              </a:ext>
            </a:extLst>
          </p:cNvPr>
          <p:cNvSpPr txBox="1">
            <a:spLocks/>
          </p:cNvSpPr>
          <p:nvPr/>
        </p:nvSpPr>
        <p:spPr>
          <a:xfrm>
            <a:off x="838200" y="3194464"/>
            <a:ext cx="10515600" cy="23581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C00000"/>
                </a:solidFill>
                <a:latin typeface="Colonna MT" panose="04020805060202030203" pitchFamily="82" charset="0"/>
              </a:rPr>
              <a:t>Do we pray for help in accepting even the most painful truth, </a:t>
            </a:r>
          </a:p>
          <a:p>
            <a:pPr algn="ctr"/>
            <a:r>
              <a:rPr lang="en-US" sz="5400" b="1" dirty="0">
                <a:solidFill>
                  <a:srgbClr val="C00000"/>
                </a:solidFill>
                <a:latin typeface="Colonna MT" panose="04020805060202030203" pitchFamily="82" charset="0"/>
              </a:rPr>
              <a:t>so we can change our ways?</a:t>
            </a:r>
          </a:p>
        </p:txBody>
      </p:sp>
    </p:spTree>
    <p:extLst>
      <p:ext uri="{BB962C8B-B14F-4D97-AF65-F5344CB8AC3E}">
        <p14:creationId xmlns:p14="http://schemas.microsoft.com/office/powerpoint/2010/main" val="2563223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God Knows us Perfectly</a:t>
            </a:r>
          </a:p>
        </p:txBody>
      </p:sp>
    </p:spTree>
    <p:extLst>
      <p:ext uri="{BB962C8B-B14F-4D97-AF65-F5344CB8AC3E}">
        <p14:creationId xmlns:p14="http://schemas.microsoft.com/office/powerpoint/2010/main" val="839315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74D6-286A-F38E-44E9-335DF65AA3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55F651-F0F5-8393-A440-5DE2A3CC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 y="0"/>
            <a:ext cx="12190588" cy="6858000"/>
          </a:xfrm>
          <a:prstGeom prst="rect">
            <a:avLst/>
          </a:prstGeom>
        </p:spPr>
      </p:pic>
      <p:sp>
        <p:nvSpPr>
          <p:cNvPr id="4" name="Title 3">
            <a:extLst>
              <a:ext uri="{FF2B5EF4-FFF2-40B4-BE49-F238E27FC236}">
                <a16:creationId xmlns:a16="http://schemas.microsoft.com/office/drawing/2014/main" id="{E95A5156-6229-6D98-62BF-7D4085176CB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B903CEDC-4D1A-01A3-BDAD-8774B17DD755}"/>
              </a:ext>
            </a:extLst>
          </p:cNvPr>
          <p:cNvSpPr txBox="1">
            <a:spLocks/>
          </p:cNvSpPr>
          <p:nvPr/>
        </p:nvSpPr>
        <p:spPr>
          <a:xfrm>
            <a:off x="397565" y="991555"/>
            <a:ext cx="11489635" cy="13408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God Knows us Perfectly</a:t>
            </a:r>
          </a:p>
        </p:txBody>
      </p:sp>
      <p:sp>
        <p:nvSpPr>
          <p:cNvPr id="5" name="TextBox 4">
            <a:extLst>
              <a:ext uri="{FF2B5EF4-FFF2-40B4-BE49-F238E27FC236}">
                <a16:creationId xmlns:a16="http://schemas.microsoft.com/office/drawing/2014/main" id="{67317B23-D59F-20F8-F38B-31B941EF751C}"/>
              </a:ext>
            </a:extLst>
          </p:cNvPr>
          <p:cNvSpPr txBox="1"/>
          <p:nvPr/>
        </p:nvSpPr>
        <p:spPr>
          <a:xfrm>
            <a:off x="722243" y="2184251"/>
            <a:ext cx="10747513" cy="3970318"/>
          </a:xfrm>
          <a:prstGeom prst="rect">
            <a:avLst/>
          </a:prstGeom>
          <a:noFill/>
        </p:spPr>
        <p:txBody>
          <a:bodyPr wrap="square">
            <a:spAutoFit/>
          </a:bodyPr>
          <a:lstStyle/>
          <a:p>
            <a:pPr algn="ctr"/>
            <a:r>
              <a:rPr lang="en-US" sz="3200" b="1" i="1" dirty="0">
                <a:solidFill>
                  <a:srgbClr val="000000"/>
                </a:solidFill>
                <a:effectLst/>
              </a:rPr>
              <a:t>“For the word of God is living and powerful, and sharper than any two-edged sword, piercing even to the division of soul and spirit, and of joints and marrow, and is a discerner of the thoughts and intents of the heart. And there is no creature hidden from His sight, but all things are naked and open to the eyes of Him to whom we must give account.”</a:t>
            </a:r>
          </a:p>
          <a:p>
            <a:pPr algn="ctr"/>
            <a:endParaRPr lang="en-US" b="1" i="1" dirty="0">
              <a:solidFill>
                <a:srgbClr val="000000"/>
              </a:solidFill>
            </a:endParaRPr>
          </a:p>
          <a:p>
            <a:pPr algn="ctr"/>
            <a:r>
              <a:rPr lang="en-US" sz="2400" dirty="0">
                <a:solidFill>
                  <a:srgbClr val="000000"/>
                </a:solidFill>
              </a:rPr>
              <a:t>Hebrews 4:12-13</a:t>
            </a:r>
          </a:p>
          <a:p>
            <a:pPr algn="ctr"/>
            <a:endParaRPr lang="en-US" b="1" i="1" dirty="0"/>
          </a:p>
        </p:txBody>
      </p:sp>
    </p:spTree>
    <p:extLst>
      <p:ext uri="{BB962C8B-B14F-4D97-AF65-F5344CB8AC3E}">
        <p14:creationId xmlns:p14="http://schemas.microsoft.com/office/powerpoint/2010/main" val="200582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A7402-A48B-FE97-E9B8-FA1C61DC5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7C9C280-B811-F56F-CC53-92D3EB79857D}"/>
              </a:ext>
            </a:extLst>
          </p:cNvPr>
          <p:cNvSpPr>
            <a:spLocks noGrp="1"/>
          </p:cNvSpPr>
          <p:nvPr>
            <p:ph type="title"/>
          </p:nvPr>
        </p:nvSpPr>
        <p:spPr>
          <a:xfrm>
            <a:off x="838200" y="365125"/>
            <a:ext cx="10515600" cy="2762388"/>
          </a:xfrm>
        </p:spPr>
        <p:txBody>
          <a:bodyPr>
            <a:noAutofit/>
          </a:bodyPr>
          <a:lstStyle/>
          <a:p>
            <a:pPr algn="ctr"/>
            <a:r>
              <a:rPr lang="en-US" sz="8800" b="1" dirty="0">
                <a:latin typeface="Colonna MT" panose="04020805060202030203" pitchFamily="82" charset="0"/>
              </a:rPr>
              <a:t>HONEST WITH OURSELVES</a:t>
            </a:r>
          </a:p>
        </p:txBody>
      </p:sp>
    </p:spTree>
    <p:extLst>
      <p:ext uri="{BB962C8B-B14F-4D97-AF65-F5344CB8AC3E}">
        <p14:creationId xmlns:p14="http://schemas.microsoft.com/office/powerpoint/2010/main" val="217628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Know Thyself | Extracting The Data | by Coach Michael Son | Athlete | Dad  of 3 | Author | Medium">
            <a:extLst>
              <a:ext uri="{FF2B5EF4-FFF2-40B4-BE49-F238E27FC236}">
                <a16:creationId xmlns:a16="http://schemas.microsoft.com/office/drawing/2014/main" id="{1F0E704E-0531-D746-1582-3914B3E1B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4514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ote/Counterquote: “Know thyself.” (And thy enemy.)">
            <a:extLst>
              <a:ext uri="{FF2B5EF4-FFF2-40B4-BE49-F238E27FC236}">
                <a16:creationId xmlns:a16="http://schemas.microsoft.com/office/drawing/2014/main" id="{7D1BA495-F270-A624-5A26-665657B5D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403" y="3147646"/>
            <a:ext cx="4834597" cy="304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3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ED94-C018-731D-E578-F7E380F70D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221E30-A6C9-F221-3C4E-63DEC8B25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8C412914-7F5B-0275-CF11-0520F2ADE9BF}"/>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HONEST WITH OURSELVES</a:t>
            </a:r>
          </a:p>
        </p:txBody>
      </p:sp>
      <p:sp>
        <p:nvSpPr>
          <p:cNvPr id="2" name="Title 3">
            <a:extLst>
              <a:ext uri="{FF2B5EF4-FFF2-40B4-BE49-F238E27FC236}">
                <a16:creationId xmlns:a16="http://schemas.microsoft.com/office/drawing/2014/main" id="{8EE7919E-3F0E-5E14-FE48-04661804318A}"/>
              </a:ext>
            </a:extLst>
          </p:cNvPr>
          <p:cNvSpPr txBox="1">
            <a:spLocks/>
          </p:cNvSpPr>
          <p:nvPr/>
        </p:nvSpPr>
        <p:spPr>
          <a:xfrm>
            <a:off x="196948" y="2416663"/>
            <a:ext cx="11760590" cy="2436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C00000"/>
                </a:solidFill>
                <a:latin typeface="Colonna MT" panose="04020805060202030203" pitchFamily="82" charset="0"/>
              </a:rPr>
              <a:t>The Gospel Requires Repentance</a:t>
            </a:r>
          </a:p>
          <a:p>
            <a:pPr algn="ctr"/>
            <a:r>
              <a:rPr lang="en-US" sz="6000" b="1" dirty="0">
                <a:solidFill>
                  <a:srgbClr val="C00000"/>
                </a:solidFill>
                <a:latin typeface="Colonna MT" panose="04020805060202030203" pitchFamily="82" charset="0"/>
              </a:rPr>
              <a:t>&amp;</a:t>
            </a:r>
          </a:p>
          <a:p>
            <a:pPr algn="ctr"/>
            <a:r>
              <a:rPr lang="en-US" sz="6000" b="1" dirty="0">
                <a:solidFill>
                  <a:srgbClr val="C00000"/>
                </a:solidFill>
                <a:latin typeface="Colonna MT" panose="04020805060202030203" pitchFamily="82" charset="0"/>
              </a:rPr>
              <a:t>Repentance Requires Conscience</a:t>
            </a:r>
          </a:p>
        </p:txBody>
      </p:sp>
    </p:spTree>
    <p:extLst>
      <p:ext uri="{BB962C8B-B14F-4D97-AF65-F5344CB8AC3E}">
        <p14:creationId xmlns:p14="http://schemas.microsoft.com/office/powerpoint/2010/main" val="140260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ED94-C018-731D-E578-F7E380F70D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221E30-A6C9-F221-3C4E-63DEC8B25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8C412914-7F5B-0275-CF11-0520F2ADE9BF}"/>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HONEST WITH OURSELVES</a:t>
            </a:r>
          </a:p>
        </p:txBody>
      </p:sp>
      <p:sp>
        <p:nvSpPr>
          <p:cNvPr id="6" name="TextBox 5">
            <a:extLst>
              <a:ext uri="{FF2B5EF4-FFF2-40B4-BE49-F238E27FC236}">
                <a16:creationId xmlns:a16="http://schemas.microsoft.com/office/drawing/2014/main" id="{A4A6BC8B-818B-FFC2-D18F-4E6044C9E98D}"/>
              </a:ext>
            </a:extLst>
          </p:cNvPr>
          <p:cNvSpPr txBox="1"/>
          <p:nvPr/>
        </p:nvSpPr>
        <p:spPr>
          <a:xfrm>
            <a:off x="430696" y="2777021"/>
            <a:ext cx="11330608" cy="1508105"/>
          </a:xfrm>
          <a:prstGeom prst="rect">
            <a:avLst/>
          </a:prstGeom>
          <a:noFill/>
        </p:spPr>
        <p:txBody>
          <a:bodyPr wrap="square">
            <a:spAutoFit/>
          </a:bodyPr>
          <a:lstStyle/>
          <a:p>
            <a:pPr algn="ctr"/>
            <a:r>
              <a:rPr lang="en-US" sz="3200" b="1" i="1" dirty="0">
                <a:solidFill>
                  <a:srgbClr val="000000"/>
                </a:solidFill>
                <a:effectLst/>
              </a:rPr>
              <a:t>“I tell you, no; but unless you repent you will all likewise perish.”</a:t>
            </a:r>
          </a:p>
          <a:p>
            <a:pPr algn="ctr"/>
            <a:endParaRPr lang="en-US" b="1" i="1" dirty="0">
              <a:solidFill>
                <a:srgbClr val="000000"/>
              </a:solidFill>
            </a:endParaRPr>
          </a:p>
          <a:p>
            <a:pPr algn="ctr"/>
            <a:r>
              <a:rPr lang="en-US" sz="2400" dirty="0">
                <a:solidFill>
                  <a:srgbClr val="000000"/>
                </a:solidFill>
              </a:rPr>
              <a:t>Luke 13:3</a:t>
            </a:r>
          </a:p>
          <a:p>
            <a:pPr algn="ctr"/>
            <a:endParaRPr lang="en-US" b="1" i="1" dirty="0"/>
          </a:p>
        </p:txBody>
      </p:sp>
    </p:spTree>
    <p:extLst>
      <p:ext uri="{BB962C8B-B14F-4D97-AF65-F5344CB8AC3E}">
        <p14:creationId xmlns:p14="http://schemas.microsoft.com/office/powerpoint/2010/main" val="289786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3E184-F17B-69F5-6851-6B96D84EB1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B319AF-36E0-6718-37F0-FE4A08364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F882B081-26BD-BE13-4DF5-E909EB210BA6}"/>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HONEST WITH OURSELVES</a:t>
            </a:r>
          </a:p>
        </p:txBody>
      </p:sp>
      <p:sp>
        <p:nvSpPr>
          <p:cNvPr id="6" name="TextBox 5">
            <a:extLst>
              <a:ext uri="{FF2B5EF4-FFF2-40B4-BE49-F238E27FC236}">
                <a16:creationId xmlns:a16="http://schemas.microsoft.com/office/drawing/2014/main" id="{CD55E681-7FC2-048D-CC17-5712AEE3FB2B}"/>
              </a:ext>
            </a:extLst>
          </p:cNvPr>
          <p:cNvSpPr txBox="1"/>
          <p:nvPr/>
        </p:nvSpPr>
        <p:spPr>
          <a:xfrm>
            <a:off x="430696" y="2777021"/>
            <a:ext cx="11330608" cy="2000548"/>
          </a:xfrm>
          <a:prstGeom prst="rect">
            <a:avLst/>
          </a:prstGeom>
          <a:noFill/>
        </p:spPr>
        <p:txBody>
          <a:bodyPr wrap="square">
            <a:spAutoFit/>
          </a:bodyPr>
          <a:lstStyle/>
          <a:p>
            <a:pPr algn="ctr"/>
            <a:r>
              <a:rPr lang="en-US" sz="3200" b="1" i="1" dirty="0">
                <a:solidFill>
                  <a:srgbClr val="000000"/>
                </a:solidFill>
                <a:effectLst/>
              </a:rPr>
              <a:t>“For godly sorrow produces repentance leading to salvation, </a:t>
            </a:r>
          </a:p>
          <a:p>
            <a:pPr algn="ctr"/>
            <a:r>
              <a:rPr lang="en-US" sz="3200" b="1" i="1" dirty="0">
                <a:solidFill>
                  <a:srgbClr val="000000"/>
                </a:solidFill>
                <a:effectLst/>
              </a:rPr>
              <a:t>not to be regretted; but the sorrow of the world produces death.”</a:t>
            </a:r>
          </a:p>
          <a:p>
            <a:pPr algn="ctr"/>
            <a:endParaRPr lang="en-US" b="1" i="1" dirty="0">
              <a:solidFill>
                <a:srgbClr val="000000"/>
              </a:solidFill>
            </a:endParaRPr>
          </a:p>
          <a:p>
            <a:pPr algn="ctr"/>
            <a:r>
              <a:rPr lang="en-US" sz="2400" dirty="0">
                <a:solidFill>
                  <a:srgbClr val="000000"/>
                </a:solidFill>
              </a:rPr>
              <a:t>2 Corinthians 7:10</a:t>
            </a:r>
          </a:p>
          <a:p>
            <a:pPr algn="ctr"/>
            <a:endParaRPr lang="en-US" b="1" i="1" dirty="0"/>
          </a:p>
        </p:txBody>
      </p:sp>
    </p:spTree>
    <p:extLst>
      <p:ext uri="{BB962C8B-B14F-4D97-AF65-F5344CB8AC3E}">
        <p14:creationId xmlns:p14="http://schemas.microsoft.com/office/powerpoint/2010/main" val="358589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4885-4344-A76B-2A28-EB867C4E6A0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FC324A5-91D8-9DCB-E38A-EF82466F9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4CB4EAA6-7176-50E8-1372-F4E5C6F046FE}"/>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F9810A3C-2C8A-40D9-73A8-21BE5EFB9C1E}"/>
              </a:ext>
            </a:extLst>
          </p:cNvPr>
          <p:cNvSpPr txBox="1">
            <a:spLocks/>
          </p:cNvSpPr>
          <p:nvPr/>
        </p:nvSpPr>
        <p:spPr>
          <a:xfrm>
            <a:off x="838200" y="99155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The Advantage of Knowing Ourselves</a:t>
            </a:r>
          </a:p>
        </p:txBody>
      </p:sp>
    </p:spTree>
    <p:extLst>
      <p:ext uri="{BB962C8B-B14F-4D97-AF65-F5344CB8AC3E}">
        <p14:creationId xmlns:p14="http://schemas.microsoft.com/office/powerpoint/2010/main" val="413346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6A32-69C6-77C4-6B0A-0342C045BE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DD3D31-360D-B134-EA8E-FFC67F144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88F5A3F7-A2D3-DCDF-0A49-BA53EC642615}"/>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6" name="TextBox 5">
            <a:extLst>
              <a:ext uri="{FF2B5EF4-FFF2-40B4-BE49-F238E27FC236}">
                <a16:creationId xmlns:a16="http://schemas.microsoft.com/office/drawing/2014/main" id="{45F056E7-7284-2159-3109-BBEB1370C79D}"/>
              </a:ext>
            </a:extLst>
          </p:cNvPr>
          <p:cNvSpPr txBox="1"/>
          <p:nvPr/>
        </p:nvSpPr>
        <p:spPr>
          <a:xfrm>
            <a:off x="365760" y="2777021"/>
            <a:ext cx="11521439" cy="2215991"/>
          </a:xfrm>
          <a:prstGeom prst="rect">
            <a:avLst/>
          </a:prstGeom>
          <a:noFill/>
        </p:spPr>
        <p:txBody>
          <a:bodyPr wrap="square">
            <a:spAutoFit/>
          </a:bodyPr>
          <a:lstStyle/>
          <a:p>
            <a:pPr algn="ctr"/>
            <a:r>
              <a:rPr lang="en-US" sz="3200" b="1" i="1" dirty="0">
                <a:solidFill>
                  <a:srgbClr val="000000"/>
                </a:solidFill>
                <a:effectLst/>
              </a:rPr>
              <a:t>“For what man knows the things of a man except the spirit of the man which is in him?...</a:t>
            </a:r>
          </a:p>
          <a:p>
            <a:pPr algn="ctr"/>
            <a:r>
              <a:rPr lang="en-US" sz="3200" b="1" i="1" dirty="0">
                <a:solidFill>
                  <a:srgbClr val="000000"/>
                </a:solidFill>
                <a:effectLst/>
              </a:rPr>
              <a:t> </a:t>
            </a:r>
            <a:endParaRPr lang="en-US" b="1" i="1" dirty="0">
              <a:solidFill>
                <a:srgbClr val="000000"/>
              </a:solidFill>
            </a:endParaRPr>
          </a:p>
          <a:p>
            <a:pPr algn="ctr"/>
            <a:r>
              <a:rPr lang="en-US" sz="2400" dirty="0">
                <a:solidFill>
                  <a:srgbClr val="000000"/>
                </a:solidFill>
              </a:rPr>
              <a:t>1 Corinthians 2:11</a:t>
            </a:r>
          </a:p>
          <a:p>
            <a:pPr algn="ctr"/>
            <a:endParaRPr lang="en-US" b="1" i="1" dirty="0"/>
          </a:p>
        </p:txBody>
      </p:sp>
      <p:sp>
        <p:nvSpPr>
          <p:cNvPr id="2" name="Title 3">
            <a:extLst>
              <a:ext uri="{FF2B5EF4-FFF2-40B4-BE49-F238E27FC236}">
                <a16:creationId xmlns:a16="http://schemas.microsoft.com/office/drawing/2014/main" id="{68E6EAA5-7E54-D7E8-C1BC-69CD67818671}"/>
              </a:ext>
            </a:extLst>
          </p:cNvPr>
          <p:cNvSpPr txBox="1">
            <a:spLocks/>
          </p:cNvSpPr>
          <p:nvPr/>
        </p:nvSpPr>
        <p:spPr>
          <a:xfrm>
            <a:off x="838200" y="99155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The Advantage of Knowing Ourselves</a:t>
            </a:r>
          </a:p>
        </p:txBody>
      </p:sp>
    </p:spTree>
    <p:extLst>
      <p:ext uri="{BB962C8B-B14F-4D97-AF65-F5344CB8AC3E}">
        <p14:creationId xmlns:p14="http://schemas.microsoft.com/office/powerpoint/2010/main" val="122772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7DA8-9697-7869-BEC1-61581AA118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997570-BB6A-2219-F9C2-A35CD1C70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4" name="Title 3">
            <a:extLst>
              <a:ext uri="{FF2B5EF4-FFF2-40B4-BE49-F238E27FC236}">
                <a16:creationId xmlns:a16="http://schemas.microsoft.com/office/drawing/2014/main" id="{2E8E27C4-CE4E-D048-7529-616EDD62B9EC}"/>
              </a:ext>
            </a:extLst>
          </p:cNvPr>
          <p:cNvSpPr txBox="1">
            <a:spLocks/>
          </p:cNvSpPr>
          <p:nvPr/>
        </p:nvSpPr>
        <p:spPr>
          <a:xfrm>
            <a:off x="838200" y="36512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65000"/>
                    <a:lumOff val="35000"/>
                  </a:schemeClr>
                </a:solidFill>
                <a:latin typeface="Colonna MT" panose="04020805060202030203" pitchFamily="82" charset="0"/>
              </a:rPr>
              <a:t>HONEST WITH OURSELVES</a:t>
            </a:r>
          </a:p>
        </p:txBody>
      </p:sp>
      <p:sp>
        <p:nvSpPr>
          <p:cNvPr id="2" name="Title 3">
            <a:extLst>
              <a:ext uri="{FF2B5EF4-FFF2-40B4-BE49-F238E27FC236}">
                <a16:creationId xmlns:a16="http://schemas.microsoft.com/office/drawing/2014/main" id="{62E6EF01-761E-846D-F402-0007B8B2A9D4}"/>
              </a:ext>
            </a:extLst>
          </p:cNvPr>
          <p:cNvSpPr txBox="1">
            <a:spLocks/>
          </p:cNvSpPr>
          <p:nvPr/>
        </p:nvSpPr>
        <p:spPr>
          <a:xfrm>
            <a:off x="838200" y="991555"/>
            <a:ext cx="10515600" cy="827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olonna MT" panose="04020805060202030203" pitchFamily="82" charset="0"/>
              </a:rPr>
              <a:t>The Disadvantage of Knowing Ourselves</a:t>
            </a:r>
          </a:p>
        </p:txBody>
      </p:sp>
    </p:spTree>
    <p:extLst>
      <p:ext uri="{BB962C8B-B14F-4D97-AF65-F5344CB8AC3E}">
        <p14:creationId xmlns:p14="http://schemas.microsoft.com/office/powerpoint/2010/main" val="3061711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985</Words>
  <Application>Microsoft Office PowerPoint</Application>
  <PresentationFormat>Widescreen</PresentationFormat>
  <Paragraphs>100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Colonna MT</vt:lpstr>
      <vt:lpstr>Office Theme</vt:lpstr>
      <vt:lpstr>HONEST WITH OURSELVES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HONEST WITH OURSELVES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Lenny</cp:lastModifiedBy>
  <cp:revision>8</cp:revision>
  <dcterms:created xsi:type="dcterms:W3CDTF">2024-03-08T19:50:32Z</dcterms:created>
  <dcterms:modified xsi:type="dcterms:W3CDTF">2024-03-10T19:01:57Z</dcterms:modified>
</cp:coreProperties>
</file>