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302" r:id="rId5"/>
    <p:sldId id="272" r:id="rId6"/>
    <p:sldId id="273" r:id="rId7"/>
    <p:sldId id="274" r:id="rId8"/>
    <p:sldId id="276" r:id="rId9"/>
    <p:sldId id="277" r:id="rId10"/>
    <p:sldId id="290" r:id="rId11"/>
    <p:sldId id="278" r:id="rId12"/>
    <p:sldId id="279" r:id="rId13"/>
    <p:sldId id="280" r:id="rId14"/>
    <p:sldId id="281" r:id="rId15"/>
    <p:sldId id="282" r:id="rId16"/>
    <p:sldId id="283" r:id="rId17"/>
    <p:sldId id="284" r:id="rId18"/>
    <p:sldId id="285" r:id="rId19"/>
    <p:sldId id="286" r:id="rId20"/>
    <p:sldId id="287" r:id="rId21"/>
    <p:sldId id="288" r:id="rId22"/>
    <p:sldId id="291" r:id="rId23"/>
    <p:sldId id="289" r:id="rId24"/>
    <p:sldId id="292" r:id="rId25"/>
    <p:sldId id="293" r:id="rId26"/>
    <p:sldId id="294" r:id="rId27"/>
    <p:sldId id="295" r:id="rId28"/>
    <p:sldId id="297" r:id="rId29"/>
    <p:sldId id="298" r:id="rId30"/>
    <p:sldId id="299" r:id="rId31"/>
    <p:sldId id="300" r:id="rId32"/>
    <p:sldId id="30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B55B8-3F40-4C56-B98A-6FBBF9D57021}" type="datetimeFigureOut">
              <a:rPr lang="en-US" smtClean="0"/>
              <a:t>4/7/2024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C9E18D-4B21-4B0F-BE93-3AD9CE00DBC5}" type="slidenum">
              <a:rPr lang="en-US" smtClean="0"/>
              <a:t>‹#›</a:t>
            </a:fld>
            <a:endParaRPr lang="en-US"/>
          </a:p>
        </p:txBody>
      </p:sp>
    </p:spTree>
    <p:extLst>
      <p:ext uri="{BB962C8B-B14F-4D97-AF65-F5344CB8AC3E}">
        <p14:creationId xmlns:p14="http://schemas.microsoft.com/office/powerpoint/2010/main" val="729246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C9E18D-4B21-4B0F-BE93-3AD9CE00DBC5}" type="slidenum">
              <a:rPr lang="en-US" smtClean="0"/>
              <a:t>25</a:t>
            </a:fld>
            <a:endParaRPr lang="en-US"/>
          </a:p>
        </p:txBody>
      </p:sp>
    </p:spTree>
    <p:extLst>
      <p:ext uri="{BB962C8B-B14F-4D97-AF65-F5344CB8AC3E}">
        <p14:creationId xmlns:p14="http://schemas.microsoft.com/office/powerpoint/2010/main" val="3100576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89FFA-F2F5-9F68-3F11-867C94C68B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545D12-F9E8-430C-04CE-FE70BE6EA7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7C7C97-13FA-5A7D-0788-38E1C6726D45}"/>
              </a:ext>
            </a:extLst>
          </p:cNvPr>
          <p:cNvSpPr>
            <a:spLocks noGrp="1"/>
          </p:cNvSpPr>
          <p:nvPr>
            <p:ph type="dt" sz="half" idx="10"/>
          </p:nvPr>
        </p:nvSpPr>
        <p:spPr/>
        <p:txBody>
          <a:bodyPr/>
          <a:lstStyle/>
          <a:p>
            <a:fld id="{A35EBE3F-1465-4EBB-9DFC-6E20246A1FA4}" type="datetimeFigureOut">
              <a:rPr lang="en-US" smtClean="0"/>
              <a:t>4/7/2024</a:t>
            </a:fld>
            <a:endParaRPr lang="en-US"/>
          </a:p>
        </p:txBody>
      </p:sp>
      <p:sp>
        <p:nvSpPr>
          <p:cNvPr id="5" name="Footer Placeholder 4">
            <a:extLst>
              <a:ext uri="{FF2B5EF4-FFF2-40B4-BE49-F238E27FC236}">
                <a16:creationId xmlns:a16="http://schemas.microsoft.com/office/drawing/2014/main" id="{4E6B5C86-F760-CE41-CCD6-A25A29A9C1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DCE4C0-671C-99AD-0FE0-56C4AE1385BF}"/>
              </a:ext>
            </a:extLst>
          </p:cNvPr>
          <p:cNvSpPr>
            <a:spLocks noGrp="1"/>
          </p:cNvSpPr>
          <p:nvPr>
            <p:ph type="sldNum" sz="quarter" idx="12"/>
          </p:nvPr>
        </p:nvSpPr>
        <p:spPr/>
        <p:txBody>
          <a:bodyPr/>
          <a:lstStyle/>
          <a:p>
            <a:fld id="{A4904926-659A-4136-8E05-BEACE82A5F91}" type="slidenum">
              <a:rPr lang="en-US" smtClean="0"/>
              <a:t>‹#›</a:t>
            </a:fld>
            <a:endParaRPr lang="en-US"/>
          </a:p>
        </p:txBody>
      </p:sp>
    </p:spTree>
    <p:extLst>
      <p:ext uri="{BB962C8B-B14F-4D97-AF65-F5344CB8AC3E}">
        <p14:creationId xmlns:p14="http://schemas.microsoft.com/office/powerpoint/2010/main" val="1264652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447AA-7C53-12B9-7F00-0150F3992B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1F3B02-10C6-7B3B-9984-57E0479FFC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32B618-737E-E850-48C8-9D56B261888E}"/>
              </a:ext>
            </a:extLst>
          </p:cNvPr>
          <p:cNvSpPr>
            <a:spLocks noGrp="1"/>
          </p:cNvSpPr>
          <p:nvPr>
            <p:ph type="dt" sz="half" idx="10"/>
          </p:nvPr>
        </p:nvSpPr>
        <p:spPr/>
        <p:txBody>
          <a:bodyPr/>
          <a:lstStyle/>
          <a:p>
            <a:fld id="{A35EBE3F-1465-4EBB-9DFC-6E20246A1FA4}" type="datetimeFigureOut">
              <a:rPr lang="en-US" smtClean="0"/>
              <a:t>4/7/2024</a:t>
            </a:fld>
            <a:endParaRPr lang="en-US"/>
          </a:p>
        </p:txBody>
      </p:sp>
      <p:sp>
        <p:nvSpPr>
          <p:cNvPr id="5" name="Footer Placeholder 4">
            <a:extLst>
              <a:ext uri="{FF2B5EF4-FFF2-40B4-BE49-F238E27FC236}">
                <a16:creationId xmlns:a16="http://schemas.microsoft.com/office/drawing/2014/main" id="{7ABCFEA9-A0AF-57AF-7117-EE0C0B9883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FBE7D7-D8FB-D20E-087B-5411074A70B5}"/>
              </a:ext>
            </a:extLst>
          </p:cNvPr>
          <p:cNvSpPr>
            <a:spLocks noGrp="1"/>
          </p:cNvSpPr>
          <p:nvPr>
            <p:ph type="sldNum" sz="quarter" idx="12"/>
          </p:nvPr>
        </p:nvSpPr>
        <p:spPr/>
        <p:txBody>
          <a:bodyPr/>
          <a:lstStyle/>
          <a:p>
            <a:fld id="{A4904926-659A-4136-8E05-BEACE82A5F91}" type="slidenum">
              <a:rPr lang="en-US" smtClean="0"/>
              <a:t>‹#›</a:t>
            </a:fld>
            <a:endParaRPr lang="en-US"/>
          </a:p>
        </p:txBody>
      </p:sp>
    </p:spTree>
    <p:extLst>
      <p:ext uri="{BB962C8B-B14F-4D97-AF65-F5344CB8AC3E}">
        <p14:creationId xmlns:p14="http://schemas.microsoft.com/office/powerpoint/2010/main" val="707602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DE1C87-B942-4E28-7D88-E4025D2DA6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6C9BAE-060E-5953-BE7E-23670B8940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69B9B8-3350-0C83-9D9E-71AAF715994F}"/>
              </a:ext>
            </a:extLst>
          </p:cNvPr>
          <p:cNvSpPr>
            <a:spLocks noGrp="1"/>
          </p:cNvSpPr>
          <p:nvPr>
            <p:ph type="dt" sz="half" idx="10"/>
          </p:nvPr>
        </p:nvSpPr>
        <p:spPr/>
        <p:txBody>
          <a:bodyPr/>
          <a:lstStyle/>
          <a:p>
            <a:fld id="{A35EBE3F-1465-4EBB-9DFC-6E20246A1FA4}" type="datetimeFigureOut">
              <a:rPr lang="en-US" smtClean="0"/>
              <a:t>4/7/2024</a:t>
            </a:fld>
            <a:endParaRPr lang="en-US"/>
          </a:p>
        </p:txBody>
      </p:sp>
      <p:sp>
        <p:nvSpPr>
          <p:cNvPr id="5" name="Footer Placeholder 4">
            <a:extLst>
              <a:ext uri="{FF2B5EF4-FFF2-40B4-BE49-F238E27FC236}">
                <a16:creationId xmlns:a16="http://schemas.microsoft.com/office/drawing/2014/main" id="{4406C71E-E13E-F98D-52E8-B1C8B0E362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167D8B-BF19-3018-2CCF-E786930D3E82}"/>
              </a:ext>
            </a:extLst>
          </p:cNvPr>
          <p:cNvSpPr>
            <a:spLocks noGrp="1"/>
          </p:cNvSpPr>
          <p:nvPr>
            <p:ph type="sldNum" sz="quarter" idx="12"/>
          </p:nvPr>
        </p:nvSpPr>
        <p:spPr/>
        <p:txBody>
          <a:bodyPr/>
          <a:lstStyle/>
          <a:p>
            <a:fld id="{A4904926-659A-4136-8E05-BEACE82A5F91}" type="slidenum">
              <a:rPr lang="en-US" smtClean="0"/>
              <a:t>‹#›</a:t>
            </a:fld>
            <a:endParaRPr lang="en-US"/>
          </a:p>
        </p:txBody>
      </p:sp>
    </p:spTree>
    <p:extLst>
      <p:ext uri="{BB962C8B-B14F-4D97-AF65-F5344CB8AC3E}">
        <p14:creationId xmlns:p14="http://schemas.microsoft.com/office/powerpoint/2010/main" val="414200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05A11-EAD5-3638-B80E-AFD3322B75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9F8986-499F-C934-A335-BF0B0F37E9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E83E0B-BD2C-0004-1332-F66F13E8EF88}"/>
              </a:ext>
            </a:extLst>
          </p:cNvPr>
          <p:cNvSpPr>
            <a:spLocks noGrp="1"/>
          </p:cNvSpPr>
          <p:nvPr>
            <p:ph type="dt" sz="half" idx="10"/>
          </p:nvPr>
        </p:nvSpPr>
        <p:spPr/>
        <p:txBody>
          <a:bodyPr/>
          <a:lstStyle/>
          <a:p>
            <a:fld id="{A35EBE3F-1465-4EBB-9DFC-6E20246A1FA4}" type="datetimeFigureOut">
              <a:rPr lang="en-US" smtClean="0"/>
              <a:t>4/7/2024</a:t>
            </a:fld>
            <a:endParaRPr lang="en-US"/>
          </a:p>
        </p:txBody>
      </p:sp>
      <p:sp>
        <p:nvSpPr>
          <p:cNvPr id="5" name="Footer Placeholder 4">
            <a:extLst>
              <a:ext uri="{FF2B5EF4-FFF2-40B4-BE49-F238E27FC236}">
                <a16:creationId xmlns:a16="http://schemas.microsoft.com/office/drawing/2014/main" id="{1C29A928-F0DD-9593-80A5-DD488C915B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4911AC-1504-23C9-D305-D79564E95BB7}"/>
              </a:ext>
            </a:extLst>
          </p:cNvPr>
          <p:cNvSpPr>
            <a:spLocks noGrp="1"/>
          </p:cNvSpPr>
          <p:nvPr>
            <p:ph type="sldNum" sz="quarter" idx="12"/>
          </p:nvPr>
        </p:nvSpPr>
        <p:spPr/>
        <p:txBody>
          <a:bodyPr/>
          <a:lstStyle/>
          <a:p>
            <a:fld id="{A4904926-659A-4136-8E05-BEACE82A5F91}" type="slidenum">
              <a:rPr lang="en-US" smtClean="0"/>
              <a:t>‹#›</a:t>
            </a:fld>
            <a:endParaRPr lang="en-US"/>
          </a:p>
        </p:txBody>
      </p:sp>
    </p:spTree>
    <p:extLst>
      <p:ext uri="{BB962C8B-B14F-4D97-AF65-F5344CB8AC3E}">
        <p14:creationId xmlns:p14="http://schemas.microsoft.com/office/powerpoint/2010/main" val="2855941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2ECEB-56F3-E278-36A7-90D794D129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07E206-D7CD-ABB8-4065-CBC4990085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3A9D7F-772F-2CEE-772F-1F51A9875F16}"/>
              </a:ext>
            </a:extLst>
          </p:cNvPr>
          <p:cNvSpPr>
            <a:spLocks noGrp="1"/>
          </p:cNvSpPr>
          <p:nvPr>
            <p:ph type="dt" sz="half" idx="10"/>
          </p:nvPr>
        </p:nvSpPr>
        <p:spPr/>
        <p:txBody>
          <a:bodyPr/>
          <a:lstStyle/>
          <a:p>
            <a:fld id="{A35EBE3F-1465-4EBB-9DFC-6E20246A1FA4}" type="datetimeFigureOut">
              <a:rPr lang="en-US" smtClean="0"/>
              <a:t>4/7/2024</a:t>
            </a:fld>
            <a:endParaRPr lang="en-US"/>
          </a:p>
        </p:txBody>
      </p:sp>
      <p:sp>
        <p:nvSpPr>
          <p:cNvPr id="5" name="Footer Placeholder 4">
            <a:extLst>
              <a:ext uri="{FF2B5EF4-FFF2-40B4-BE49-F238E27FC236}">
                <a16:creationId xmlns:a16="http://schemas.microsoft.com/office/drawing/2014/main" id="{EA7ACFF2-DE70-8F95-2936-7C6F1FAD6B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CBDED7-830A-866E-8EE0-3866DF3BC57A}"/>
              </a:ext>
            </a:extLst>
          </p:cNvPr>
          <p:cNvSpPr>
            <a:spLocks noGrp="1"/>
          </p:cNvSpPr>
          <p:nvPr>
            <p:ph type="sldNum" sz="quarter" idx="12"/>
          </p:nvPr>
        </p:nvSpPr>
        <p:spPr/>
        <p:txBody>
          <a:bodyPr/>
          <a:lstStyle/>
          <a:p>
            <a:fld id="{A4904926-659A-4136-8E05-BEACE82A5F91}" type="slidenum">
              <a:rPr lang="en-US" smtClean="0"/>
              <a:t>‹#›</a:t>
            </a:fld>
            <a:endParaRPr lang="en-US"/>
          </a:p>
        </p:txBody>
      </p:sp>
    </p:spTree>
    <p:extLst>
      <p:ext uri="{BB962C8B-B14F-4D97-AF65-F5344CB8AC3E}">
        <p14:creationId xmlns:p14="http://schemas.microsoft.com/office/powerpoint/2010/main" val="352742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79AFB-FD9A-41AB-5589-1930662BEF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7B6F24-8DB3-743B-0205-C9F0950D51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2F649A-174F-1E9E-D366-307B60139B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A0CA18-D9B5-ABE3-5E9E-9047F6E81286}"/>
              </a:ext>
            </a:extLst>
          </p:cNvPr>
          <p:cNvSpPr>
            <a:spLocks noGrp="1"/>
          </p:cNvSpPr>
          <p:nvPr>
            <p:ph type="dt" sz="half" idx="10"/>
          </p:nvPr>
        </p:nvSpPr>
        <p:spPr/>
        <p:txBody>
          <a:bodyPr/>
          <a:lstStyle/>
          <a:p>
            <a:fld id="{A35EBE3F-1465-4EBB-9DFC-6E20246A1FA4}" type="datetimeFigureOut">
              <a:rPr lang="en-US" smtClean="0"/>
              <a:t>4/7/2024</a:t>
            </a:fld>
            <a:endParaRPr lang="en-US"/>
          </a:p>
        </p:txBody>
      </p:sp>
      <p:sp>
        <p:nvSpPr>
          <p:cNvPr id="6" name="Footer Placeholder 5">
            <a:extLst>
              <a:ext uri="{FF2B5EF4-FFF2-40B4-BE49-F238E27FC236}">
                <a16:creationId xmlns:a16="http://schemas.microsoft.com/office/drawing/2014/main" id="{923598A1-96B0-1285-E989-532D4E9D91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4C6A16-3568-814D-C1F6-5766C8C5AFE6}"/>
              </a:ext>
            </a:extLst>
          </p:cNvPr>
          <p:cNvSpPr>
            <a:spLocks noGrp="1"/>
          </p:cNvSpPr>
          <p:nvPr>
            <p:ph type="sldNum" sz="quarter" idx="12"/>
          </p:nvPr>
        </p:nvSpPr>
        <p:spPr/>
        <p:txBody>
          <a:bodyPr/>
          <a:lstStyle/>
          <a:p>
            <a:fld id="{A4904926-659A-4136-8E05-BEACE82A5F91}" type="slidenum">
              <a:rPr lang="en-US" smtClean="0"/>
              <a:t>‹#›</a:t>
            </a:fld>
            <a:endParaRPr lang="en-US"/>
          </a:p>
        </p:txBody>
      </p:sp>
    </p:spTree>
    <p:extLst>
      <p:ext uri="{BB962C8B-B14F-4D97-AF65-F5344CB8AC3E}">
        <p14:creationId xmlns:p14="http://schemas.microsoft.com/office/powerpoint/2010/main" val="356163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881D6-14E1-64BA-EE9D-E7A643FE36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6B0205-E5BE-F89D-6366-7CF90883B4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535CE6-11DD-11EF-F8D8-C1ECB112EF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F0F4B-23A3-F8F4-E0DF-70B0027954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7A44D4-5FA4-41C3-74AF-CBFA5C6CC5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7C41D8-964E-3FBB-8F5C-120324584EE8}"/>
              </a:ext>
            </a:extLst>
          </p:cNvPr>
          <p:cNvSpPr>
            <a:spLocks noGrp="1"/>
          </p:cNvSpPr>
          <p:nvPr>
            <p:ph type="dt" sz="half" idx="10"/>
          </p:nvPr>
        </p:nvSpPr>
        <p:spPr/>
        <p:txBody>
          <a:bodyPr/>
          <a:lstStyle/>
          <a:p>
            <a:fld id="{A35EBE3F-1465-4EBB-9DFC-6E20246A1FA4}" type="datetimeFigureOut">
              <a:rPr lang="en-US" smtClean="0"/>
              <a:t>4/7/2024</a:t>
            </a:fld>
            <a:endParaRPr lang="en-US"/>
          </a:p>
        </p:txBody>
      </p:sp>
      <p:sp>
        <p:nvSpPr>
          <p:cNvPr id="8" name="Footer Placeholder 7">
            <a:extLst>
              <a:ext uri="{FF2B5EF4-FFF2-40B4-BE49-F238E27FC236}">
                <a16:creationId xmlns:a16="http://schemas.microsoft.com/office/drawing/2014/main" id="{3FEA8E19-B030-E5CD-E305-A6290052E7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E6160A-A901-BE44-0474-E4B77B7B5675}"/>
              </a:ext>
            </a:extLst>
          </p:cNvPr>
          <p:cNvSpPr>
            <a:spLocks noGrp="1"/>
          </p:cNvSpPr>
          <p:nvPr>
            <p:ph type="sldNum" sz="quarter" idx="12"/>
          </p:nvPr>
        </p:nvSpPr>
        <p:spPr/>
        <p:txBody>
          <a:bodyPr/>
          <a:lstStyle/>
          <a:p>
            <a:fld id="{A4904926-659A-4136-8E05-BEACE82A5F91}" type="slidenum">
              <a:rPr lang="en-US" smtClean="0"/>
              <a:t>‹#›</a:t>
            </a:fld>
            <a:endParaRPr lang="en-US"/>
          </a:p>
        </p:txBody>
      </p:sp>
    </p:spTree>
    <p:extLst>
      <p:ext uri="{BB962C8B-B14F-4D97-AF65-F5344CB8AC3E}">
        <p14:creationId xmlns:p14="http://schemas.microsoft.com/office/powerpoint/2010/main" val="115874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6FB8-ED4F-1688-27BD-04FB588D62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8C88D1-31C3-7467-99F2-044F4B594DF2}"/>
              </a:ext>
            </a:extLst>
          </p:cNvPr>
          <p:cNvSpPr>
            <a:spLocks noGrp="1"/>
          </p:cNvSpPr>
          <p:nvPr>
            <p:ph type="dt" sz="half" idx="10"/>
          </p:nvPr>
        </p:nvSpPr>
        <p:spPr/>
        <p:txBody>
          <a:bodyPr/>
          <a:lstStyle/>
          <a:p>
            <a:fld id="{A35EBE3F-1465-4EBB-9DFC-6E20246A1FA4}" type="datetimeFigureOut">
              <a:rPr lang="en-US" smtClean="0"/>
              <a:t>4/7/2024</a:t>
            </a:fld>
            <a:endParaRPr lang="en-US"/>
          </a:p>
        </p:txBody>
      </p:sp>
      <p:sp>
        <p:nvSpPr>
          <p:cNvPr id="4" name="Footer Placeholder 3">
            <a:extLst>
              <a:ext uri="{FF2B5EF4-FFF2-40B4-BE49-F238E27FC236}">
                <a16:creationId xmlns:a16="http://schemas.microsoft.com/office/drawing/2014/main" id="{46DC1C04-A8BB-13F4-EEE6-521D0BA480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1B5540-799E-5FDD-48E1-44FEE84281D7}"/>
              </a:ext>
            </a:extLst>
          </p:cNvPr>
          <p:cNvSpPr>
            <a:spLocks noGrp="1"/>
          </p:cNvSpPr>
          <p:nvPr>
            <p:ph type="sldNum" sz="quarter" idx="12"/>
          </p:nvPr>
        </p:nvSpPr>
        <p:spPr/>
        <p:txBody>
          <a:bodyPr/>
          <a:lstStyle/>
          <a:p>
            <a:fld id="{A4904926-659A-4136-8E05-BEACE82A5F91}" type="slidenum">
              <a:rPr lang="en-US" smtClean="0"/>
              <a:t>‹#›</a:t>
            </a:fld>
            <a:endParaRPr lang="en-US"/>
          </a:p>
        </p:txBody>
      </p:sp>
    </p:spTree>
    <p:extLst>
      <p:ext uri="{BB962C8B-B14F-4D97-AF65-F5344CB8AC3E}">
        <p14:creationId xmlns:p14="http://schemas.microsoft.com/office/powerpoint/2010/main" val="2961897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B5278F-9D0E-1D2E-267D-C7AB4BD3622F}"/>
              </a:ext>
            </a:extLst>
          </p:cNvPr>
          <p:cNvSpPr>
            <a:spLocks noGrp="1"/>
          </p:cNvSpPr>
          <p:nvPr>
            <p:ph type="dt" sz="half" idx="10"/>
          </p:nvPr>
        </p:nvSpPr>
        <p:spPr/>
        <p:txBody>
          <a:bodyPr/>
          <a:lstStyle/>
          <a:p>
            <a:fld id="{A35EBE3F-1465-4EBB-9DFC-6E20246A1FA4}" type="datetimeFigureOut">
              <a:rPr lang="en-US" smtClean="0"/>
              <a:t>4/7/2024</a:t>
            </a:fld>
            <a:endParaRPr lang="en-US"/>
          </a:p>
        </p:txBody>
      </p:sp>
      <p:sp>
        <p:nvSpPr>
          <p:cNvPr id="3" name="Footer Placeholder 2">
            <a:extLst>
              <a:ext uri="{FF2B5EF4-FFF2-40B4-BE49-F238E27FC236}">
                <a16:creationId xmlns:a16="http://schemas.microsoft.com/office/drawing/2014/main" id="{DD66A22D-F9ED-F064-C8EB-68616B4B65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39AE7F-1C36-EB58-FBFE-F3742CF1C49E}"/>
              </a:ext>
            </a:extLst>
          </p:cNvPr>
          <p:cNvSpPr>
            <a:spLocks noGrp="1"/>
          </p:cNvSpPr>
          <p:nvPr>
            <p:ph type="sldNum" sz="quarter" idx="12"/>
          </p:nvPr>
        </p:nvSpPr>
        <p:spPr/>
        <p:txBody>
          <a:bodyPr/>
          <a:lstStyle/>
          <a:p>
            <a:fld id="{A4904926-659A-4136-8E05-BEACE82A5F91}" type="slidenum">
              <a:rPr lang="en-US" smtClean="0"/>
              <a:t>‹#›</a:t>
            </a:fld>
            <a:endParaRPr lang="en-US"/>
          </a:p>
        </p:txBody>
      </p:sp>
    </p:spTree>
    <p:extLst>
      <p:ext uri="{BB962C8B-B14F-4D97-AF65-F5344CB8AC3E}">
        <p14:creationId xmlns:p14="http://schemas.microsoft.com/office/powerpoint/2010/main" val="2325413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E1CD-7E22-43BF-4370-D25AC0DB9B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228ABE-1297-9D73-3BBE-8D6217F7E7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7FC8D1-9DE9-FC2C-D140-CA22B4059A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35822B-9CA5-BAE2-F844-937964C222E2}"/>
              </a:ext>
            </a:extLst>
          </p:cNvPr>
          <p:cNvSpPr>
            <a:spLocks noGrp="1"/>
          </p:cNvSpPr>
          <p:nvPr>
            <p:ph type="dt" sz="half" idx="10"/>
          </p:nvPr>
        </p:nvSpPr>
        <p:spPr/>
        <p:txBody>
          <a:bodyPr/>
          <a:lstStyle/>
          <a:p>
            <a:fld id="{A35EBE3F-1465-4EBB-9DFC-6E20246A1FA4}" type="datetimeFigureOut">
              <a:rPr lang="en-US" smtClean="0"/>
              <a:t>4/7/2024</a:t>
            </a:fld>
            <a:endParaRPr lang="en-US"/>
          </a:p>
        </p:txBody>
      </p:sp>
      <p:sp>
        <p:nvSpPr>
          <p:cNvPr id="6" name="Footer Placeholder 5">
            <a:extLst>
              <a:ext uri="{FF2B5EF4-FFF2-40B4-BE49-F238E27FC236}">
                <a16:creationId xmlns:a16="http://schemas.microsoft.com/office/drawing/2014/main" id="{AAB7A299-E484-BAFE-638D-AAB3456EF6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EA57B3-5A31-6D05-C7A8-191315407398}"/>
              </a:ext>
            </a:extLst>
          </p:cNvPr>
          <p:cNvSpPr>
            <a:spLocks noGrp="1"/>
          </p:cNvSpPr>
          <p:nvPr>
            <p:ph type="sldNum" sz="quarter" idx="12"/>
          </p:nvPr>
        </p:nvSpPr>
        <p:spPr/>
        <p:txBody>
          <a:bodyPr/>
          <a:lstStyle/>
          <a:p>
            <a:fld id="{A4904926-659A-4136-8E05-BEACE82A5F91}" type="slidenum">
              <a:rPr lang="en-US" smtClean="0"/>
              <a:t>‹#›</a:t>
            </a:fld>
            <a:endParaRPr lang="en-US"/>
          </a:p>
        </p:txBody>
      </p:sp>
    </p:spTree>
    <p:extLst>
      <p:ext uri="{BB962C8B-B14F-4D97-AF65-F5344CB8AC3E}">
        <p14:creationId xmlns:p14="http://schemas.microsoft.com/office/powerpoint/2010/main" val="376583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41C74-53AD-7D68-7948-2A45C96C61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C07C4E-5B2D-7332-B9AC-2E6D2DDCEF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0CB1D4-DF15-9B7D-E6DE-11ECB9D270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FBFA89-BCAD-7FEC-1F63-86E7F64A5FDA}"/>
              </a:ext>
            </a:extLst>
          </p:cNvPr>
          <p:cNvSpPr>
            <a:spLocks noGrp="1"/>
          </p:cNvSpPr>
          <p:nvPr>
            <p:ph type="dt" sz="half" idx="10"/>
          </p:nvPr>
        </p:nvSpPr>
        <p:spPr/>
        <p:txBody>
          <a:bodyPr/>
          <a:lstStyle/>
          <a:p>
            <a:fld id="{A35EBE3F-1465-4EBB-9DFC-6E20246A1FA4}" type="datetimeFigureOut">
              <a:rPr lang="en-US" smtClean="0"/>
              <a:t>4/7/2024</a:t>
            </a:fld>
            <a:endParaRPr lang="en-US"/>
          </a:p>
        </p:txBody>
      </p:sp>
      <p:sp>
        <p:nvSpPr>
          <p:cNvPr id="6" name="Footer Placeholder 5">
            <a:extLst>
              <a:ext uri="{FF2B5EF4-FFF2-40B4-BE49-F238E27FC236}">
                <a16:creationId xmlns:a16="http://schemas.microsoft.com/office/drawing/2014/main" id="{04A042A3-76F3-D75A-C48C-68C3A7898D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9B8478-246E-6292-6BA2-766041B683AC}"/>
              </a:ext>
            </a:extLst>
          </p:cNvPr>
          <p:cNvSpPr>
            <a:spLocks noGrp="1"/>
          </p:cNvSpPr>
          <p:nvPr>
            <p:ph type="sldNum" sz="quarter" idx="12"/>
          </p:nvPr>
        </p:nvSpPr>
        <p:spPr/>
        <p:txBody>
          <a:bodyPr/>
          <a:lstStyle/>
          <a:p>
            <a:fld id="{A4904926-659A-4136-8E05-BEACE82A5F91}" type="slidenum">
              <a:rPr lang="en-US" smtClean="0"/>
              <a:t>‹#›</a:t>
            </a:fld>
            <a:endParaRPr lang="en-US"/>
          </a:p>
        </p:txBody>
      </p:sp>
    </p:spTree>
    <p:extLst>
      <p:ext uri="{BB962C8B-B14F-4D97-AF65-F5344CB8AC3E}">
        <p14:creationId xmlns:p14="http://schemas.microsoft.com/office/powerpoint/2010/main" val="86862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502063-294D-1965-554C-6DD1D741C6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4ACFA6-5736-6408-0C2E-19175DC607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AA2B9-4997-4E69-8F5F-5F7B229D88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EBE3F-1465-4EBB-9DFC-6E20246A1FA4}" type="datetimeFigureOut">
              <a:rPr lang="en-US" smtClean="0"/>
              <a:t>4/7/2024</a:t>
            </a:fld>
            <a:endParaRPr lang="en-US"/>
          </a:p>
        </p:txBody>
      </p:sp>
      <p:sp>
        <p:nvSpPr>
          <p:cNvPr id="5" name="Footer Placeholder 4">
            <a:extLst>
              <a:ext uri="{FF2B5EF4-FFF2-40B4-BE49-F238E27FC236}">
                <a16:creationId xmlns:a16="http://schemas.microsoft.com/office/drawing/2014/main" id="{7AC88FA0-1623-9078-8DA0-005B1B339A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069A23-4740-A9BD-BCEE-857A3E2D3F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04926-659A-4136-8E05-BEACE82A5F91}" type="slidenum">
              <a:rPr lang="en-US" smtClean="0"/>
              <a:t>‹#›</a:t>
            </a:fld>
            <a:endParaRPr lang="en-US"/>
          </a:p>
        </p:txBody>
      </p:sp>
    </p:spTree>
    <p:extLst>
      <p:ext uri="{BB962C8B-B14F-4D97-AF65-F5344CB8AC3E}">
        <p14:creationId xmlns:p14="http://schemas.microsoft.com/office/powerpoint/2010/main" val="195163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F7955C-5177-60DE-C1AB-2ACA45EA9EA2}"/>
              </a:ext>
            </a:extLst>
          </p:cNvPr>
          <p:cNvSpPr>
            <a:spLocks noGrp="1"/>
          </p:cNvSpPr>
          <p:nvPr>
            <p:ph type="title"/>
          </p:nvPr>
        </p:nvSpPr>
        <p:spPr>
          <a:xfrm>
            <a:off x="4656407" y="611945"/>
            <a:ext cx="7535593" cy="6035040"/>
          </a:xfrm>
        </p:spPr>
        <p:txBody>
          <a:bodyPr>
            <a:normAutofit/>
          </a:bodyPr>
          <a:lstStyle/>
          <a:p>
            <a:pPr algn="ctr"/>
            <a:r>
              <a:rPr lang="en-US" sz="7200" dirty="0">
                <a:latin typeface="Rockwell Extra Bold" panose="02060903040505020403" pitchFamily="18" charset="0"/>
              </a:rPr>
              <a:t>Foot </a:t>
            </a:r>
            <a:br>
              <a:rPr lang="en-US" sz="7200" dirty="0">
                <a:latin typeface="Rockwell Extra Bold" panose="02060903040505020403" pitchFamily="18" charset="0"/>
              </a:rPr>
            </a:br>
            <a:r>
              <a:rPr lang="en-US" sz="7200" dirty="0">
                <a:latin typeface="Rockwell Extra Bold" panose="02060903040505020403" pitchFamily="18" charset="0"/>
              </a:rPr>
              <a:t>Washing</a:t>
            </a:r>
            <a:br>
              <a:rPr lang="en-US" sz="7200" dirty="0">
                <a:latin typeface="Rockwell Extra Bold" panose="02060903040505020403" pitchFamily="18" charset="0"/>
              </a:rPr>
            </a:br>
            <a:r>
              <a:rPr lang="en-US" sz="3200" dirty="0">
                <a:latin typeface="Rockwell Extra Bold" panose="02060903040505020403" pitchFamily="18" charset="0"/>
              </a:rPr>
              <a:t> </a:t>
            </a:r>
            <a:br>
              <a:rPr lang="en-US" sz="7200" dirty="0">
                <a:latin typeface="Rockwell Extra Bold" panose="02060903040505020403" pitchFamily="18" charset="0"/>
              </a:rPr>
            </a:br>
            <a:r>
              <a:rPr lang="en-US" sz="4000" dirty="0">
                <a:latin typeface="Rockwell Extra Bold" panose="02060903040505020403" pitchFamily="18" charset="0"/>
              </a:rPr>
              <a:t>John 13:1-17</a:t>
            </a:r>
            <a:endParaRPr lang="en-US" sz="7200" dirty="0">
              <a:latin typeface="Rockwell Extra Bold" panose="02060903040505020403" pitchFamily="18" charset="0"/>
            </a:endParaRPr>
          </a:p>
        </p:txBody>
      </p:sp>
      <p:pic>
        <p:nvPicPr>
          <p:cNvPr id="5" name="Picture 4" descr="http://ourhealingmoments.com/wp-content/uploads/2013/03/347352716_640.jpg">
            <a:extLst>
              <a:ext uri="{FF2B5EF4-FFF2-40B4-BE49-F238E27FC236}">
                <a16:creationId xmlns:a16="http://schemas.microsoft.com/office/drawing/2014/main" id="{78CD145B-177C-2712-8544-AC4A9E52C6A7}"/>
              </a:ext>
            </a:extLst>
          </p:cNvPr>
          <p:cNvPicPr>
            <a:picLocks noChangeAspect="1" noChangeArrowheads="1"/>
          </p:cNvPicPr>
          <p:nvPr/>
        </p:nvPicPr>
        <p:blipFill>
          <a:blip r:embed="rId2" cstate="print"/>
          <a:srcRect/>
          <a:stretch>
            <a:fillRect/>
          </a:stretch>
        </p:blipFill>
        <p:spPr bwMode="auto">
          <a:xfrm>
            <a:off x="383344" y="1279867"/>
            <a:ext cx="4969369" cy="4755173"/>
          </a:xfrm>
          <a:prstGeom prst="rect">
            <a:avLst/>
          </a:prstGeom>
          <a:noFill/>
        </p:spPr>
      </p:pic>
    </p:spTree>
    <p:extLst>
      <p:ext uri="{BB962C8B-B14F-4D97-AF65-F5344CB8AC3E}">
        <p14:creationId xmlns:p14="http://schemas.microsoft.com/office/powerpoint/2010/main" val="130810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HOSPITALITY</a:t>
            </a:r>
            <a:endParaRPr lang="en-US" sz="3600" b="1" dirty="0">
              <a:cs typeface="Narkisim" pitchFamily="34" charset="-79"/>
            </a:endParaRPr>
          </a:p>
        </p:txBody>
      </p:sp>
      <p:pic>
        <p:nvPicPr>
          <p:cNvPr id="4" name="Picture 3" descr="http://ourhealingmoments.com/wp-content/uploads/2013/03/347352716_640.jpg">
            <a:extLst>
              <a:ext uri="{FF2B5EF4-FFF2-40B4-BE49-F238E27FC236}">
                <a16:creationId xmlns:a16="http://schemas.microsoft.com/office/drawing/2014/main" id="{340382AC-7DBF-1C2D-B112-2E6FD1407F50}"/>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489983"/>
            <a:ext cx="8954885" cy="436801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“Peter said to Him, “You shall never wash my feet!” Jesus answered him, “If I do not wash you, you have no part with Me.” Simon Peter said to Him, “Lord, not my feet only, but also my hands and my head!”  Jesus said to him, “He who is bathed needs only to wash his feet, but is completely clean; and you are clean, but not all of you.”</a:t>
            </a:r>
            <a:br>
              <a:rPr lang="en-US" sz="3600" b="1" i="1" dirty="0">
                <a:latin typeface="+mn-lt"/>
              </a:rPr>
            </a:br>
            <a:r>
              <a:rPr lang="en-US" sz="1800" b="1" i="1" dirty="0">
                <a:latin typeface="+mn-lt"/>
              </a:rPr>
              <a:t> </a:t>
            </a:r>
            <a:br>
              <a:rPr lang="en-US" sz="1800" dirty="0">
                <a:latin typeface="+mn-lt"/>
              </a:rPr>
            </a:br>
            <a:r>
              <a:rPr lang="en-US" sz="2500" dirty="0">
                <a:latin typeface="+mn-lt"/>
              </a:rPr>
              <a:t>John 13:8-10</a:t>
            </a:r>
            <a:endParaRPr lang="en-US" sz="2500" b="1" i="1" dirty="0">
              <a:latin typeface="+mn-lt"/>
            </a:endParaRPr>
          </a:p>
        </p:txBody>
      </p:sp>
    </p:spTree>
    <p:extLst>
      <p:ext uri="{BB962C8B-B14F-4D97-AF65-F5344CB8AC3E}">
        <p14:creationId xmlns:p14="http://schemas.microsoft.com/office/powerpoint/2010/main" val="1410059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HOSPITALITY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“and said, “My Lord, if I have now found favor in Your sight, do not pass on by Your servant. Please let a little water be brought, and wash your feet, and rest yourselves under the tree.  And I will bring a morsel of bread, that you may refresh your hearts. After that you may pass by, inasmuch as you have come to your servant.” They said, </a:t>
            </a:r>
          </a:p>
          <a:p>
            <a:pPr algn="ctr"/>
            <a:r>
              <a:rPr lang="en-US" sz="3300" b="1" i="1" dirty="0">
                <a:latin typeface="+mn-lt"/>
              </a:rPr>
              <a:t>“Do as you have said.”</a:t>
            </a:r>
            <a:br>
              <a:rPr lang="en-US" sz="3600" b="1" i="1" dirty="0">
                <a:latin typeface="+mn-lt"/>
              </a:rPr>
            </a:br>
            <a:r>
              <a:rPr lang="en-US" sz="1800" b="1" i="1" dirty="0">
                <a:latin typeface="+mn-lt"/>
              </a:rPr>
              <a:t> </a:t>
            </a:r>
            <a:br>
              <a:rPr lang="en-US" sz="1800" dirty="0">
                <a:latin typeface="+mn-lt"/>
              </a:rPr>
            </a:br>
            <a:r>
              <a:rPr lang="en-US" sz="2500" dirty="0">
                <a:latin typeface="+mn-lt"/>
              </a:rPr>
              <a:t>Genesis 18:3-5</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1246669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HOSPITALITY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“And he said, “Here now, my lords, please turn in to your servant’s house and spend the night, and wash your feet; then you may rise early and go on your way.” And they said, “No, but we will spend the night in the open square.”</a:t>
            </a:r>
            <a:br>
              <a:rPr lang="en-US" sz="3600" b="1" i="1" dirty="0">
                <a:latin typeface="+mn-lt"/>
              </a:rPr>
            </a:br>
            <a:r>
              <a:rPr lang="en-US" sz="1800" b="1" i="1" dirty="0">
                <a:latin typeface="+mn-lt"/>
              </a:rPr>
              <a:t> </a:t>
            </a:r>
            <a:br>
              <a:rPr lang="en-US" sz="1800" dirty="0">
                <a:latin typeface="+mn-lt"/>
              </a:rPr>
            </a:br>
            <a:r>
              <a:rPr lang="en-US" sz="2500" dirty="0">
                <a:latin typeface="+mn-lt"/>
              </a:rPr>
              <a:t>Genesis 19:2</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190576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HOSPITALITY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“Then the man came to the house. </a:t>
            </a:r>
          </a:p>
          <a:p>
            <a:pPr algn="ctr"/>
            <a:r>
              <a:rPr lang="en-US" sz="3300" b="1" i="1" dirty="0">
                <a:latin typeface="+mn-lt"/>
              </a:rPr>
              <a:t>And he unloaded the camels, and provided straw and feed for the camels, and water to wash his </a:t>
            </a:r>
          </a:p>
          <a:p>
            <a:pPr algn="ctr"/>
            <a:r>
              <a:rPr lang="en-US" sz="3300" b="1" i="1" dirty="0">
                <a:latin typeface="+mn-lt"/>
              </a:rPr>
              <a:t>feet and the feet of the men who were with him.”</a:t>
            </a:r>
            <a:br>
              <a:rPr lang="en-US" sz="3600" b="1" i="1" dirty="0">
                <a:latin typeface="+mn-lt"/>
              </a:rPr>
            </a:br>
            <a:r>
              <a:rPr lang="en-US" sz="1800" b="1" i="1" dirty="0">
                <a:latin typeface="+mn-lt"/>
              </a:rPr>
              <a:t> </a:t>
            </a:r>
            <a:br>
              <a:rPr lang="en-US" sz="1800" dirty="0">
                <a:latin typeface="+mn-lt"/>
              </a:rPr>
            </a:br>
            <a:r>
              <a:rPr lang="en-US" sz="2500" dirty="0">
                <a:latin typeface="+mn-lt"/>
              </a:rPr>
              <a:t>Genesis 24:32</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1220383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HOSPITALITY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“So the man brought the men into Joseph’s house and gave them water, and they washed their feet; and he gave their donkeys feed.”</a:t>
            </a:r>
            <a:br>
              <a:rPr lang="en-US" sz="3600" b="1" i="1" dirty="0">
                <a:latin typeface="+mn-lt"/>
              </a:rPr>
            </a:br>
            <a:r>
              <a:rPr lang="en-US" sz="1800" b="1" i="1" dirty="0">
                <a:latin typeface="+mn-lt"/>
              </a:rPr>
              <a:t> </a:t>
            </a:r>
            <a:br>
              <a:rPr lang="en-US" sz="1800" dirty="0">
                <a:latin typeface="+mn-lt"/>
              </a:rPr>
            </a:br>
            <a:r>
              <a:rPr lang="en-US" sz="2500" dirty="0">
                <a:latin typeface="+mn-lt"/>
              </a:rPr>
              <a:t>Genesis 43:24</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3327558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HOSPITALITY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“Then she arose, bowed her face to the earth, and said, “Here is your maidservant, a servant to </a:t>
            </a:r>
          </a:p>
          <a:p>
            <a:pPr algn="ctr"/>
            <a:r>
              <a:rPr lang="en-US" sz="3300" b="1" i="1" dirty="0">
                <a:latin typeface="+mn-lt"/>
              </a:rPr>
              <a:t>wash the feet of the servants of my lord.”</a:t>
            </a:r>
            <a:br>
              <a:rPr lang="en-US" sz="3600" b="1" i="1" dirty="0">
                <a:latin typeface="+mn-lt"/>
              </a:rPr>
            </a:br>
            <a:r>
              <a:rPr lang="en-US" sz="1800" b="1" i="1" dirty="0">
                <a:latin typeface="+mn-lt"/>
              </a:rPr>
              <a:t> </a:t>
            </a:r>
            <a:br>
              <a:rPr lang="en-US" sz="1800" dirty="0">
                <a:latin typeface="+mn-lt"/>
              </a:rPr>
            </a:br>
            <a:r>
              <a:rPr lang="en-US" sz="2500" dirty="0">
                <a:latin typeface="+mn-lt"/>
              </a:rPr>
              <a:t>1 Samuel 25:41</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86533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HOSPITALITY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“Do not let a widow under sixty years old be taken into the number, and not unless she has been the wife of one man, well reported for good works: if she has brought up children, if she has lodged strangers, if she has washed the saints’ feet, if she has relieved the afflicted, if she has diligently followed every good work.”</a:t>
            </a:r>
            <a:br>
              <a:rPr lang="en-US" sz="3600" b="1" i="1" dirty="0">
                <a:latin typeface="+mn-lt"/>
              </a:rPr>
            </a:br>
            <a:r>
              <a:rPr lang="en-US" sz="1800" b="1" i="1" dirty="0">
                <a:latin typeface="+mn-lt"/>
              </a:rPr>
              <a:t> </a:t>
            </a:r>
            <a:br>
              <a:rPr lang="en-US" sz="1800" dirty="0">
                <a:latin typeface="+mn-lt"/>
              </a:rPr>
            </a:br>
            <a:r>
              <a:rPr lang="en-US" sz="2500" dirty="0">
                <a:latin typeface="+mn-lt"/>
              </a:rPr>
              <a:t>1 Timothy 5:9-10</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749885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HOSPITALITY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“Now on the first day of the week, when the disciples came together to break bread, Paul, ready to depart the next day, spoke to them and continued his message until midnight.”</a:t>
            </a:r>
            <a:br>
              <a:rPr lang="en-US" sz="3600" b="1" i="1" dirty="0">
                <a:latin typeface="+mn-lt"/>
              </a:rPr>
            </a:br>
            <a:r>
              <a:rPr lang="en-US" sz="1800" b="1" i="1" dirty="0">
                <a:latin typeface="+mn-lt"/>
              </a:rPr>
              <a:t> </a:t>
            </a:r>
            <a:br>
              <a:rPr lang="en-US" sz="1800" dirty="0">
                <a:latin typeface="+mn-lt"/>
              </a:rPr>
            </a:br>
            <a:r>
              <a:rPr lang="en-US" sz="2500" dirty="0">
                <a:latin typeface="+mn-lt"/>
              </a:rPr>
              <a:t>Acts 20:7</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2174398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HOSPITALITY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“If I then, your Lord and Teacher, have washed your feet, you also </a:t>
            </a:r>
            <a:r>
              <a:rPr lang="en-US" sz="3300" b="1" i="1" u="sng" dirty="0">
                <a:latin typeface="+mn-lt"/>
              </a:rPr>
              <a:t>ought</a:t>
            </a:r>
            <a:r>
              <a:rPr lang="en-US" sz="3300" b="1" i="1" dirty="0">
                <a:latin typeface="+mn-lt"/>
              </a:rPr>
              <a:t> to wash one another’s feet.”</a:t>
            </a:r>
            <a:br>
              <a:rPr lang="en-US" sz="3600" b="1" i="1" dirty="0">
                <a:latin typeface="+mn-lt"/>
              </a:rPr>
            </a:br>
            <a:r>
              <a:rPr lang="en-US" sz="1800" b="1" i="1" dirty="0">
                <a:latin typeface="+mn-lt"/>
              </a:rPr>
              <a:t> </a:t>
            </a:r>
            <a:br>
              <a:rPr lang="en-US" sz="1800" dirty="0">
                <a:latin typeface="+mn-lt"/>
              </a:rPr>
            </a:br>
            <a:r>
              <a:rPr lang="en-US" sz="2500" dirty="0">
                <a:latin typeface="+mn-lt"/>
              </a:rPr>
              <a:t>John 13:14</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558059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HOSPITALITY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“So husbands </a:t>
            </a:r>
            <a:r>
              <a:rPr lang="en-US" sz="3300" b="1" i="1" u="sng" dirty="0">
                <a:latin typeface="+mn-lt"/>
              </a:rPr>
              <a:t>ought</a:t>
            </a:r>
            <a:r>
              <a:rPr lang="en-US" sz="3300" b="1" i="1" dirty="0">
                <a:latin typeface="+mn-lt"/>
              </a:rPr>
              <a:t> to love their own wives as their own bodies; he who loves his wife loves himself.”</a:t>
            </a:r>
            <a:br>
              <a:rPr lang="en-US" sz="3600" b="1" i="1" dirty="0">
                <a:latin typeface="+mn-lt"/>
              </a:rPr>
            </a:br>
            <a:r>
              <a:rPr lang="en-US" sz="1800" b="1" i="1" dirty="0">
                <a:latin typeface="+mn-lt"/>
              </a:rPr>
              <a:t> </a:t>
            </a:r>
            <a:br>
              <a:rPr lang="en-US" sz="1800" dirty="0">
                <a:latin typeface="+mn-lt"/>
              </a:rPr>
            </a:br>
            <a:r>
              <a:rPr lang="en-US" sz="2500" dirty="0">
                <a:latin typeface="+mn-lt"/>
              </a:rPr>
              <a:t>Ephesians 5:28</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11608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F7955C-5177-60DE-C1AB-2ACA45EA9EA2}"/>
              </a:ext>
            </a:extLst>
          </p:cNvPr>
          <p:cNvSpPr>
            <a:spLocks noGrp="1"/>
          </p:cNvSpPr>
          <p:nvPr>
            <p:ph type="title"/>
          </p:nvPr>
        </p:nvSpPr>
        <p:spPr>
          <a:xfrm>
            <a:off x="4689253" y="1800373"/>
            <a:ext cx="7077199" cy="4298146"/>
          </a:xfrm>
        </p:spPr>
        <p:txBody>
          <a:bodyPr>
            <a:normAutofit/>
          </a:bodyPr>
          <a:lstStyle/>
          <a:p>
            <a:pPr algn="ctr"/>
            <a:r>
              <a:rPr lang="en-US" sz="3200" b="1" i="1" dirty="0">
                <a:latin typeface="+mn-lt"/>
              </a:rPr>
              <a:t>“And he said, “Here now, my lords, please turn in to your servant’s house and spend the night, and wash your feet; then you may rise early and go on your way.” And they said, “No, but we will spend the night in the open square.”</a:t>
            </a:r>
            <a:br>
              <a:rPr lang="en-US" sz="3200" b="1" i="1" dirty="0">
                <a:latin typeface="+mn-lt"/>
              </a:rPr>
            </a:br>
            <a:br>
              <a:rPr lang="en-US" sz="1800" dirty="0">
                <a:latin typeface="+mn-lt"/>
              </a:rPr>
            </a:br>
            <a:r>
              <a:rPr lang="en-US" sz="2400" dirty="0">
                <a:latin typeface="+mn-lt"/>
              </a:rPr>
              <a:t>Genesis 19:2</a:t>
            </a:r>
            <a:endParaRPr lang="en-US" sz="3200" b="1" i="1" dirty="0">
              <a:latin typeface="+mn-lt"/>
            </a:endParaRPr>
          </a:p>
        </p:txBody>
      </p:sp>
      <p:pic>
        <p:nvPicPr>
          <p:cNvPr id="5" name="Picture 4" descr="http://ourhealingmoments.com/wp-content/uploads/2013/03/347352716_640.jpg">
            <a:extLst>
              <a:ext uri="{FF2B5EF4-FFF2-40B4-BE49-F238E27FC236}">
                <a16:creationId xmlns:a16="http://schemas.microsoft.com/office/drawing/2014/main" id="{78CD145B-177C-2712-8544-AC4A9E52C6A7}"/>
              </a:ext>
            </a:extLst>
          </p:cNvPr>
          <p:cNvPicPr>
            <a:picLocks noChangeAspect="1" noChangeArrowheads="1"/>
          </p:cNvPicPr>
          <p:nvPr/>
        </p:nvPicPr>
        <p:blipFill>
          <a:blip r:embed="rId2" cstate="print"/>
          <a:srcRect/>
          <a:stretch>
            <a:fillRect/>
          </a:stretch>
        </p:blipFill>
        <p:spPr bwMode="auto">
          <a:xfrm>
            <a:off x="425549" y="1800373"/>
            <a:ext cx="4263704" cy="4079924"/>
          </a:xfrm>
          <a:prstGeom prst="rect">
            <a:avLst/>
          </a:prstGeom>
          <a:noFill/>
        </p:spPr>
      </p:pic>
      <p:sp>
        <p:nvSpPr>
          <p:cNvPr id="2" name="Title 3">
            <a:extLst>
              <a:ext uri="{FF2B5EF4-FFF2-40B4-BE49-F238E27FC236}">
                <a16:creationId xmlns:a16="http://schemas.microsoft.com/office/drawing/2014/main" id="{985E80C0-21DE-630F-7C16-7D7CE0D2C2AA}"/>
              </a:ext>
            </a:extLst>
          </p:cNvPr>
          <p:cNvSpPr txBox="1">
            <a:spLocks/>
          </p:cNvSpPr>
          <p:nvPr/>
        </p:nvSpPr>
        <p:spPr>
          <a:xfrm>
            <a:off x="1744395" y="281355"/>
            <a:ext cx="9250636" cy="8298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Rockwell Extra Bold" panose="02060903040505020403" pitchFamily="18" charset="0"/>
              </a:rPr>
              <a:t>Foot Washing</a:t>
            </a:r>
          </a:p>
        </p:txBody>
      </p:sp>
    </p:spTree>
    <p:extLst>
      <p:ext uri="{BB962C8B-B14F-4D97-AF65-F5344CB8AC3E}">
        <p14:creationId xmlns:p14="http://schemas.microsoft.com/office/powerpoint/2010/main" val="1540673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HOSPITALITY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“By this we know love, because He laid down His life for us. And we also </a:t>
            </a:r>
            <a:r>
              <a:rPr lang="en-US" sz="3300" b="1" i="1" u="sng" dirty="0">
                <a:latin typeface="+mn-lt"/>
              </a:rPr>
              <a:t>ought</a:t>
            </a:r>
            <a:r>
              <a:rPr lang="en-US" sz="3300" b="1" i="1" dirty="0">
                <a:latin typeface="+mn-lt"/>
              </a:rPr>
              <a:t> to lay down </a:t>
            </a:r>
          </a:p>
          <a:p>
            <a:pPr algn="ctr"/>
            <a:r>
              <a:rPr lang="en-US" sz="3300" b="1" i="1" dirty="0">
                <a:latin typeface="+mn-lt"/>
              </a:rPr>
              <a:t>our lives for the brethren.”</a:t>
            </a:r>
            <a:br>
              <a:rPr lang="en-US" sz="3600" b="1" i="1" dirty="0">
                <a:latin typeface="+mn-lt"/>
              </a:rPr>
            </a:br>
            <a:r>
              <a:rPr lang="en-US" sz="1800" b="1" i="1" dirty="0">
                <a:latin typeface="+mn-lt"/>
              </a:rPr>
              <a:t> </a:t>
            </a:r>
            <a:br>
              <a:rPr lang="en-US" sz="1800" dirty="0">
                <a:latin typeface="+mn-lt"/>
              </a:rPr>
            </a:br>
            <a:r>
              <a:rPr lang="en-US" sz="2500" dirty="0">
                <a:latin typeface="+mn-lt"/>
              </a:rPr>
              <a:t>1 John 3:16</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1314790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HOSPITALITY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“Beloved, if God so loved us, </a:t>
            </a:r>
          </a:p>
          <a:p>
            <a:pPr algn="ctr"/>
            <a:r>
              <a:rPr lang="en-US" sz="3300" b="1" i="1" dirty="0">
                <a:latin typeface="+mn-lt"/>
              </a:rPr>
              <a:t>we also </a:t>
            </a:r>
            <a:r>
              <a:rPr lang="en-US" sz="3300" b="1" i="1" u="sng" dirty="0">
                <a:latin typeface="+mn-lt"/>
              </a:rPr>
              <a:t>ought</a:t>
            </a:r>
            <a:r>
              <a:rPr lang="en-US" sz="3300" b="1" i="1" dirty="0">
                <a:latin typeface="+mn-lt"/>
              </a:rPr>
              <a:t> to love one another.”</a:t>
            </a:r>
            <a:br>
              <a:rPr lang="en-US" sz="3600" b="1" i="1" dirty="0">
                <a:latin typeface="+mn-lt"/>
              </a:rPr>
            </a:br>
            <a:r>
              <a:rPr lang="en-US" sz="1800" b="1" i="1" dirty="0">
                <a:latin typeface="+mn-lt"/>
              </a:rPr>
              <a:t> </a:t>
            </a:r>
            <a:br>
              <a:rPr lang="en-US" sz="1800" dirty="0">
                <a:latin typeface="+mn-lt"/>
              </a:rPr>
            </a:br>
            <a:r>
              <a:rPr lang="en-US" sz="2500" dirty="0">
                <a:latin typeface="+mn-lt"/>
              </a:rPr>
              <a:t>1 John 4:11</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1499551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buNone/>
            </a:pPr>
            <a:r>
              <a:rPr lang="en-US" sz="3600" b="1" dirty="0">
                <a:cs typeface="Narkisim" pitchFamily="34" charset="-79"/>
              </a:rPr>
              <a:t>      The Disciples Needed to Learn:</a:t>
            </a:r>
          </a:p>
        </p:txBody>
      </p:sp>
      <p:pic>
        <p:nvPicPr>
          <p:cNvPr id="4" name="Picture 3" descr="http://ourhealingmoments.com/wp-content/uploads/2013/03/347352716_640.jpg">
            <a:extLst>
              <a:ext uri="{FF2B5EF4-FFF2-40B4-BE49-F238E27FC236}">
                <a16:creationId xmlns:a16="http://schemas.microsoft.com/office/drawing/2014/main" id="{340382AC-7DBF-1C2D-B112-2E6FD1407F50}"/>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
        <p:nvSpPr>
          <p:cNvPr id="7" name="TextBox 6">
            <a:extLst>
              <a:ext uri="{FF2B5EF4-FFF2-40B4-BE49-F238E27FC236}">
                <a16:creationId xmlns:a16="http://schemas.microsoft.com/office/drawing/2014/main" id="{2940FDE1-2667-7259-3D40-FA4D29565916}"/>
              </a:ext>
            </a:extLst>
          </p:cNvPr>
          <p:cNvSpPr txBox="1"/>
          <p:nvPr/>
        </p:nvSpPr>
        <p:spPr>
          <a:xfrm>
            <a:off x="3288322" y="2962246"/>
            <a:ext cx="6098344" cy="1323439"/>
          </a:xfrm>
          <a:prstGeom prst="rect">
            <a:avLst/>
          </a:prstGeom>
          <a:noFill/>
        </p:spPr>
        <p:txBody>
          <a:bodyPr wrap="square">
            <a:spAutoFit/>
          </a:bodyPr>
          <a:lstStyle/>
          <a:p>
            <a:pPr algn="ctr"/>
            <a:r>
              <a:rPr lang="en-US" sz="8000" b="1" dirty="0">
                <a:solidFill>
                  <a:schemeClr val="tx2">
                    <a:lumMod val="75000"/>
                  </a:schemeClr>
                </a:solidFill>
                <a:cs typeface="Narkisim" pitchFamily="34" charset="-79"/>
              </a:rPr>
              <a:t>HUMILITY</a:t>
            </a:r>
            <a:endParaRPr lang="en-US" sz="8000" dirty="0"/>
          </a:p>
        </p:txBody>
      </p:sp>
    </p:spTree>
    <p:extLst>
      <p:ext uri="{BB962C8B-B14F-4D97-AF65-F5344CB8AC3E}">
        <p14:creationId xmlns:p14="http://schemas.microsoft.com/office/powerpoint/2010/main" val="2516016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Humility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“Now there was also a dispute among them, as to which of them should be considered the greatest. And He said to them, “The kings of the Gentiles exercise lordship over them, and those who exercise authority over them are called ‘benefactors.’ But not so among you; on the contrary...</a:t>
            </a:r>
            <a:br>
              <a:rPr lang="en-US" sz="3600" b="1" i="1" dirty="0">
                <a:latin typeface="+mn-lt"/>
              </a:rPr>
            </a:br>
            <a:r>
              <a:rPr lang="en-US" sz="1800" b="1" i="1" dirty="0">
                <a:latin typeface="+mn-lt"/>
              </a:rPr>
              <a:t> </a:t>
            </a:r>
            <a:br>
              <a:rPr lang="en-US" sz="1800" dirty="0">
                <a:latin typeface="+mn-lt"/>
              </a:rPr>
            </a:br>
            <a:r>
              <a:rPr lang="en-US" sz="2500" dirty="0">
                <a:latin typeface="+mn-lt"/>
              </a:rPr>
              <a:t>Luke 22:24-27</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2857545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Humility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…he who is greatest among you, let him be as the younger, and he who governs as he who serves. For who is greater, he who sits at the table, or he who serves? Is it not he who sits at the table? </a:t>
            </a:r>
          </a:p>
          <a:p>
            <a:pPr algn="ctr"/>
            <a:r>
              <a:rPr lang="en-US" sz="3300" b="1" i="1" dirty="0">
                <a:latin typeface="+mn-lt"/>
              </a:rPr>
              <a:t>Yet I am among you as the One who serves.”</a:t>
            </a:r>
            <a:br>
              <a:rPr lang="en-US" sz="3600" b="1" i="1" dirty="0">
                <a:latin typeface="+mn-lt"/>
              </a:rPr>
            </a:br>
            <a:r>
              <a:rPr lang="en-US" sz="1800" b="1" i="1" dirty="0">
                <a:latin typeface="+mn-lt"/>
              </a:rPr>
              <a:t> </a:t>
            </a:r>
            <a:br>
              <a:rPr lang="en-US" sz="1800" dirty="0">
                <a:latin typeface="+mn-lt"/>
              </a:rPr>
            </a:br>
            <a:r>
              <a:rPr lang="en-US" sz="2500" dirty="0">
                <a:latin typeface="+mn-lt"/>
              </a:rPr>
              <a:t>Luke 22:24-27</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2140144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Humility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“You call Me Teacher and Lord, and you say well, for so I am. If I then, your Lord and Teacher, have washed your feet, you also ought to wash one another’s feet. For I have given you an example, that you should do as I have done to you. Most assuredly, I say to you, a servant is not greater than his master; nor is he who is sent greater than he who sent him.”</a:t>
            </a:r>
            <a:br>
              <a:rPr lang="en-US" sz="3600" b="1" i="1" dirty="0">
                <a:latin typeface="+mn-lt"/>
              </a:rPr>
            </a:br>
            <a:r>
              <a:rPr lang="en-US" sz="1800" b="1" i="1" dirty="0">
                <a:latin typeface="+mn-lt"/>
              </a:rPr>
              <a:t> </a:t>
            </a:r>
            <a:br>
              <a:rPr lang="en-US" sz="1800" dirty="0">
                <a:latin typeface="+mn-lt"/>
              </a:rPr>
            </a:br>
            <a:r>
              <a:rPr lang="en-US" sz="2500" dirty="0">
                <a:latin typeface="+mn-lt"/>
              </a:rPr>
              <a:t>John 13:13-16</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3"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1863646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Humility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“At that time the disciples came to Jesus, saying, “Who then is greatest in the kingdom of heaven?”  Then Jesus called a little child to Him, set him in the midst of them, and said, “Assuredly, I say to you, unless you are converted and become </a:t>
            </a:r>
          </a:p>
          <a:p>
            <a:pPr algn="ctr"/>
            <a:r>
              <a:rPr lang="en-US" sz="3300" b="1" i="1" dirty="0">
                <a:latin typeface="+mn-lt"/>
              </a:rPr>
              <a:t>as little children,…</a:t>
            </a:r>
            <a:br>
              <a:rPr lang="en-US" sz="3600" b="1" i="1" dirty="0">
                <a:latin typeface="+mn-lt"/>
              </a:rPr>
            </a:br>
            <a:r>
              <a:rPr lang="en-US" sz="1800" b="1" i="1" dirty="0">
                <a:latin typeface="+mn-lt"/>
              </a:rPr>
              <a:t> </a:t>
            </a:r>
            <a:br>
              <a:rPr lang="en-US" sz="1800" dirty="0">
                <a:latin typeface="+mn-lt"/>
              </a:rPr>
            </a:br>
            <a:r>
              <a:rPr lang="en-US" sz="2500" dirty="0">
                <a:latin typeface="+mn-lt"/>
              </a:rPr>
              <a:t>Matthew 18:1-4</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466245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Humility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…you will by no means enter the kingdom of heaven. Therefore whoever humbles himself </a:t>
            </a:r>
          </a:p>
          <a:p>
            <a:pPr algn="ctr"/>
            <a:r>
              <a:rPr lang="en-US" sz="3300" b="1" i="1" dirty="0">
                <a:latin typeface="+mn-lt"/>
              </a:rPr>
              <a:t>as this little child is the greatest in the </a:t>
            </a:r>
          </a:p>
          <a:p>
            <a:pPr algn="ctr"/>
            <a:r>
              <a:rPr lang="en-US" sz="3300" b="1" i="1" dirty="0">
                <a:latin typeface="+mn-lt"/>
              </a:rPr>
              <a:t>kingdom of heaven.”</a:t>
            </a:r>
            <a:br>
              <a:rPr lang="en-US" sz="3600" b="1" i="1" dirty="0">
                <a:latin typeface="+mn-lt"/>
              </a:rPr>
            </a:br>
            <a:r>
              <a:rPr lang="en-US" sz="1800" b="1" i="1" dirty="0">
                <a:latin typeface="+mn-lt"/>
              </a:rPr>
              <a:t> </a:t>
            </a:r>
            <a:br>
              <a:rPr lang="en-US" sz="1800" dirty="0">
                <a:latin typeface="+mn-lt"/>
              </a:rPr>
            </a:br>
            <a:r>
              <a:rPr lang="en-US" sz="2500" dirty="0">
                <a:latin typeface="+mn-lt"/>
              </a:rPr>
              <a:t>Matthew 18:1-4</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4096961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Humility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“Pride goes before destruction,</a:t>
            </a:r>
          </a:p>
          <a:p>
            <a:pPr algn="ctr"/>
            <a:r>
              <a:rPr lang="en-US" sz="3300" b="1" i="1" dirty="0">
                <a:latin typeface="+mn-lt"/>
              </a:rPr>
              <a:t>And a haughty spirit before a fall.</a:t>
            </a:r>
          </a:p>
          <a:p>
            <a:pPr algn="ctr"/>
            <a:r>
              <a:rPr lang="en-US" sz="3300" b="1" i="1" dirty="0">
                <a:latin typeface="+mn-lt"/>
              </a:rPr>
              <a:t>Better to be of a humble spirit with the lowly,</a:t>
            </a:r>
          </a:p>
          <a:p>
            <a:pPr algn="ctr"/>
            <a:r>
              <a:rPr lang="en-US" sz="3300" b="1" i="1" dirty="0">
                <a:latin typeface="+mn-lt"/>
              </a:rPr>
              <a:t>Than to divide the spoil with the proud.”</a:t>
            </a:r>
          </a:p>
          <a:p>
            <a:pPr algn="ctr"/>
            <a:endParaRPr lang="en-US" sz="1800" b="1" i="1" dirty="0">
              <a:latin typeface="+mn-lt"/>
            </a:endParaRPr>
          </a:p>
          <a:p>
            <a:pPr algn="ctr"/>
            <a:r>
              <a:rPr lang="en-US" sz="2500" dirty="0">
                <a:latin typeface="+mn-lt"/>
              </a:rPr>
              <a:t>Proverbs 16:18-19</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173250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Humility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“not a novice, lest being puffed up with pride he fall into the same condemnation as the devil.”</a:t>
            </a:r>
          </a:p>
          <a:p>
            <a:pPr algn="ctr"/>
            <a:endParaRPr lang="en-US" sz="1800" b="1" i="1" dirty="0">
              <a:latin typeface="+mn-lt"/>
            </a:endParaRPr>
          </a:p>
          <a:p>
            <a:pPr algn="ctr"/>
            <a:r>
              <a:rPr lang="en-US" sz="2500" dirty="0">
                <a:latin typeface="+mn-lt"/>
              </a:rPr>
              <a:t>1 Timothy 3:6</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4249099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F7955C-5177-60DE-C1AB-2ACA45EA9EA2}"/>
              </a:ext>
            </a:extLst>
          </p:cNvPr>
          <p:cNvSpPr>
            <a:spLocks noGrp="1"/>
          </p:cNvSpPr>
          <p:nvPr>
            <p:ph type="title"/>
          </p:nvPr>
        </p:nvSpPr>
        <p:spPr>
          <a:xfrm>
            <a:off x="4689253" y="1434905"/>
            <a:ext cx="7077199" cy="5289452"/>
          </a:xfrm>
        </p:spPr>
        <p:txBody>
          <a:bodyPr>
            <a:normAutofit fontScale="90000"/>
          </a:bodyPr>
          <a:lstStyle/>
          <a:p>
            <a:pPr algn="ctr"/>
            <a:r>
              <a:rPr lang="en-US" sz="3600" b="1" i="1" dirty="0">
                <a:latin typeface="+mn-lt"/>
              </a:rPr>
              <a:t>“Do not let a widow under sixty years old be taken into the number, and not unless she has been the wife of one man, well reported for good works: if she has brought up children, if she has lodged strangers, if she has washed the saints’ feet, if she has relieved the afflicted, if she has diligently followed </a:t>
            </a:r>
            <a:br>
              <a:rPr lang="en-US" sz="3600" b="1" i="1" dirty="0">
                <a:latin typeface="+mn-lt"/>
              </a:rPr>
            </a:br>
            <a:r>
              <a:rPr lang="en-US" sz="3600" b="1" i="1" dirty="0">
                <a:latin typeface="+mn-lt"/>
              </a:rPr>
              <a:t>every good work.”</a:t>
            </a:r>
            <a:br>
              <a:rPr lang="en-US" sz="3600" b="1" i="1" dirty="0">
                <a:latin typeface="+mn-lt"/>
              </a:rPr>
            </a:br>
            <a:r>
              <a:rPr lang="en-US" sz="1800" b="1" i="1" dirty="0">
                <a:latin typeface="+mn-lt"/>
              </a:rPr>
              <a:t> </a:t>
            </a:r>
            <a:br>
              <a:rPr lang="en-US" sz="1800" dirty="0">
                <a:latin typeface="+mn-lt"/>
              </a:rPr>
            </a:br>
            <a:r>
              <a:rPr lang="en-US" sz="2400" dirty="0">
                <a:latin typeface="+mn-lt"/>
              </a:rPr>
              <a:t>1 Timothy 5:9-10</a:t>
            </a:r>
            <a:endParaRPr lang="en-US" sz="3200" b="1" i="1" dirty="0">
              <a:latin typeface="+mn-lt"/>
            </a:endParaRPr>
          </a:p>
        </p:txBody>
      </p:sp>
      <p:pic>
        <p:nvPicPr>
          <p:cNvPr id="5" name="Picture 4" descr="http://ourhealingmoments.com/wp-content/uploads/2013/03/347352716_640.jpg">
            <a:extLst>
              <a:ext uri="{FF2B5EF4-FFF2-40B4-BE49-F238E27FC236}">
                <a16:creationId xmlns:a16="http://schemas.microsoft.com/office/drawing/2014/main" id="{78CD145B-177C-2712-8544-AC4A9E52C6A7}"/>
              </a:ext>
            </a:extLst>
          </p:cNvPr>
          <p:cNvPicPr>
            <a:picLocks noChangeAspect="1" noChangeArrowheads="1"/>
          </p:cNvPicPr>
          <p:nvPr/>
        </p:nvPicPr>
        <p:blipFill>
          <a:blip r:embed="rId2" cstate="print"/>
          <a:srcRect/>
          <a:stretch>
            <a:fillRect/>
          </a:stretch>
        </p:blipFill>
        <p:spPr bwMode="auto">
          <a:xfrm>
            <a:off x="425549" y="1800373"/>
            <a:ext cx="4263704" cy="4079924"/>
          </a:xfrm>
          <a:prstGeom prst="rect">
            <a:avLst/>
          </a:prstGeom>
          <a:noFill/>
        </p:spPr>
      </p:pic>
      <p:sp>
        <p:nvSpPr>
          <p:cNvPr id="2" name="Title 3">
            <a:extLst>
              <a:ext uri="{FF2B5EF4-FFF2-40B4-BE49-F238E27FC236}">
                <a16:creationId xmlns:a16="http://schemas.microsoft.com/office/drawing/2014/main" id="{985E80C0-21DE-630F-7C16-7D7CE0D2C2AA}"/>
              </a:ext>
            </a:extLst>
          </p:cNvPr>
          <p:cNvSpPr txBox="1">
            <a:spLocks/>
          </p:cNvSpPr>
          <p:nvPr/>
        </p:nvSpPr>
        <p:spPr>
          <a:xfrm>
            <a:off x="1744395" y="281355"/>
            <a:ext cx="9250636" cy="8298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Rockwell Extra Bold" panose="02060903040505020403" pitchFamily="18" charset="0"/>
              </a:rPr>
              <a:t>Foot Washing</a:t>
            </a:r>
          </a:p>
        </p:txBody>
      </p:sp>
    </p:spTree>
    <p:extLst>
      <p:ext uri="{BB962C8B-B14F-4D97-AF65-F5344CB8AC3E}">
        <p14:creationId xmlns:p14="http://schemas.microsoft.com/office/powerpoint/2010/main" val="2514967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Humility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“And you are puffed up, and have not rather mourned, that he who has done this deed might </a:t>
            </a:r>
          </a:p>
          <a:p>
            <a:pPr algn="ctr"/>
            <a:r>
              <a:rPr lang="en-US" sz="3300" b="1" i="1" dirty="0">
                <a:latin typeface="+mn-lt"/>
              </a:rPr>
              <a:t>be taken away from among you.”</a:t>
            </a:r>
          </a:p>
          <a:p>
            <a:pPr algn="ctr"/>
            <a:endParaRPr lang="en-US" sz="1800" b="1" i="1" dirty="0">
              <a:latin typeface="+mn-lt"/>
            </a:endParaRPr>
          </a:p>
          <a:p>
            <a:pPr algn="ctr"/>
            <a:r>
              <a:rPr lang="en-US" sz="2500" dirty="0">
                <a:latin typeface="+mn-lt"/>
              </a:rPr>
              <a:t>1 Corinthians 5:2</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1040871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cs typeface="Narkisim" pitchFamily="34" charset="-79"/>
              </a:rPr>
              <a:t>The Disciples Needed to Learn: </a:t>
            </a:r>
            <a:r>
              <a:rPr lang="en-US" sz="3600" b="1" dirty="0">
                <a:solidFill>
                  <a:schemeClr val="tx2">
                    <a:lumMod val="75000"/>
                  </a:schemeClr>
                </a:solidFill>
                <a:cs typeface="Narkisim" pitchFamily="34" charset="-79"/>
              </a:rPr>
              <a:t>Humility</a:t>
            </a:r>
            <a:endParaRPr lang="en-US" sz="3600" b="1" dirty="0">
              <a:cs typeface="Narkisim" pitchFamily="34" charset="-79"/>
            </a:endParaRPr>
          </a:p>
        </p:txBody>
      </p:sp>
      <p:sp>
        <p:nvSpPr>
          <p:cNvPr id="5" name="Title 3">
            <a:extLst>
              <a:ext uri="{FF2B5EF4-FFF2-40B4-BE49-F238E27FC236}">
                <a16:creationId xmlns:a16="http://schemas.microsoft.com/office/drawing/2014/main" id="{A8F67891-313B-1E71-C49B-DCF16676A0EE}"/>
              </a:ext>
            </a:extLst>
          </p:cNvPr>
          <p:cNvSpPr txBox="1">
            <a:spLocks/>
          </p:cNvSpPr>
          <p:nvPr/>
        </p:nvSpPr>
        <p:spPr>
          <a:xfrm>
            <a:off x="2811568" y="2333241"/>
            <a:ext cx="8923232" cy="444947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i="1" dirty="0">
                <a:latin typeface="+mn-lt"/>
              </a:rPr>
              <a:t>“If anyone teaches otherwise and does not consent to wholesome words, even the words of our Lord Jesus Christ, and to the doctrine which accords with godliness, he is proud, knowing nothing, </a:t>
            </a:r>
          </a:p>
          <a:p>
            <a:pPr algn="ctr"/>
            <a:r>
              <a:rPr lang="en-US" sz="3300" b="1" i="1" dirty="0">
                <a:latin typeface="+mn-lt"/>
              </a:rPr>
              <a:t>but is obsessed with disputes and arguments over words, from which come envy, strife, </a:t>
            </a:r>
          </a:p>
          <a:p>
            <a:pPr algn="ctr"/>
            <a:r>
              <a:rPr lang="en-US" sz="3300" b="1" i="1" dirty="0">
                <a:latin typeface="+mn-lt"/>
              </a:rPr>
              <a:t>reviling, evil suspicions,”</a:t>
            </a:r>
          </a:p>
          <a:p>
            <a:pPr algn="ctr"/>
            <a:endParaRPr lang="en-US" sz="1800" b="1" i="1" dirty="0">
              <a:latin typeface="+mn-lt"/>
            </a:endParaRPr>
          </a:p>
          <a:p>
            <a:pPr algn="ctr"/>
            <a:r>
              <a:rPr lang="en-US" sz="2500" dirty="0">
                <a:latin typeface="+mn-lt"/>
              </a:rPr>
              <a:t>1 Timothy 6:3-4</a:t>
            </a:r>
            <a:endParaRPr lang="en-US" sz="2500" b="1" i="1" dirty="0">
              <a:latin typeface="+mn-lt"/>
            </a:endParaRP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Tree>
    <p:extLst>
      <p:ext uri="{BB962C8B-B14F-4D97-AF65-F5344CB8AC3E}">
        <p14:creationId xmlns:p14="http://schemas.microsoft.com/office/powerpoint/2010/main" val="4275452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lgn="ctr">
              <a:buNone/>
            </a:pPr>
            <a:r>
              <a:rPr lang="en-US" sz="3600" b="1" dirty="0">
                <a:latin typeface="Rockwell Extra Bold" panose="02060903040505020403" pitchFamily="18" charset="0"/>
                <a:cs typeface="Narkisim" pitchFamily="34" charset="-79"/>
              </a:rPr>
              <a:t>Foot Washing – Hospitality &amp; Humility</a:t>
            </a:r>
          </a:p>
        </p:txBody>
      </p:sp>
      <p:pic>
        <p:nvPicPr>
          <p:cNvPr id="6" name="Picture 5" descr="http://ourhealingmoments.com/wp-content/uploads/2013/03/347352716_640.jpg">
            <a:extLst>
              <a:ext uri="{FF2B5EF4-FFF2-40B4-BE49-F238E27FC236}">
                <a16:creationId xmlns:a16="http://schemas.microsoft.com/office/drawing/2014/main" id="{BF8CD116-F056-1F9E-981D-8E9F6A87C5AF}"/>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
        <p:nvSpPr>
          <p:cNvPr id="4" name="Content Placeholder 2">
            <a:extLst>
              <a:ext uri="{FF2B5EF4-FFF2-40B4-BE49-F238E27FC236}">
                <a16:creationId xmlns:a16="http://schemas.microsoft.com/office/drawing/2014/main" id="{9BCE2F92-0459-5F66-1148-070323EC9A89}"/>
              </a:ext>
            </a:extLst>
          </p:cNvPr>
          <p:cNvSpPr txBox="1">
            <a:spLocks/>
          </p:cNvSpPr>
          <p:nvPr/>
        </p:nvSpPr>
        <p:spPr>
          <a:xfrm>
            <a:off x="3151162" y="2720102"/>
            <a:ext cx="8752449" cy="413789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en-US" sz="3200" b="1" dirty="0">
                <a:cs typeface="Narkisim" pitchFamily="34" charset="-79"/>
              </a:rPr>
              <a:t> Let us be HUMBLE enough to serve in the </a:t>
            </a:r>
          </a:p>
          <a:p>
            <a:pPr marL="0" indent="0">
              <a:buNone/>
            </a:pPr>
            <a:r>
              <a:rPr lang="en-US" sz="3200" b="1" dirty="0">
                <a:cs typeface="Narkisim" pitchFamily="34" charset="-79"/>
              </a:rPr>
              <a:t>    “little things” in life.</a:t>
            </a:r>
          </a:p>
          <a:p>
            <a:pPr lvl="1">
              <a:buFont typeface="Wingdings" panose="05000000000000000000" pitchFamily="2" charset="2"/>
              <a:buChar char="v"/>
            </a:pPr>
            <a:endParaRPr lang="en-US" sz="1600" b="1" dirty="0">
              <a:cs typeface="Narkisim" pitchFamily="34" charset="-79"/>
            </a:endParaRPr>
          </a:p>
          <a:p>
            <a:pPr>
              <a:buFont typeface="Wingdings" panose="05000000000000000000" pitchFamily="2" charset="2"/>
              <a:buChar char="v"/>
            </a:pPr>
            <a:r>
              <a:rPr lang="en-US" sz="3200" b="1" dirty="0">
                <a:cs typeface="Narkisim" pitchFamily="34" charset="-79"/>
              </a:rPr>
              <a:t> Let us be HUMBLE enough to perform any     </a:t>
            </a:r>
          </a:p>
          <a:p>
            <a:pPr marL="0" indent="0">
              <a:buNone/>
            </a:pPr>
            <a:r>
              <a:rPr lang="en-US" sz="3200" b="1" dirty="0">
                <a:cs typeface="Narkisim" pitchFamily="34" charset="-79"/>
              </a:rPr>
              <a:t>     needful act of HOSPITALITY daily.</a:t>
            </a:r>
          </a:p>
          <a:p>
            <a:pPr lvl="1">
              <a:buFont typeface="Wingdings" panose="05000000000000000000" pitchFamily="2" charset="2"/>
              <a:buChar char="v"/>
            </a:pPr>
            <a:endParaRPr lang="en-US" sz="1600" b="1" dirty="0">
              <a:cs typeface="Narkisim" pitchFamily="34" charset="-79"/>
            </a:endParaRPr>
          </a:p>
          <a:p>
            <a:pPr>
              <a:buFont typeface="Wingdings" panose="05000000000000000000" pitchFamily="2" charset="2"/>
              <a:buChar char="v"/>
            </a:pPr>
            <a:r>
              <a:rPr lang="en-US" sz="3200" b="1" dirty="0">
                <a:cs typeface="Narkisim" pitchFamily="34" charset="-79"/>
              </a:rPr>
              <a:t> Let us be HUMBLE enough to obey God in </a:t>
            </a:r>
          </a:p>
          <a:p>
            <a:pPr marL="0" indent="0">
              <a:buNone/>
            </a:pPr>
            <a:r>
              <a:rPr lang="en-US" sz="3200" b="1" dirty="0">
                <a:cs typeface="Narkisim" pitchFamily="34" charset="-79"/>
              </a:rPr>
              <a:t>     all things.</a:t>
            </a:r>
          </a:p>
          <a:p>
            <a:pPr lvl="1"/>
            <a:endParaRPr lang="en-US" dirty="0">
              <a:latin typeface="Narkisim" pitchFamily="34" charset="-79"/>
              <a:cs typeface="Narkisim" pitchFamily="34" charset="-79"/>
            </a:endParaRPr>
          </a:p>
        </p:txBody>
      </p:sp>
    </p:spTree>
    <p:extLst>
      <p:ext uri="{BB962C8B-B14F-4D97-AF65-F5344CB8AC3E}">
        <p14:creationId xmlns:p14="http://schemas.microsoft.com/office/powerpoint/2010/main" val="143551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500"/>
                                        <p:tgtEl>
                                          <p:spTgt spid="4">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wipe(left)">
                                      <p:cBhvr>
                                        <p:cTn id="10" dur="500"/>
                                        <p:tgtEl>
                                          <p:spTgt spid="4">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Effect transition="in" filter="wipe(left)">
                                      <p:cBhvr>
                                        <p:cTn id="15" dur="500"/>
                                        <p:tgtEl>
                                          <p:spTgt spid="4">
                                            <p:txEl>
                                              <p:pRg st="6" end="6"/>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4">
                                            <p:txEl>
                                              <p:pRg st="7" end="7"/>
                                            </p:txEl>
                                          </p:spTgt>
                                        </p:tgtEl>
                                        <p:attrNameLst>
                                          <p:attrName>style.visibility</p:attrName>
                                        </p:attrNameLst>
                                      </p:cBhvr>
                                      <p:to>
                                        <p:strVal val="visible"/>
                                      </p:to>
                                    </p:set>
                                    <p:animEffect transition="in" filter="wipe(left)">
                                      <p:cBhvr>
                                        <p:cTn id="1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ope Francis washes feet during Mass">
            <a:extLst>
              <a:ext uri="{FF2B5EF4-FFF2-40B4-BE49-F238E27FC236}">
                <a16:creationId xmlns:a16="http://schemas.microsoft.com/office/drawing/2014/main" id="{1B26A753-C43B-0DDE-EB13-3F5A54666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494585" cy="432705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Tears flow as pope washes feet of women inmates at Rome prison">
            <a:extLst>
              <a:ext uri="{FF2B5EF4-FFF2-40B4-BE49-F238E27FC236}">
                <a16:creationId xmlns:a16="http://schemas.microsoft.com/office/drawing/2014/main" id="{0DD0E10D-EA5D-6AE6-D67C-D3E144ED5E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659893"/>
            <a:ext cx="6096000" cy="419810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D452895-91E8-99B2-D7F1-15A92C8D7B7A}"/>
              </a:ext>
            </a:extLst>
          </p:cNvPr>
          <p:cNvSpPr txBox="1"/>
          <p:nvPr/>
        </p:nvSpPr>
        <p:spPr>
          <a:xfrm>
            <a:off x="6611816" y="224354"/>
            <a:ext cx="5472332" cy="2567113"/>
          </a:xfrm>
          <a:prstGeom prst="rect">
            <a:avLst/>
          </a:prstGeom>
          <a:noFill/>
        </p:spPr>
        <p:txBody>
          <a:bodyPr wrap="square">
            <a:spAutoFit/>
          </a:bodyPr>
          <a:lstStyle/>
          <a:p>
            <a:pPr algn="ctr" fontAlgn="base">
              <a:lnSpc>
                <a:spcPct val="107000"/>
              </a:lnSpc>
            </a:pPr>
            <a:r>
              <a:rPr lang="en-US" sz="2000" b="1" kern="1800" dirty="0">
                <a:solidFill>
                  <a:srgbClr val="0B416C"/>
                </a:solidFill>
                <a:effectLst/>
                <a:highlight>
                  <a:srgbClr val="FFFFFF"/>
                </a:highlight>
                <a:latin typeface="Rockwell Extra Bold" panose="02060903040505020403" pitchFamily="18" charset="0"/>
                <a:ea typeface="Times New Roman" panose="02020603050405020304" pitchFamily="18" charset="0"/>
                <a:cs typeface="Times New Roman" panose="02020603050405020304" pitchFamily="18" charset="0"/>
              </a:rPr>
              <a:t>March 28, 2024  </a:t>
            </a:r>
            <a:endParaRPr lang="en-US" sz="2000" dirty="0">
              <a:effectLst/>
              <a:highlight>
                <a:srgbClr val="FFFFFF"/>
              </a:highlight>
              <a:latin typeface="Rockwell Extra Bold" panose="02060903040505020403" pitchFamily="18" charset="0"/>
              <a:ea typeface="Calibri" panose="020F0502020204030204" pitchFamily="34" charset="0"/>
              <a:cs typeface="Times New Roman" panose="02020603050405020304" pitchFamily="18" charset="0"/>
            </a:endParaRPr>
          </a:p>
          <a:p>
            <a:pPr marL="0" marR="0" algn="ctr" fontAlgn="base">
              <a:lnSpc>
                <a:spcPct val="107000"/>
              </a:lnSpc>
              <a:spcBef>
                <a:spcPts val="0"/>
              </a:spcBef>
              <a:spcAft>
                <a:spcPts val="0"/>
              </a:spcAft>
            </a:pPr>
            <a:endParaRPr lang="en-US" sz="1600" b="1" kern="1800" dirty="0">
              <a:solidFill>
                <a:srgbClr val="0B416C"/>
              </a:solidFill>
              <a:effectLst/>
              <a:highlight>
                <a:srgbClr val="FFFFFF"/>
              </a:highlight>
              <a:latin typeface="Rockwell Extra Bold" panose="02060903040505020403" pitchFamily="18" charset="0"/>
              <a:ea typeface="Times New Roman" panose="02020603050405020304" pitchFamily="18" charset="0"/>
              <a:cs typeface="Times New Roman" panose="02020603050405020304" pitchFamily="18" charset="0"/>
            </a:endParaRPr>
          </a:p>
          <a:p>
            <a:pPr marL="0" marR="0" algn="ctr" fontAlgn="base">
              <a:lnSpc>
                <a:spcPct val="107000"/>
              </a:lnSpc>
              <a:spcBef>
                <a:spcPts val="0"/>
              </a:spcBef>
              <a:spcAft>
                <a:spcPts val="0"/>
              </a:spcAft>
            </a:pPr>
            <a:r>
              <a:rPr lang="en-US" sz="2800" b="1" kern="1800" dirty="0">
                <a:solidFill>
                  <a:srgbClr val="0B416C"/>
                </a:solidFill>
                <a:effectLst/>
                <a:highlight>
                  <a:srgbClr val="FFFFFF"/>
                </a:highlight>
                <a:latin typeface="Rockwell Extra Bold" panose="02060903040505020403" pitchFamily="18" charset="0"/>
                <a:ea typeface="Times New Roman" panose="02020603050405020304" pitchFamily="18" charset="0"/>
                <a:cs typeface="Times New Roman" panose="02020603050405020304" pitchFamily="18" charset="0"/>
              </a:rPr>
              <a:t>Tears flow as pope washes feet of women inmates at Rome prison</a:t>
            </a:r>
          </a:p>
          <a:p>
            <a:pPr marL="0" marR="0" algn="ctr" fontAlgn="base">
              <a:lnSpc>
                <a:spcPct val="107000"/>
              </a:lnSpc>
              <a:spcBef>
                <a:spcPts val="0"/>
              </a:spcBef>
              <a:spcAft>
                <a:spcPts val="0"/>
              </a:spcAft>
            </a:pPr>
            <a:endParaRPr lang="en-US" sz="1600" b="1" kern="1800" dirty="0">
              <a:solidFill>
                <a:srgbClr val="0B416C"/>
              </a:solidFill>
              <a:highlight>
                <a:srgbClr val="FFFFFF"/>
              </a:highlight>
              <a:latin typeface="Rockwell Extra Bold" panose="02060903040505020403" pitchFamily="18" charset="0"/>
              <a:ea typeface="Times New Roman" panose="02020603050405020304" pitchFamily="18" charset="0"/>
              <a:cs typeface="Times New Roman" panose="02020603050405020304" pitchFamily="18" charset="0"/>
            </a:endParaRPr>
          </a:p>
          <a:p>
            <a:pPr marL="0" marR="0" fontAlgn="base">
              <a:lnSpc>
                <a:spcPct val="107000"/>
              </a:lnSpc>
              <a:spcBef>
                <a:spcPts val="0"/>
              </a:spcBef>
              <a:spcAft>
                <a:spcPts val="0"/>
              </a:spcAft>
            </a:pPr>
            <a:r>
              <a:rPr lang="en-US" sz="1500" dirty="0">
                <a:solidFill>
                  <a:srgbClr val="262626"/>
                </a:solidFill>
                <a:effectLst/>
                <a:highlight>
                  <a:srgbClr val="FFFFFF"/>
                </a:highlight>
                <a:latin typeface="Roboto" panose="02000000000000000000" pitchFamily="2" charset="0"/>
                <a:ea typeface="Times New Roman" panose="02020603050405020304" pitchFamily="18" charset="0"/>
                <a:cs typeface="Times New Roman" panose="02020603050405020304" pitchFamily="18" charset="0"/>
              </a:rPr>
              <a:t> </a:t>
            </a:r>
            <a:endParaRPr lang="en-US" sz="1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FAE39F1-3632-F10E-4A88-EF4E748A3C48}"/>
              </a:ext>
            </a:extLst>
          </p:cNvPr>
          <p:cNvSpPr txBox="1"/>
          <p:nvPr/>
        </p:nvSpPr>
        <p:spPr>
          <a:xfrm>
            <a:off x="171157" y="4637640"/>
            <a:ext cx="5753686" cy="1905073"/>
          </a:xfrm>
          <a:prstGeom prst="rect">
            <a:avLst/>
          </a:prstGeom>
          <a:noFill/>
        </p:spPr>
        <p:txBody>
          <a:bodyPr wrap="square">
            <a:spAutoFit/>
          </a:bodyPr>
          <a:lstStyle/>
          <a:p>
            <a:pPr marL="0" marR="0" algn="ctr" fontAlgn="base">
              <a:lnSpc>
                <a:spcPct val="107000"/>
              </a:lnSpc>
              <a:spcBef>
                <a:spcPts val="0"/>
              </a:spcBef>
              <a:spcAft>
                <a:spcPts val="0"/>
              </a:spcAft>
            </a:pPr>
            <a:r>
              <a:rPr lang="en-US" sz="2800" b="1" kern="1800" dirty="0">
                <a:solidFill>
                  <a:srgbClr val="0B416C"/>
                </a:solidFill>
                <a:effectLst/>
                <a:highlight>
                  <a:srgbClr val="FFFFFF"/>
                </a:highlight>
                <a:latin typeface="Rockwell Extra Bold" panose="02060903040505020403" pitchFamily="18" charset="0"/>
                <a:ea typeface="Times New Roman" panose="02020603050405020304" pitchFamily="18" charset="0"/>
                <a:cs typeface="Times New Roman" panose="02020603050405020304" pitchFamily="18" charset="0"/>
              </a:rPr>
              <a:t>As Pope Francis poured water over their feet, dried them with a towel and kissed their feet</a:t>
            </a:r>
            <a:r>
              <a:rPr lang="en-US" sz="2800" dirty="0">
                <a:solidFill>
                  <a:srgbClr val="262626"/>
                </a:solidFill>
                <a:effectLst/>
                <a:highlight>
                  <a:srgbClr val="FFFFFF"/>
                </a:highlight>
                <a:latin typeface="Rockwell Extra Bold" panose="02060903040505020403" pitchFamily="18" charset="0"/>
                <a:ea typeface="Times New Roman" panose="02020603050405020304" pitchFamily="18" charset="0"/>
                <a:cs typeface="Times New Roman" panose="02020603050405020304" pitchFamily="18" charset="0"/>
              </a:rPr>
              <a:t> </a:t>
            </a:r>
            <a:endParaRPr lang="en-US" sz="2800" dirty="0">
              <a:effectLst/>
              <a:highlight>
                <a:srgbClr val="FFFFFF"/>
              </a:highlight>
              <a:latin typeface="Rockwell Extra Bold" panose="020609030405050204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2593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s://encrypted-tbn1.gstatic.com/images?q=tbn:ANd9GcRFkTYPkKQqJS2G3kU8wfgNzZ2zq3fvbFtyjTGteG4Ark2v0a8Bbg"/>
          <p:cNvPicPr>
            <a:picLocks noChangeAspect="1" noChangeArrowheads="1"/>
          </p:cNvPicPr>
          <p:nvPr/>
        </p:nvPicPr>
        <p:blipFill>
          <a:blip r:embed="rId2" cstate="print"/>
          <a:srcRect/>
          <a:stretch>
            <a:fillRect/>
          </a:stretch>
        </p:blipFill>
        <p:spPr bwMode="auto">
          <a:xfrm>
            <a:off x="384517" y="2971800"/>
            <a:ext cx="2836985" cy="3588959"/>
          </a:xfrm>
          <a:prstGeom prst="rect">
            <a:avLst/>
          </a:prstGeom>
          <a:noFill/>
        </p:spPr>
      </p:pic>
      <p:pic>
        <p:nvPicPr>
          <p:cNvPr id="21508" name="Picture 4" descr="http://archives.adventistreview.org/2003-1529/images/story1-1.jpg"/>
          <p:cNvPicPr>
            <a:picLocks noChangeAspect="1" noChangeArrowheads="1"/>
          </p:cNvPicPr>
          <p:nvPr/>
        </p:nvPicPr>
        <p:blipFill>
          <a:blip r:embed="rId3" cstate="print"/>
          <a:srcRect/>
          <a:stretch>
            <a:fillRect/>
          </a:stretch>
        </p:blipFill>
        <p:spPr bwMode="auto">
          <a:xfrm>
            <a:off x="3221502" y="3662213"/>
            <a:ext cx="5820898" cy="3013779"/>
          </a:xfrm>
          <a:prstGeom prst="rect">
            <a:avLst/>
          </a:prstGeom>
          <a:noFill/>
        </p:spPr>
      </p:pic>
      <p:pic>
        <p:nvPicPr>
          <p:cNvPr id="21510" name="Picture 6" descr="http://2.bp.blogspot.com/_v9QaO1eIlmY/TVFUngb9J0I/AAAAAAAACP0/CCW6Ej-ieRs/s1600/footwash.jpg"/>
          <p:cNvPicPr>
            <a:picLocks noChangeAspect="1" noChangeArrowheads="1"/>
          </p:cNvPicPr>
          <p:nvPr/>
        </p:nvPicPr>
        <p:blipFill>
          <a:blip r:embed="rId4" cstate="print"/>
          <a:srcRect/>
          <a:stretch>
            <a:fillRect/>
          </a:stretch>
        </p:blipFill>
        <p:spPr bwMode="auto">
          <a:xfrm>
            <a:off x="1219200" y="381000"/>
            <a:ext cx="5240917" cy="2590800"/>
          </a:xfrm>
          <a:prstGeom prst="rect">
            <a:avLst/>
          </a:prstGeom>
          <a:noFill/>
        </p:spPr>
      </p:pic>
      <p:sp>
        <p:nvSpPr>
          <p:cNvPr id="21512" name="AutoShape 8" descr="http://www.ptspice.org/wp-content/uploads/2013/02/Footwashing-service.jpg"/>
          <p:cNvSpPr>
            <a:spLocks noChangeAspect="1" noChangeArrowheads="1"/>
          </p:cNvSpPr>
          <p:nvPr/>
        </p:nvSpPr>
        <p:spPr bwMode="auto">
          <a:xfrm>
            <a:off x="207435" y="-2560637"/>
            <a:ext cx="5499100" cy="53340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sp>
        <p:nvSpPr>
          <p:cNvPr id="21514" name="AutoShape 10" descr="http://www.ptspice.org/wp-content/uploads/2013/02/Footwashing-service.jpg"/>
          <p:cNvSpPr>
            <a:spLocks noChangeAspect="1" noChangeArrowheads="1"/>
          </p:cNvSpPr>
          <p:nvPr/>
        </p:nvSpPr>
        <p:spPr bwMode="auto">
          <a:xfrm>
            <a:off x="207435" y="-2560637"/>
            <a:ext cx="5499100" cy="53340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pic>
        <p:nvPicPr>
          <p:cNvPr id="7" name="Picture 6" descr="Footwashing-service.jpg"/>
          <p:cNvPicPr>
            <a:picLocks noChangeAspect="1"/>
          </p:cNvPicPr>
          <p:nvPr/>
        </p:nvPicPr>
        <p:blipFill>
          <a:blip r:embed="rId5" cstate="print"/>
          <a:stretch>
            <a:fillRect/>
          </a:stretch>
        </p:blipFill>
        <p:spPr>
          <a:xfrm>
            <a:off x="7469189" y="381000"/>
            <a:ext cx="4191001" cy="4064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B1B18-94B4-D04E-596A-315DA054D6C0}"/>
              </a:ext>
            </a:extLst>
          </p:cNvPr>
          <p:cNvSpPr txBox="1">
            <a:spLocks/>
          </p:cNvSpPr>
          <p:nvPr/>
        </p:nvSpPr>
        <p:spPr>
          <a:xfrm>
            <a:off x="457200" y="205979"/>
            <a:ext cx="11373729" cy="872196"/>
          </a:xfrm>
          <a:prstGeom prst="rect">
            <a:avLst/>
          </a:prstGeom>
          <a:solidFill>
            <a:schemeClr val="tx2"/>
          </a:solidFill>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bg1"/>
                </a:solidFill>
                <a:latin typeface="Rockwell Extra Bold" panose="02060903040505020403" pitchFamily="18" charset="0"/>
                <a:cs typeface="Narkisim" pitchFamily="34" charset="-79"/>
              </a:rPr>
              <a:t>Lutheran Deaconess Assoc.</a:t>
            </a:r>
          </a:p>
        </p:txBody>
      </p:sp>
      <p:pic>
        <p:nvPicPr>
          <p:cNvPr id="4" name="Picture 3" descr="http://ourhealingmoments.com/wp-content/uploads/2013/03/347352716_640.jpg">
            <a:extLst>
              <a:ext uri="{FF2B5EF4-FFF2-40B4-BE49-F238E27FC236}">
                <a16:creationId xmlns:a16="http://schemas.microsoft.com/office/drawing/2014/main" id="{F6618259-EC2D-E2E5-0F47-0A8407754A4D}"/>
              </a:ext>
            </a:extLst>
          </p:cNvPr>
          <p:cNvPicPr>
            <a:picLocks noChangeAspect="1" noChangeArrowheads="1"/>
          </p:cNvPicPr>
          <p:nvPr/>
        </p:nvPicPr>
        <p:blipFill>
          <a:blip r:embed="rId2" cstate="print"/>
          <a:srcRect/>
          <a:stretch>
            <a:fillRect/>
          </a:stretch>
        </p:blipFill>
        <p:spPr bwMode="auto">
          <a:xfrm>
            <a:off x="457200" y="2333240"/>
            <a:ext cx="3093090" cy="3446586"/>
          </a:xfrm>
          <a:prstGeom prst="rect">
            <a:avLst/>
          </a:prstGeom>
          <a:noFill/>
        </p:spPr>
      </p:pic>
      <p:sp>
        <p:nvSpPr>
          <p:cNvPr id="5" name="Content Placeholder 2">
            <a:extLst>
              <a:ext uri="{FF2B5EF4-FFF2-40B4-BE49-F238E27FC236}">
                <a16:creationId xmlns:a16="http://schemas.microsoft.com/office/drawing/2014/main" id="{22CF5C6C-06AD-212B-438B-F70EF256CF0F}"/>
              </a:ext>
            </a:extLst>
          </p:cNvPr>
          <p:cNvSpPr txBox="1">
            <a:spLocks/>
          </p:cNvSpPr>
          <p:nvPr/>
        </p:nvSpPr>
        <p:spPr>
          <a:xfrm>
            <a:off x="3742006" y="2206630"/>
            <a:ext cx="7793501" cy="413789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en-US" sz="3200" b="1" dirty="0">
                <a:cs typeface="Narkisim" pitchFamily="34" charset="-79"/>
              </a:rPr>
              <a:t> In advance of the service, inform people</a:t>
            </a:r>
          </a:p>
          <a:p>
            <a:pPr marL="0" indent="0">
              <a:buNone/>
            </a:pPr>
            <a:r>
              <a:rPr lang="en-US" sz="3200" b="1" dirty="0">
                <a:cs typeface="Narkisim" pitchFamily="34" charset="-79"/>
              </a:rPr>
              <a:t>     that foot washing will take place</a:t>
            </a:r>
          </a:p>
          <a:p>
            <a:pPr lvl="1">
              <a:buFont typeface="Wingdings" panose="05000000000000000000" pitchFamily="2" charset="2"/>
              <a:buChar char="v"/>
            </a:pPr>
            <a:endParaRPr lang="en-US" sz="1600" b="1" dirty="0">
              <a:cs typeface="Narkisim" pitchFamily="34" charset="-79"/>
            </a:endParaRPr>
          </a:p>
          <a:p>
            <a:pPr>
              <a:buFont typeface="Wingdings" panose="05000000000000000000" pitchFamily="2" charset="2"/>
              <a:buChar char="v"/>
            </a:pPr>
            <a:r>
              <a:rPr lang="en-US" sz="3200" b="1" dirty="0">
                <a:cs typeface="Narkisim" pitchFamily="34" charset="-79"/>
              </a:rPr>
              <a:t> Be sure people are clear that they can</a:t>
            </a:r>
          </a:p>
          <a:p>
            <a:pPr marL="0" indent="0">
              <a:buNone/>
            </a:pPr>
            <a:r>
              <a:rPr lang="en-US" sz="3200" b="1" dirty="0">
                <a:cs typeface="Narkisim" pitchFamily="34" charset="-79"/>
              </a:rPr>
              <a:t>     simply observe if they choose</a:t>
            </a:r>
          </a:p>
          <a:p>
            <a:pPr lvl="1">
              <a:buFont typeface="Wingdings" panose="05000000000000000000" pitchFamily="2" charset="2"/>
              <a:buChar char="v"/>
            </a:pPr>
            <a:endParaRPr lang="en-US" sz="1600" b="1" dirty="0">
              <a:cs typeface="Narkisim" pitchFamily="34" charset="-79"/>
            </a:endParaRPr>
          </a:p>
          <a:p>
            <a:pPr>
              <a:buFont typeface="Wingdings" panose="05000000000000000000" pitchFamily="2" charset="2"/>
              <a:buChar char="v"/>
            </a:pPr>
            <a:r>
              <a:rPr lang="en-US" sz="3200" b="1" dirty="0">
                <a:cs typeface="Narkisim" pitchFamily="34" charset="-79"/>
              </a:rPr>
              <a:t> Encourage women to refrain from wearing</a:t>
            </a:r>
          </a:p>
          <a:p>
            <a:pPr marL="0" indent="0">
              <a:buNone/>
            </a:pPr>
            <a:r>
              <a:rPr lang="en-US" sz="3200" b="1" dirty="0">
                <a:cs typeface="Narkisim" pitchFamily="34" charset="-79"/>
              </a:rPr>
              <a:t>     stockings or pantyhose</a:t>
            </a:r>
          </a:p>
          <a:p>
            <a:pPr lvl="1"/>
            <a:endParaRPr lang="en-US" dirty="0">
              <a:latin typeface="Narkisim" pitchFamily="34" charset="-79"/>
              <a:cs typeface="Narkisim" pitchFamily="34" charset="-79"/>
            </a:endParaRPr>
          </a:p>
        </p:txBody>
      </p:sp>
    </p:spTree>
    <p:extLst>
      <p:ext uri="{BB962C8B-B14F-4D97-AF65-F5344CB8AC3E}">
        <p14:creationId xmlns:p14="http://schemas.microsoft.com/office/powerpoint/2010/main" val="285594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wipe(left)">
                                      <p:cBhvr>
                                        <p:cTn id="7" dur="500"/>
                                        <p:tgtEl>
                                          <p:spTgt spid="5">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wipe(left)">
                                      <p:cBhvr>
                                        <p:cTn id="10" dur="500"/>
                                        <p:tgtEl>
                                          <p:spTgt spid="5">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animEffect transition="in" filter="wipe(left)">
                                      <p:cBhvr>
                                        <p:cTn id="15" dur="500"/>
                                        <p:tgtEl>
                                          <p:spTgt spid="5">
                                            <p:txEl>
                                              <p:pRg st="6" end="6"/>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5">
                                            <p:txEl>
                                              <p:pRg st="7" end="7"/>
                                            </p:txEl>
                                          </p:spTgt>
                                        </p:tgtEl>
                                        <p:attrNameLst>
                                          <p:attrName>style.visibility</p:attrName>
                                        </p:attrNameLst>
                                      </p:cBhvr>
                                      <p:to>
                                        <p:strVal val="visible"/>
                                      </p:to>
                                    </p:set>
                                    <p:animEffect transition="in" filter="wipe(left)">
                                      <p:cBhvr>
                                        <p:cTn id="1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ourhealingmoments.com/wp-content/uploads/2013/03/347352716_640.jpg">
            <a:extLst>
              <a:ext uri="{FF2B5EF4-FFF2-40B4-BE49-F238E27FC236}">
                <a16:creationId xmlns:a16="http://schemas.microsoft.com/office/drawing/2014/main" id="{F6618259-EC2D-E2E5-0F47-0A8407754A4D}"/>
              </a:ext>
            </a:extLst>
          </p:cNvPr>
          <p:cNvPicPr>
            <a:picLocks noChangeAspect="1" noChangeArrowheads="1"/>
          </p:cNvPicPr>
          <p:nvPr/>
        </p:nvPicPr>
        <p:blipFill>
          <a:blip r:embed="rId2" cstate="print"/>
          <a:srcRect/>
          <a:stretch>
            <a:fillRect/>
          </a:stretch>
        </p:blipFill>
        <p:spPr bwMode="auto">
          <a:xfrm>
            <a:off x="457200" y="2287519"/>
            <a:ext cx="3093090" cy="3446586"/>
          </a:xfrm>
          <a:prstGeom prst="rect">
            <a:avLst/>
          </a:prstGeom>
          <a:noFill/>
        </p:spPr>
      </p:pic>
      <p:sp>
        <p:nvSpPr>
          <p:cNvPr id="5" name="Content Placeholder 2">
            <a:extLst>
              <a:ext uri="{FF2B5EF4-FFF2-40B4-BE49-F238E27FC236}">
                <a16:creationId xmlns:a16="http://schemas.microsoft.com/office/drawing/2014/main" id="{22CF5C6C-06AD-212B-438B-F70EF256CF0F}"/>
              </a:ext>
            </a:extLst>
          </p:cNvPr>
          <p:cNvSpPr txBox="1">
            <a:spLocks/>
          </p:cNvSpPr>
          <p:nvPr/>
        </p:nvSpPr>
        <p:spPr>
          <a:xfrm>
            <a:off x="3742006" y="2206630"/>
            <a:ext cx="7992794" cy="4137898"/>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en-US" sz="3200" b="1" dirty="0">
                <a:cs typeface="Narkisim" pitchFamily="34" charset="-79"/>
              </a:rPr>
              <a:t> Inform them that a hand washing</a:t>
            </a:r>
          </a:p>
          <a:p>
            <a:pPr marL="0" indent="0">
              <a:buNone/>
            </a:pPr>
            <a:r>
              <a:rPr lang="en-US" sz="3200" b="1" dirty="0">
                <a:cs typeface="Narkisim" pitchFamily="34" charset="-79"/>
              </a:rPr>
              <a:t>     alternative will be offered</a:t>
            </a:r>
          </a:p>
          <a:p>
            <a:pPr lvl="1">
              <a:buFont typeface="Wingdings" panose="05000000000000000000" pitchFamily="2" charset="2"/>
              <a:buChar char="v"/>
            </a:pPr>
            <a:endParaRPr lang="en-US" sz="1600" b="1" dirty="0">
              <a:cs typeface="Narkisim" pitchFamily="34" charset="-79"/>
            </a:endParaRPr>
          </a:p>
          <a:p>
            <a:pPr>
              <a:buFont typeface="Wingdings" panose="05000000000000000000" pitchFamily="2" charset="2"/>
              <a:buChar char="v"/>
            </a:pPr>
            <a:r>
              <a:rPr lang="en-US" sz="3200" b="1" dirty="0">
                <a:cs typeface="Narkisim" pitchFamily="34" charset="-79"/>
              </a:rPr>
              <a:t> See that children are encouraged and</a:t>
            </a:r>
          </a:p>
          <a:p>
            <a:pPr marL="0" indent="0">
              <a:buNone/>
            </a:pPr>
            <a:r>
              <a:rPr lang="en-US" sz="3200" b="1" dirty="0">
                <a:cs typeface="Narkisim" pitchFamily="34" charset="-79"/>
              </a:rPr>
              <a:t>     supported</a:t>
            </a:r>
          </a:p>
          <a:p>
            <a:pPr lvl="1">
              <a:buFont typeface="Wingdings" panose="05000000000000000000" pitchFamily="2" charset="2"/>
              <a:buChar char="v"/>
            </a:pPr>
            <a:endParaRPr lang="en-US" sz="1600" b="1" dirty="0">
              <a:cs typeface="Narkisim" pitchFamily="34" charset="-79"/>
            </a:endParaRPr>
          </a:p>
          <a:p>
            <a:pPr>
              <a:buFont typeface="Wingdings" panose="05000000000000000000" pitchFamily="2" charset="2"/>
              <a:buChar char="v"/>
            </a:pPr>
            <a:r>
              <a:rPr lang="en-US" sz="3200" b="1" dirty="0">
                <a:cs typeface="Narkisim" pitchFamily="34" charset="-79"/>
              </a:rPr>
              <a:t> Consider separating men and women as</a:t>
            </a:r>
          </a:p>
          <a:p>
            <a:pPr marL="0" indent="0">
              <a:buNone/>
            </a:pPr>
            <a:r>
              <a:rPr lang="en-US" sz="3200" b="1" dirty="0">
                <a:cs typeface="Narkisim" pitchFamily="34" charset="-79"/>
              </a:rPr>
              <a:t>     there may be people in your congregation</a:t>
            </a:r>
          </a:p>
          <a:p>
            <a:pPr marL="0" indent="0">
              <a:buNone/>
            </a:pPr>
            <a:r>
              <a:rPr lang="en-US" sz="3200" b="1" dirty="0">
                <a:cs typeface="Narkisim" pitchFamily="34" charset="-79"/>
              </a:rPr>
              <a:t>     for whom feet are erotically stimulating</a:t>
            </a:r>
          </a:p>
          <a:p>
            <a:pPr lvl="1"/>
            <a:endParaRPr lang="en-US" dirty="0">
              <a:latin typeface="Narkisim" pitchFamily="34" charset="-79"/>
              <a:cs typeface="Narkisim" pitchFamily="34" charset="-79"/>
            </a:endParaRPr>
          </a:p>
        </p:txBody>
      </p:sp>
      <p:sp>
        <p:nvSpPr>
          <p:cNvPr id="3" name="Title 1">
            <a:extLst>
              <a:ext uri="{FF2B5EF4-FFF2-40B4-BE49-F238E27FC236}">
                <a16:creationId xmlns:a16="http://schemas.microsoft.com/office/drawing/2014/main" id="{6E8C7516-B2BC-CE7A-9257-5512DC84CD53}"/>
              </a:ext>
            </a:extLst>
          </p:cNvPr>
          <p:cNvSpPr txBox="1">
            <a:spLocks/>
          </p:cNvSpPr>
          <p:nvPr/>
        </p:nvSpPr>
        <p:spPr>
          <a:xfrm>
            <a:off x="457200" y="205979"/>
            <a:ext cx="11373729" cy="872196"/>
          </a:xfrm>
          <a:prstGeom prst="rect">
            <a:avLst/>
          </a:prstGeom>
          <a:solidFill>
            <a:schemeClr val="tx2"/>
          </a:solidFill>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bg1"/>
                </a:solidFill>
                <a:latin typeface="Rockwell Extra Bold" panose="02060903040505020403" pitchFamily="18" charset="0"/>
                <a:cs typeface="Narkisim" pitchFamily="34" charset="-79"/>
              </a:rPr>
              <a:t>Lutheran Deaconess Assoc.</a:t>
            </a:r>
          </a:p>
        </p:txBody>
      </p:sp>
    </p:spTree>
    <p:extLst>
      <p:ext uri="{BB962C8B-B14F-4D97-AF65-F5344CB8AC3E}">
        <p14:creationId xmlns:p14="http://schemas.microsoft.com/office/powerpoint/2010/main" val="216262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wipe(left)">
                                      <p:cBhvr>
                                        <p:cTn id="7" dur="500"/>
                                        <p:tgtEl>
                                          <p:spTgt spid="5">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wipe(left)">
                                      <p:cBhvr>
                                        <p:cTn id="10" dur="500"/>
                                        <p:tgtEl>
                                          <p:spTgt spid="5">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animEffect transition="in" filter="wipe(left)">
                                      <p:cBhvr>
                                        <p:cTn id="15" dur="500"/>
                                        <p:tgtEl>
                                          <p:spTgt spid="5">
                                            <p:txEl>
                                              <p:pRg st="6" end="6"/>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5">
                                            <p:txEl>
                                              <p:pRg st="7" end="7"/>
                                            </p:txEl>
                                          </p:spTgt>
                                        </p:tgtEl>
                                        <p:attrNameLst>
                                          <p:attrName>style.visibility</p:attrName>
                                        </p:attrNameLst>
                                      </p:cBhvr>
                                      <p:to>
                                        <p:strVal val="visible"/>
                                      </p:to>
                                    </p:set>
                                    <p:animEffect transition="in" filter="wipe(left)">
                                      <p:cBhvr>
                                        <p:cTn id="18" dur="500"/>
                                        <p:tgtEl>
                                          <p:spTgt spid="5">
                                            <p:txEl>
                                              <p:pRg st="7" end="7"/>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animEffect transition="in" filter="wipe(left)">
                                      <p:cBhvr>
                                        <p:cTn id="21"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3881120" y="2332037"/>
            <a:ext cx="7823200" cy="4525963"/>
          </a:xfrm>
        </p:spPr>
        <p:txBody>
          <a:bodyPr/>
          <a:lstStyle/>
          <a:p>
            <a:pPr marL="0" indent="0">
              <a:buNone/>
            </a:pPr>
            <a:r>
              <a:rPr lang="en-US" sz="3600" b="1" dirty="0">
                <a:cs typeface="Narkisim" pitchFamily="34" charset="-79"/>
              </a:rPr>
              <a:t>The Disciples Needed to Learn:</a:t>
            </a:r>
          </a:p>
          <a:p>
            <a:pPr lvl="1"/>
            <a:endParaRPr lang="en-US" sz="3600" b="1" dirty="0">
              <a:cs typeface="Narkisim" pitchFamily="34" charset="-79"/>
            </a:endParaRPr>
          </a:p>
          <a:p>
            <a:r>
              <a:rPr lang="en-US" sz="4400" b="1" dirty="0">
                <a:solidFill>
                  <a:schemeClr val="tx2">
                    <a:lumMod val="75000"/>
                  </a:schemeClr>
                </a:solidFill>
                <a:cs typeface="Narkisim" pitchFamily="34" charset="-79"/>
              </a:rPr>
              <a:t>HOSPITALITY</a:t>
            </a:r>
          </a:p>
          <a:p>
            <a:pPr lvl="1">
              <a:buNone/>
            </a:pPr>
            <a:endParaRPr lang="en-US" sz="2800" b="1" dirty="0">
              <a:solidFill>
                <a:schemeClr val="tx2">
                  <a:lumMod val="75000"/>
                </a:schemeClr>
              </a:solidFill>
              <a:cs typeface="Narkisim" pitchFamily="34" charset="-79"/>
            </a:endParaRPr>
          </a:p>
          <a:p>
            <a:r>
              <a:rPr lang="en-US" sz="4400" b="1" dirty="0">
                <a:solidFill>
                  <a:schemeClr val="tx2">
                    <a:lumMod val="75000"/>
                  </a:schemeClr>
                </a:solidFill>
                <a:cs typeface="Narkisim" pitchFamily="34" charset="-79"/>
              </a:rPr>
              <a:t>HUMILITY</a:t>
            </a:r>
          </a:p>
          <a:p>
            <a:pPr lvl="1"/>
            <a:endParaRPr lang="en-US" dirty="0">
              <a:latin typeface="Narkisim" pitchFamily="34" charset="-79"/>
              <a:cs typeface="Narkisim" pitchFamily="34" charset="-79"/>
            </a:endParaRPr>
          </a:p>
        </p:txBody>
      </p:sp>
      <p:pic>
        <p:nvPicPr>
          <p:cNvPr id="4" name="Picture 3" descr="http://ourhealingmoments.com/wp-content/uploads/2013/03/347352716_640.jpg">
            <a:extLst>
              <a:ext uri="{FF2B5EF4-FFF2-40B4-BE49-F238E27FC236}">
                <a16:creationId xmlns:a16="http://schemas.microsoft.com/office/drawing/2014/main" id="{340382AC-7DBF-1C2D-B112-2E6FD1407F50}"/>
              </a:ext>
            </a:extLst>
          </p:cNvPr>
          <p:cNvPicPr>
            <a:picLocks noChangeAspect="1" noChangeArrowheads="1"/>
          </p:cNvPicPr>
          <p:nvPr/>
        </p:nvPicPr>
        <p:blipFill>
          <a:blip r:embed="rId2" cstate="print"/>
          <a:srcRect/>
          <a:stretch>
            <a:fillRect/>
          </a:stretch>
        </p:blipFill>
        <p:spPr bwMode="auto">
          <a:xfrm>
            <a:off x="457200" y="2333240"/>
            <a:ext cx="3093090" cy="344658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6"/>
            <a:ext cx="11155680" cy="1055712"/>
          </a:xfrm>
          <a:solidFill>
            <a:schemeClr val="tx1"/>
          </a:solidFill>
        </p:spPr>
        <p:txBody>
          <a:bodyPr>
            <a:normAutofit fontScale="90000"/>
          </a:bodyPr>
          <a:lstStyle/>
          <a:p>
            <a:pPr algn="ctr"/>
            <a:r>
              <a:rPr lang="en-US" sz="6400" b="1" dirty="0">
                <a:solidFill>
                  <a:schemeClr val="bg1"/>
                </a:solidFill>
                <a:latin typeface="Rockwell Extra Bold" panose="02060903040505020403" pitchFamily="18" charset="0"/>
                <a:cs typeface="Narkisim" pitchFamily="34" charset="-79"/>
              </a:rPr>
              <a:t>Jesus Taught </a:t>
            </a:r>
            <a:r>
              <a:rPr lang="en-US" sz="8800" b="1" dirty="0">
                <a:solidFill>
                  <a:schemeClr val="bg1"/>
                </a:solidFill>
                <a:latin typeface="Rockwell Extra Bold" panose="02060903040505020403" pitchFamily="18" charset="0"/>
                <a:cs typeface="Narkisim" pitchFamily="34" charset="-79"/>
              </a:rPr>
              <a:t>2</a:t>
            </a:r>
            <a:r>
              <a:rPr lang="en-US" sz="6400" b="1" dirty="0">
                <a:solidFill>
                  <a:schemeClr val="bg1"/>
                </a:solidFill>
                <a:latin typeface="Rockwell Extra Bold" panose="02060903040505020403" pitchFamily="18" charset="0"/>
                <a:cs typeface="Narkisim" pitchFamily="34" charset="-79"/>
              </a:rPr>
              <a:t> Lessons</a:t>
            </a:r>
          </a:p>
        </p:txBody>
      </p:sp>
      <p:sp>
        <p:nvSpPr>
          <p:cNvPr id="3" name="Content Placeholder 2"/>
          <p:cNvSpPr>
            <a:spLocks noGrp="1"/>
          </p:cNvSpPr>
          <p:nvPr>
            <p:ph idx="1"/>
          </p:nvPr>
        </p:nvSpPr>
        <p:spPr>
          <a:xfrm>
            <a:off x="998806" y="1614585"/>
            <a:ext cx="10367889" cy="875398"/>
          </a:xfrm>
        </p:spPr>
        <p:txBody>
          <a:bodyPr>
            <a:normAutofit/>
          </a:bodyPr>
          <a:lstStyle/>
          <a:p>
            <a:pPr marL="0" indent="0">
              <a:buNone/>
            </a:pPr>
            <a:r>
              <a:rPr lang="en-US" sz="3600" b="1" dirty="0">
                <a:cs typeface="Narkisim" pitchFamily="34" charset="-79"/>
              </a:rPr>
              <a:t>      The Disciples Needed to Learn:</a:t>
            </a:r>
          </a:p>
        </p:txBody>
      </p:sp>
      <p:pic>
        <p:nvPicPr>
          <p:cNvPr id="4" name="Picture 3" descr="http://ourhealingmoments.com/wp-content/uploads/2013/03/347352716_640.jpg">
            <a:extLst>
              <a:ext uri="{FF2B5EF4-FFF2-40B4-BE49-F238E27FC236}">
                <a16:creationId xmlns:a16="http://schemas.microsoft.com/office/drawing/2014/main" id="{340382AC-7DBF-1C2D-B112-2E6FD1407F50}"/>
              </a:ext>
            </a:extLst>
          </p:cNvPr>
          <p:cNvPicPr>
            <a:picLocks noChangeAspect="1" noChangeArrowheads="1"/>
          </p:cNvPicPr>
          <p:nvPr/>
        </p:nvPicPr>
        <p:blipFill>
          <a:blip r:embed="rId2" cstate="print"/>
          <a:srcRect/>
          <a:stretch>
            <a:fillRect/>
          </a:stretch>
        </p:blipFill>
        <p:spPr bwMode="auto">
          <a:xfrm>
            <a:off x="288388" y="2962246"/>
            <a:ext cx="2523180" cy="2811543"/>
          </a:xfrm>
          <a:prstGeom prst="rect">
            <a:avLst/>
          </a:prstGeom>
          <a:noFill/>
        </p:spPr>
      </p:pic>
      <p:sp>
        <p:nvSpPr>
          <p:cNvPr id="7" name="TextBox 6">
            <a:extLst>
              <a:ext uri="{FF2B5EF4-FFF2-40B4-BE49-F238E27FC236}">
                <a16:creationId xmlns:a16="http://schemas.microsoft.com/office/drawing/2014/main" id="{2940FDE1-2667-7259-3D40-FA4D29565916}"/>
              </a:ext>
            </a:extLst>
          </p:cNvPr>
          <p:cNvSpPr txBox="1"/>
          <p:nvPr/>
        </p:nvSpPr>
        <p:spPr>
          <a:xfrm>
            <a:off x="3288322" y="2962246"/>
            <a:ext cx="6098344" cy="1323439"/>
          </a:xfrm>
          <a:prstGeom prst="rect">
            <a:avLst/>
          </a:prstGeom>
          <a:noFill/>
        </p:spPr>
        <p:txBody>
          <a:bodyPr wrap="square">
            <a:spAutoFit/>
          </a:bodyPr>
          <a:lstStyle/>
          <a:p>
            <a:pPr algn="ctr"/>
            <a:r>
              <a:rPr lang="en-US" sz="8000" b="1" dirty="0">
                <a:solidFill>
                  <a:schemeClr val="tx2">
                    <a:lumMod val="75000"/>
                  </a:schemeClr>
                </a:solidFill>
                <a:cs typeface="Narkisim" pitchFamily="34" charset="-79"/>
              </a:rPr>
              <a:t>HOSPITALITY</a:t>
            </a:r>
            <a:endParaRPr lang="en-US" sz="8000" dirty="0"/>
          </a:p>
        </p:txBody>
      </p:sp>
    </p:spTree>
    <p:extLst>
      <p:ext uri="{BB962C8B-B14F-4D97-AF65-F5344CB8AC3E}">
        <p14:creationId xmlns:p14="http://schemas.microsoft.com/office/powerpoint/2010/main" val="40049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1691</Words>
  <Application>Microsoft Office PowerPoint</Application>
  <PresentationFormat>Widescreen</PresentationFormat>
  <Paragraphs>140</Paragraphs>
  <Slides>32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Calibri Light</vt:lpstr>
      <vt:lpstr>Narkisim</vt:lpstr>
      <vt:lpstr>Roboto</vt:lpstr>
      <vt:lpstr>Rockwell Extra Bold</vt:lpstr>
      <vt:lpstr>Wingdings</vt:lpstr>
      <vt:lpstr>Office Theme</vt:lpstr>
      <vt:lpstr>Foot  Washing   John 13:1-17</vt:lpstr>
      <vt:lpstr>“And he said, “Here now, my lords, please turn in to your servant’s house and spend the night, and wash your feet; then you may rise early and go on your way.” And they said, “No, but we will spend the night in the open square.”  Genesis 19:2</vt:lpstr>
      <vt:lpstr>“Do not let a widow under sixty years old be taken into the number, and not unless she has been the wife of one man, well reported for good works: if she has brought up children, if she has lodged strangers, if she has washed the saints’ feet, if she has relieved the afflicted, if she has diligently followed  every good work.”   1 Timothy 5:9-10</vt:lpstr>
      <vt:lpstr>PowerPoint Presentation</vt:lpstr>
      <vt:lpstr>PowerPoint Presentation</vt:lpstr>
      <vt:lpstr>PowerPoint Presentation</vt:lpstr>
      <vt:lpstr>PowerPoint Presentation</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lpstr>Jesus Taught 2 Lessons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Foot  Washing   John 13:1-17</dc:title>
  <dc:creator>Lenny</dc:creator>
  <cp:lastModifiedBy>Lenny</cp:lastModifiedBy>
  <cp:revision>6</cp:revision>
  <dcterms:created xsi:type="dcterms:W3CDTF">2024-04-04T19:44:39Z</dcterms:created>
  <dcterms:modified xsi:type="dcterms:W3CDTF">2024-04-07T19:03:56Z</dcterms:modified>
</cp:coreProperties>
</file>